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emf" ContentType="image/emf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.xml" ContentType="application/vnd.openxmlformats-officedocument.theme+xml"/>
  <Override PartName="/ppt/slideLayouts/slideLayout.xml" ContentType="application/vnd.openxmlformats-officedocument.presentationml.slideLayout+xml"/>
  <Override PartName="/ppt/slideMasters/slideMaster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3" Type="http://schemas.openxmlformats.org/officeDocument/2006/relationships/extended-properties" 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0"/>
  </p:sldMasterIdLst>
  <p:sldIdLst>
    <p:sldId id="256" r:id="rId1"/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528000" cy="13476000" type="custom"/>
  <p:notesSz cx="6858000" cy="9144000"/>
  <p:defaultTextStyle>
    <a:defPPr>
      <a:defRPr lang="en-US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60" autoAdjust="0"/>
  </p:normalViewPr>
  <p:slideViewPr>
    <p:cSldViewPr>
      <p:cViewPr varScale="1">
        <p:scale>
          <a:sx n="104" d="100"/>
          <a:sy n="104" d="100"/>
        </p:scale>
        <p:origin x="-22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<Relationships xmlns="http://schemas.openxmlformats.org/package/2006/relationships"><Relationship Id="rId0" Type="http://schemas.openxmlformats.org/officeDocument/2006/relationships/slideMaster" Target="slideMasters/slideMaster.xml"/><Relationship Id="rIdpp" Type="http://schemas.openxmlformats.org/officeDocument/2006/relationships/presProps" Target="presProps.xml"/><Relationship Id="rIdvp" Type="http://schemas.openxmlformats.org/officeDocument/2006/relationships/viewProps" Target="viewProps.xml"/><Relationship Id="rIdt" Type="http://schemas.openxmlformats.org/officeDocument/2006/relationships/theme" Target="theme/theme.xml"/><Relationship Id="rIdts" Type="http://schemas.openxmlformats.org/officeDocument/2006/relationships/tableStyles" Target="tableStyles.xml"/><Relationship Id="rId1" Type="http://schemas.openxmlformats.org/officeDocument/2006/relationships/slide" Target="slides/slide1.xml"/><Relationship Id="rId2" Type="http://schemas.openxmlformats.org/officeDocument/2006/relationships/slide" Target="slides/slide2.xml"/><Relationship Id="rId3" Type="http://schemas.openxmlformats.org/officeDocument/2006/relationships/slide" Target="slides/slide3.xml"/><Relationship Id="rId4" Type="http://schemas.openxmlformats.org/officeDocument/2006/relationships/slide" Target="slides/slide4.xml"/><Relationship Id="rId5" Type="http://schemas.openxmlformats.org/officeDocument/2006/relationships/slide" Target="slides/slide5.xml"/><Relationship Id="rId6" Type="http://schemas.openxmlformats.org/officeDocument/2006/relationships/slide" Target="slides/slide6.xml"/><Relationship Id="rId7" Type="http://schemas.openxmlformats.org/officeDocument/2006/relationships/slide" Target="slides/slide7.xml"/><Relationship Id="rId8" Type="http://schemas.openxmlformats.org/officeDocument/2006/relationships/slide" Target="slides/slide8.xml"/><Relationship Id="rId9" Type="http://schemas.openxmlformats.org/officeDocument/2006/relationships/slide" Target="slides/slide9.xml"/><Relationship Id="rId10" Type="http://schemas.openxmlformats.org/officeDocument/2006/relationships/slide" Target="slides/slide10.xml"/><Relationship Id="rId11" Type="http://schemas.openxmlformats.org/officeDocument/2006/relationships/slide" Target="slides/slide11.xml"/></Relationships>
</file>

<file path=ppt/slideLayouts/_rels/slideLayout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.xml"/></Relationships>
</file>

<file path=ppt/slideLayouts/slideLayout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.xml"/><Relationship Id="rId2" Type="http://schemas.openxmlformats.org/officeDocument/2006/relationships/theme" Target="../theme/theme.xml"/></Relationships>
</file>

<file path=ppt/slideMasters/slideMaster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>
      <a:defPPr>
        <a:defRPr lang="en-US"/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0" Type="http://schemas.openxmlformats.org/officeDocument/2006/relationships/slideLayout" Target="../slideLayouts/slideLayout.xml"/><Relationship Id="rIdp2260" Type="http://schemas.openxmlformats.org/officeDocument/2006/relationships/image" Target="../media/image2260.emf"/><Relationship Id="rIdp2370" Type="http://schemas.openxmlformats.org/officeDocument/2006/relationships/image" Target="../media/image2370.emf"/></Relationships>
</file>

<file path=ppt/slides/_rels/slide10.xml.rels><?xml version="1.0" encoding="UTF-8" standalone="yes"?><Relationships xmlns="http://schemas.openxmlformats.org/package/2006/relationships"><Relationship Id="rId0" Type="http://schemas.openxmlformats.org/officeDocument/2006/relationships/slideLayout" Target="../slideLayouts/slideLayout.xml"/><Relationship Id="rIdp4724" Type="http://schemas.openxmlformats.org/officeDocument/2006/relationships/image" Target="../media/image4724.emf"/></Relationships>
</file>

<file path=ppt/slides/_rels/slide11.xml.rels><?xml version="1.0" encoding="UTF-8" standalone="yes"?><Relationships xmlns="http://schemas.openxmlformats.org/package/2006/relationships"><Relationship Id="rId0" Type="http://schemas.openxmlformats.org/officeDocument/2006/relationships/slideLayout" Target="../slideLayouts/slideLayout.xml"/><Relationship Id="rIdp4970" Type="http://schemas.openxmlformats.org/officeDocument/2006/relationships/image" Target="../media/image4970.emf"/></Relationships>
</file>

<file path=ppt/slides/_rels/slide2.xml.rels><?xml version="1.0" encoding="UTF-8" standalone="yes"?><Relationships xmlns="http://schemas.openxmlformats.org/package/2006/relationships"><Relationship Id="rId0" Type="http://schemas.openxmlformats.org/officeDocument/2006/relationships/slideLayout" Target="../slideLayouts/slideLayout.xml"/><Relationship Id="rIdp2375" Type="http://schemas.openxmlformats.org/officeDocument/2006/relationships/image" Target="../media/image2375.emf"/><Relationship Id="rIdp2500" Type="http://schemas.openxmlformats.org/officeDocument/2006/relationships/image" Target="../media/image2500.emf"/></Relationships>
</file>

<file path=ppt/slides/_rels/slide3.xml.rels><?xml version="1.0" encoding="UTF-8" standalone="yes"?><Relationships xmlns="http://schemas.openxmlformats.org/package/2006/relationships"><Relationship Id="rId0" Type="http://schemas.openxmlformats.org/officeDocument/2006/relationships/slideLayout" Target="../slideLayouts/slideLayout.xml"/><Relationship Id="rIdp2512" Type="http://schemas.openxmlformats.org/officeDocument/2006/relationships/image" Target="../media/image2512.emf"/><Relationship Id="rIdp2513" Type="http://schemas.openxmlformats.org/officeDocument/2006/relationships/image" Target="../media/image2513.emf"/><Relationship Id="rIdp2514" Type="http://schemas.openxmlformats.org/officeDocument/2006/relationships/image" Target="../media/image2514.emf"/><Relationship Id="rIdp2515" Type="http://schemas.openxmlformats.org/officeDocument/2006/relationships/image" Target="../media/image2515.emf"/><Relationship Id="rIdp2792" Type="http://schemas.openxmlformats.org/officeDocument/2006/relationships/image" Target="../media/image2792.emf"/></Relationships>
</file>

<file path=ppt/slides/_rels/slide4.xml.rels><?xml version="1.0" encoding="UTF-8" standalone="yes"?><Relationships xmlns="http://schemas.openxmlformats.org/package/2006/relationships"><Relationship Id="rId0" Type="http://schemas.openxmlformats.org/officeDocument/2006/relationships/slideLayout" Target="../slideLayouts/slideLayout.xml"/><Relationship Id="rIdp3032" Type="http://schemas.openxmlformats.org/officeDocument/2006/relationships/image" Target="../media/image3032.emf"/></Relationships>
</file>

<file path=ppt/slides/_rels/slide5.xml.rels><?xml version="1.0" encoding="UTF-8" standalone="yes"?><Relationships xmlns="http://schemas.openxmlformats.org/package/2006/relationships"><Relationship Id="rId0" Type="http://schemas.openxmlformats.org/officeDocument/2006/relationships/slideLayout" Target="../slideLayouts/slideLayout.xml"/><Relationship Id="rIdp3348" Type="http://schemas.openxmlformats.org/officeDocument/2006/relationships/image" Target="../media/image3348.emf"/></Relationships>
</file>

<file path=ppt/slides/_rels/slide6.xml.rels><?xml version="1.0" encoding="UTF-8" standalone="yes"?><Relationships xmlns="http://schemas.openxmlformats.org/package/2006/relationships"><Relationship Id="rId0" Type="http://schemas.openxmlformats.org/officeDocument/2006/relationships/slideLayout" Target="../slideLayouts/slideLayout.xml"/><Relationship Id="rIdp3655" Type="http://schemas.openxmlformats.org/officeDocument/2006/relationships/image" Target="../media/image3655.emf"/></Relationships>
</file>

<file path=ppt/slides/_rels/slide7.xml.rels><?xml version="1.0" encoding="UTF-8" standalone="yes"?><Relationships xmlns="http://schemas.openxmlformats.org/package/2006/relationships"><Relationship Id="rId0" Type="http://schemas.openxmlformats.org/officeDocument/2006/relationships/slideLayout" Target="../slideLayouts/slideLayout.xml"/><Relationship Id="rIdp4045" Type="http://schemas.openxmlformats.org/officeDocument/2006/relationships/image" Target="../media/image4045.emf"/></Relationships>
</file>

<file path=ppt/slides/_rels/slide8.xml.rels><?xml version="1.0" encoding="UTF-8" standalone="yes"?><Relationships xmlns="http://schemas.openxmlformats.org/package/2006/relationships"><Relationship Id="rId0" Type="http://schemas.openxmlformats.org/officeDocument/2006/relationships/slideLayout" Target="../slideLayouts/slideLayout.xml"/><Relationship Id="rIdp4261" Type="http://schemas.openxmlformats.org/officeDocument/2006/relationships/image" Target="../media/image4261.emf"/></Relationships>
</file>

<file path=ppt/slides/_rels/slide9.xml.rels><?xml version="1.0" encoding="UTF-8" standalone="yes"?><Relationships xmlns="http://schemas.openxmlformats.org/package/2006/relationships"><Relationship Id="rId0" Type="http://schemas.openxmlformats.org/officeDocument/2006/relationships/slideLayout" Target="../slideLayouts/slideLayout.xml"/><Relationship Id="rIdp4513" Type="http://schemas.openxmlformats.org/officeDocument/2006/relationships/image" Target="../media/image45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0" name="TextBox2259"/>
          <p:cNvSpPr>
            <a:spLocks noGrp="1"/>
          </p:cNvSpPr>
          <p:nvPr>
            <p:ph/>
          </p:nvPr>
        </p:nvSpPr>
        <p:spPr>
          <a:xfrm>
            <a:off x="453543" y="1338865"/>
            <a:ext cx="8617329" cy="181418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(v Kč na dvě desetinná místa)</a:t>
            </a:r>
          </a:p>
        </p:txBody>
      </p:sp>
      <p:pic>
        <p:nvPicPr>
          <p:cNvPr id="2260" name="Picture4" descr="Picture2261"/>
          <p:cNvPicPr>
            <a:picLocks noChangeAspect="1"/>
          </p:cNvPicPr>
          <p:nvPr/>
        </p:nvPicPr>
        <p:blipFill>
          <a:blip r:embed="rIdp2260" cstate="print"/>
          <a:stretch>
            <a:fillRect/>
          </a:stretch>
        </p:blipFill>
        <p:spPr>
          <a:xfrm>
            <a:off x="476220" y="589606"/>
            <a:ext cx="8571975" cy="680316"/>
          </a:xfrm>
          <a:prstGeom prst="rect">
            <a:avLst/>
          </a:prstGeom>
          <a:noFill/>
        </p:spPr>
      </p:pic>
      <p:sp>
        <p:nvSpPr>
          <p:cNvPr id="2262" name="TextBox2261"/>
          <p:cNvSpPr>
            <a:spLocks noGrp="1"/>
          </p:cNvSpPr>
          <p:nvPr>
            <p:ph/>
          </p:nvPr>
        </p:nvSpPr>
        <p:spPr>
          <a:xfrm>
            <a:off x="453543" y="983980"/>
            <a:ext cx="8617329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1000" b="0" i="0" smtClean="0">
                <a:solidFill>
                  <a:srgbClr val="010101"/>
                </a:solidFill>
                <a:latin typeface="Tahoma"/>
              </a:rPr>
              <a:t>sestaveno k 10/2017</a:t>
            </a:r>
          </a:p>
        </p:txBody>
      </p:sp>
      <p:sp>
        <p:nvSpPr>
          <p:cNvPr id="2263" name="TextBox2262"/>
          <p:cNvSpPr>
            <a:spLocks noGrp="1"/>
          </p:cNvSpPr>
          <p:nvPr>
            <p:ph/>
          </p:nvPr>
        </p:nvSpPr>
        <p:spPr>
          <a:xfrm>
            <a:off x="453543" y="702992"/>
            <a:ext cx="8617329" cy="272127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1100" b="1" i="0" smtClean="0">
                <a:solidFill>
                  <a:srgbClr val="010101"/>
                </a:solidFill>
                <a:latin typeface="Tahoma"/>
              </a:rPr>
              <a:t>Kontrola vnitrovýkazových vazeb</a:t>
            </a:r>
          </a:p>
        </p:txBody>
      </p:sp>
      <p:sp>
        <p:nvSpPr>
          <p:cNvPr id="2264" name="TextBox2263"/>
          <p:cNvSpPr>
            <a:spLocks noGrp="1"/>
          </p:cNvSpPr>
          <p:nvPr>
            <p:ph/>
          </p:nvPr>
        </p:nvSpPr>
        <p:spPr>
          <a:xfrm>
            <a:off x="7619532" y="680315"/>
            <a:ext cx="1292600" cy="294804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1200" b="1" i="0" smtClean="0">
                <a:solidFill>
                  <a:srgbClr val="010101"/>
                </a:solidFill>
                <a:latin typeface="Tahoma"/>
              </a:rPr>
              <a:t>Fin 2 - 12 M</a:t>
            </a:r>
          </a:p>
        </p:txBody>
      </p:sp>
      <p:cxnSp>
        <p:nvCxnSpPr>
          <p:cNvPr id="2265" name="Line2264"/>
          <p:cNvCxnSpPr/>
          <p:nvPr/>
        </p:nvCxnSpPr>
        <p:spPr>
          <a:xfrm>
            <a:off x="7619532" y="680315"/>
            <a:ext cx="0" cy="294804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6" name="Line2265"/>
          <p:cNvCxnSpPr/>
          <p:nvPr/>
        </p:nvCxnSpPr>
        <p:spPr>
          <a:xfrm>
            <a:off x="8912131" y="680315"/>
            <a:ext cx="0" cy="294804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7" name="Line2266"/>
          <p:cNvCxnSpPr/>
          <p:nvPr/>
        </p:nvCxnSpPr>
        <p:spPr>
          <a:xfrm>
            <a:off x="7619532" y="680315"/>
            <a:ext cx="1292600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8" name="Line2267"/>
          <p:cNvCxnSpPr/>
          <p:nvPr/>
        </p:nvCxnSpPr>
        <p:spPr>
          <a:xfrm>
            <a:off x="7619532" y="975118"/>
            <a:ext cx="1292600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69" name="TextBox2268"/>
          <p:cNvSpPr>
            <a:spLocks noGrp="1"/>
          </p:cNvSpPr>
          <p:nvPr>
            <p:ph/>
          </p:nvPr>
        </p:nvSpPr>
        <p:spPr>
          <a:xfrm>
            <a:off x="498897" y="1792800"/>
            <a:ext cx="850394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1" i="0" smtClean="0">
                <a:solidFill>
                  <a:srgbClr val="010101"/>
                </a:solidFill>
                <a:latin typeface="Tahoma"/>
              </a:rPr>
              <a:t>a) obecné vazby, které platí na všech vykazovaných úrovních:</a:t>
            </a:r>
          </a:p>
        </p:txBody>
      </p:sp>
      <p:sp>
        <p:nvSpPr>
          <p:cNvPr id="2270" name="TextBox2269"/>
          <p:cNvSpPr>
            <a:spLocks noGrp="1"/>
          </p:cNvSpPr>
          <p:nvPr>
            <p:ph/>
          </p:nvPr>
        </p:nvSpPr>
        <p:spPr>
          <a:xfrm>
            <a:off x="498897" y="1996894"/>
            <a:ext cx="850394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r. 4050sl. 41,42,43 = r. (4010 + 4020 + 4030 + 4040)sl. 41,42,43</a:t>
            </a:r>
          </a:p>
        </p:txBody>
      </p:sp>
      <p:sp>
        <p:nvSpPr>
          <p:cNvPr id="2271" name="TextBox2270"/>
          <p:cNvSpPr>
            <a:spLocks noGrp="1"/>
          </p:cNvSpPr>
          <p:nvPr>
            <p:ph/>
          </p:nvPr>
        </p:nvSpPr>
        <p:spPr>
          <a:xfrm>
            <a:off x="907087" y="2200989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6 255 892,00</a:t>
            </a:r>
          </a:p>
        </p:txBody>
      </p:sp>
      <p:sp>
        <p:nvSpPr>
          <p:cNvPr id="2272" name="TextBox2271"/>
          <p:cNvSpPr>
            <a:spLocks noGrp="1"/>
          </p:cNvSpPr>
          <p:nvPr>
            <p:ph/>
          </p:nvPr>
        </p:nvSpPr>
        <p:spPr>
          <a:xfrm>
            <a:off x="2585198" y="2200989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273" name="TextBox2272"/>
          <p:cNvSpPr>
            <a:spLocks noGrp="1"/>
          </p:cNvSpPr>
          <p:nvPr>
            <p:ph/>
          </p:nvPr>
        </p:nvSpPr>
        <p:spPr>
          <a:xfrm>
            <a:off x="2743938" y="2200989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6 255 892,00</a:t>
            </a:r>
          </a:p>
        </p:txBody>
      </p:sp>
      <p:sp>
        <p:nvSpPr>
          <p:cNvPr id="2274" name="TextBox2273"/>
          <p:cNvSpPr>
            <a:spLocks noGrp="1"/>
          </p:cNvSpPr>
          <p:nvPr>
            <p:ph/>
          </p:nvPr>
        </p:nvSpPr>
        <p:spPr>
          <a:xfrm>
            <a:off x="907087" y="2405084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12 855 173,92</a:t>
            </a:r>
          </a:p>
        </p:txBody>
      </p:sp>
      <p:sp>
        <p:nvSpPr>
          <p:cNvPr id="2275" name="TextBox2274"/>
          <p:cNvSpPr>
            <a:spLocks noGrp="1"/>
          </p:cNvSpPr>
          <p:nvPr>
            <p:ph/>
          </p:nvPr>
        </p:nvSpPr>
        <p:spPr>
          <a:xfrm>
            <a:off x="2585198" y="2405084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276" name="TextBox2275"/>
          <p:cNvSpPr>
            <a:spLocks noGrp="1"/>
          </p:cNvSpPr>
          <p:nvPr>
            <p:ph/>
          </p:nvPr>
        </p:nvSpPr>
        <p:spPr>
          <a:xfrm>
            <a:off x="2743938" y="2405084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12 855 173,92</a:t>
            </a:r>
          </a:p>
        </p:txBody>
      </p:sp>
      <p:sp>
        <p:nvSpPr>
          <p:cNvPr id="2277" name="TextBox2276"/>
          <p:cNvSpPr>
            <a:spLocks noGrp="1"/>
          </p:cNvSpPr>
          <p:nvPr>
            <p:ph/>
          </p:nvPr>
        </p:nvSpPr>
        <p:spPr>
          <a:xfrm>
            <a:off x="907087" y="2609178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10 862 333,26</a:t>
            </a:r>
          </a:p>
        </p:txBody>
      </p:sp>
      <p:sp>
        <p:nvSpPr>
          <p:cNvPr id="2278" name="TextBox2277"/>
          <p:cNvSpPr>
            <a:spLocks noGrp="1"/>
          </p:cNvSpPr>
          <p:nvPr>
            <p:ph/>
          </p:nvPr>
        </p:nvSpPr>
        <p:spPr>
          <a:xfrm>
            <a:off x="2585198" y="2609178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279" name="TextBox2278"/>
          <p:cNvSpPr>
            <a:spLocks noGrp="1"/>
          </p:cNvSpPr>
          <p:nvPr>
            <p:ph/>
          </p:nvPr>
        </p:nvSpPr>
        <p:spPr>
          <a:xfrm>
            <a:off x="2743938" y="2609178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10 862 333,26</a:t>
            </a:r>
          </a:p>
        </p:txBody>
      </p:sp>
      <p:sp>
        <p:nvSpPr>
          <p:cNvPr id="2280" name="TextBox2279"/>
          <p:cNvSpPr>
            <a:spLocks noGrp="1"/>
          </p:cNvSpPr>
          <p:nvPr>
            <p:ph/>
          </p:nvPr>
        </p:nvSpPr>
        <p:spPr>
          <a:xfrm>
            <a:off x="498897" y="2813273"/>
            <a:ext cx="850394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r. 4060sl. 41,42,43 = r. (4250 - 4460)sl. 41,42,43</a:t>
            </a:r>
          </a:p>
        </p:txBody>
      </p:sp>
      <p:sp>
        <p:nvSpPr>
          <p:cNvPr id="2281" name="TextBox2280"/>
          <p:cNvSpPr>
            <a:spLocks noGrp="1"/>
          </p:cNvSpPr>
          <p:nvPr>
            <p:ph/>
          </p:nvPr>
        </p:nvSpPr>
        <p:spPr>
          <a:xfrm>
            <a:off x="907087" y="3017367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282" name="TextBox2281"/>
          <p:cNvSpPr>
            <a:spLocks noGrp="1"/>
          </p:cNvSpPr>
          <p:nvPr>
            <p:ph/>
          </p:nvPr>
        </p:nvSpPr>
        <p:spPr>
          <a:xfrm>
            <a:off x="2585198" y="3017367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283" name="TextBox2282"/>
          <p:cNvSpPr>
            <a:spLocks noGrp="1"/>
          </p:cNvSpPr>
          <p:nvPr>
            <p:ph/>
          </p:nvPr>
        </p:nvSpPr>
        <p:spPr>
          <a:xfrm>
            <a:off x="2743938" y="3017367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284" name="TextBox2283"/>
          <p:cNvSpPr>
            <a:spLocks noGrp="1"/>
          </p:cNvSpPr>
          <p:nvPr>
            <p:ph/>
          </p:nvPr>
        </p:nvSpPr>
        <p:spPr>
          <a:xfrm>
            <a:off x="907087" y="3221462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4 513 324,92</a:t>
            </a:r>
          </a:p>
        </p:txBody>
      </p:sp>
      <p:sp>
        <p:nvSpPr>
          <p:cNvPr id="2285" name="TextBox2284"/>
          <p:cNvSpPr>
            <a:spLocks noGrp="1"/>
          </p:cNvSpPr>
          <p:nvPr>
            <p:ph/>
          </p:nvPr>
        </p:nvSpPr>
        <p:spPr>
          <a:xfrm>
            <a:off x="2585198" y="3221462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286" name="TextBox2285"/>
          <p:cNvSpPr>
            <a:spLocks noGrp="1"/>
          </p:cNvSpPr>
          <p:nvPr>
            <p:ph/>
          </p:nvPr>
        </p:nvSpPr>
        <p:spPr>
          <a:xfrm>
            <a:off x="2743938" y="3221462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4 513 324,92</a:t>
            </a:r>
          </a:p>
        </p:txBody>
      </p:sp>
      <p:sp>
        <p:nvSpPr>
          <p:cNvPr id="2287" name="TextBox2286"/>
          <p:cNvSpPr>
            <a:spLocks noGrp="1"/>
          </p:cNvSpPr>
          <p:nvPr>
            <p:ph/>
          </p:nvPr>
        </p:nvSpPr>
        <p:spPr>
          <a:xfrm>
            <a:off x="907087" y="3425557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3 613 324,92</a:t>
            </a:r>
          </a:p>
        </p:txBody>
      </p:sp>
      <p:sp>
        <p:nvSpPr>
          <p:cNvPr id="2288" name="TextBox2287"/>
          <p:cNvSpPr>
            <a:spLocks noGrp="1"/>
          </p:cNvSpPr>
          <p:nvPr>
            <p:ph/>
          </p:nvPr>
        </p:nvSpPr>
        <p:spPr>
          <a:xfrm>
            <a:off x="2585198" y="3425557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289" name="TextBox2288"/>
          <p:cNvSpPr>
            <a:spLocks noGrp="1"/>
          </p:cNvSpPr>
          <p:nvPr>
            <p:ph/>
          </p:nvPr>
        </p:nvSpPr>
        <p:spPr>
          <a:xfrm>
            <a:off x="2743938" y="3425557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3 613 324,92</a:t>
            </a:r>
          </a:p>
        </p:txBody>
      </p:sp>
      <p:sp>
        <p:nvSpPr>
          <p:cNvPr id="2290" name="TextBox2289"/>
          <p:cNvSpPr>
            <a:spLocks noGrp="1"/>
          </p:cNvSpPr>
          <p:nvPr>
            <p:ph/>
          </p:nvPr>
        </p:nvSpPr>
        <p:spPr>
          <a:xfrm>
            <a:off x="498897" y="3629651"/>
            <a:ext cx="850394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r. 4200sl. 41,42,43 = r. (4050 - 4060)sl. 41,42,43</a:t>
            </a:r>
          </a:p>
        </p:txBody>
      </p:sp>
      <p:sp>
        <p:nvSpPr>
          <p:cNvPr id="2291" name="TextBox2290"/>
          <p:cNvSpPr>
            <a:spLocks noGrp="1"/>
          </p:cNvSpPr>
          <p:nvPr>
            <p:ph/>
          </p:nvPr>
        </p:nvSpPr>
        <p:spPr>
          <a:xfrm>
            <a:off x="907087" y="3833746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6 255 892,00</a:t>
            </a:r>
          </a:p>
        </p:txBody>
      </p:sp>
      <p:sp>
        <p:nvSpPr>
          <p:cNvPr id="2292" name="TextBox2291"/>
          <p:cNvSpPr>
            <a:spLocks noGrp="1"/>
          </p:cNvSpPr>
          <p:nvPr>
            <p:ph/>
          </p:nvPr>
        </p:nvSpPr>
        <p:spPr>
          <a:xfrm>
            <a:off x="2585198" y="3833746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293" name="TextBox2292"/>
          <p:cNvSpPr>
            <a:spLocks noGrp="1"/>
          </p:cNvSpPr>
          <p:nvPr>
            <p:ph/>
          </p:nvPr>
        </p:nvSpPr>
        <p:spPr>
          <a:xfrm>
            <a:off x="2743938" y="3833746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6 255 892,00</a:t>
            </a:r>
          </a:p>
        </p:txBody>
      </p:sp>
      <p:sp>
        <p:nvSpPr>
          <p:cNvPr id="2294" name="TextBox2293"/>
          <p:cNvSpPr>
            <a:spLocks noGrp="1"/>
          </p:cNvSpPr>
          <p:nvPr>
            <p:ph/>
          </p:nvPr>
        </p:nvSpPr>
        <p:spPr>
          <a:xfrm>
            <a:off x="907087" y="4037841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8 341 849,00</a:t>
            </a:r>
          </a:p>
        </p:txBody>
      </p:sp>
      <p:sp>
        <p:nvSpPr>
          <p:cNvPr id="2295" name="TextBox2294"/>
          <p:cNvSpPr>
            <a:spLocks noGrp="1"/>
          </p:cNvSpPr>
          <p:nvPr>
            <p:ph/>
          </p:nvPr>
        </p:nvSpPr>
        <p:spPr>
          <a:xfrm>
            <a:off x="2585198" y="4037841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296" name="TextBox2295"/>
          <p:cNvSpPr>
            <a:spLocks noGrp="1"/>
          </p:cNvSpPr>
          <p:nvPr>
            <p:ph/>
          </p:nvPr>
        </p:nvSpPr>
        <p:spPr>
          <a:xfrm>
            <a:off x="2743938" y="4037841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8 341 849,00</a:t>
            </a:r>
          </a:p>
        </p:txBody>
      </p:sp>
      <p:sp>
        <p:nvSpPr>
          <p:cNvPr id="2297" name="TextBox2296"/>
          <p:cNvSpPr>
            <a:spLocks noGrp="1"/>
          </p:cNvSpPr>
          <p:nvPr>
            <p:ph/>
          </p:nvPr>
        </p:nvSpPr>
        <p:spPr>
          <a:xfrm>
            <a:off x="907087" y="4241935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7 249 008,34</a:t>
            </a:r>
          </a:p>
        </p:txBody>
      </p:sp>
      <p:sp>
        <p:nvSpPr>
          <p:cNvPr id="2298" name="TextBox2297"/>
          <p:cNvSpPr>
            <a:spLocks noGrp="1"/>
          </p:cNvSpPr>
          <p:nvPr>
            <p:ph/>
          </p:nvPr>
        </p:nvSpPr>
        <p:spPr>
          <a:xfrm>
            <a:off x="2585198" y="4241935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299" name="TextBox2298"/>
          <p:cNvSpPr>
            <a:spLocks noGrp="1"/>
          </p:cNvSpPr>
          <p:nvPr>
            <p:ph/>
          </p:nvPr>
        </p:nvSpPr>
        <p:spPr>
          <a:xfrm>
            <a:off x="2743938" y="4241935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7 249 008,34</a:t>
            </a:r>
          </a:p>
        </p:txBody>
      </p:sp>
      <p:sp>
        <p:nvSpPr>
          <p:cNvPr id="2300" name="TextBox2299"/>
          <p:cNvSpPr>
            <a:spLocks noGrp="1"/>
          </p:cNvSpPr>
          <p:nvPr>
            <p:ph/>
          </p:nvPr>
        </p:nvSpPr>
        <p:spPr>
          <a:xfrm>
            <a:off x="498897" y="4446030"/>
            <a:ext cx="850394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r. 4240sl. 41,42,43 = r. (4210 + 4220)sl. 41,42,43</a:t>
            </a:r>
          </a:p>
        </p:txBody>
      </p:sp>
      <p:sp>
        <p:nvSpPr>
          <p:cNvPr id="2301" name="TextBox2300"/>
          <p:cNvSpPr>
            <a:spLocks noGrp="1"/>
          </p:cNvSpPr>
          <p:nvPr>
            <p:ph/>
          </p:nvPr>
        </p:nvSpPr>
        <p:spPr>
          <a:xfrm>
            <a:off x="907087" y="4650124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5 856 553,00</a:t>
            </a:r>
          </a:p>
        </p:txBody>
      </p:sp>
      <p:sp>
        <p:nvSpPr>
          <p:cNvPr id="2302" name="TextBox2301"/>
          <p:cNvSpPr>
            <a:spLocks noGrp="1"/>
          </p:cNvSpPr>
          <p:nvPr>
            <p:ph/>
          </p:nvPr>
        </p:nvSpPr>
        <p:spPr>
          <a:xfrm>
            <a:off x="2585198" y="4650124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303" name="TextBox2302"/>
          <p:cNvSpPr>
            <a:spLocks noGrp="1"/>
          </p:cNvSpPr>
          <p:nvPr>
            <p:ph/>
          </p:nvPr>
        </p:nvSpPr>
        <p:spPr>
          <a:xfrm>
            <a:off x="2743938" y="4650124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5 856 553,00</a:t>
            </a:r>
          </a:p>
        </p:txBody>
      </p:sp>
      <p:sp>
        <p:nvSpPr>
          <p:cNvPr id="2304" name="TextBox2303"/>
          <p:cNvSpPr>
            <a:spLocks noGrp="1"/>
          </p:cNvSpPr>
          <p:nvPr>
            <p:ph/>
          </p:nvPr>
        </p:nvSpPr>
        <p:spPr>
          <a:xfrm>
            <a:off x="907087" y="4854219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19 592 919,84</a:t>
            </a:r>
          </a:p>
        </p:txBody>
      </p:sp>
      <p:sp>
        <p:nvSpPr>
          <p:cNvPr id="2305" name="TextBox2304"/>
          <p:cNvSpPr>
            <a:spLocks noGrp="1"/>
          </p:cNvSpPr>
          <p:nvPr>
            <p:ph/>
          </p:nvPr>
        </p:nvSpPr>
        <p:spPr>
          <a:xfrm>
            <a:off x="2585198" y="4854219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306" name="TextBox2305"/>
          <p:cNvSpPr>
            <a:spLocks noGrp="1"/>
          </p:cNvSpPr>
          <p:nvPr>
            <p:ph/>
          </p:nvPr>
        </p:nvSpPr>
        <p:spPr>
          <a:xfrm>
            <a:off x="2743938" y="4854219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19 592 919,84</a:t>
            </a:r>
          </a:p>
        </p:txBody>
      </p:sp>
      <p:sp>
        <p:nvSpPr>
          <p:cNvPr id="2307" name="TextBox2306"/>
          <p:cNvSpPr>
            <a:spLocks noGrp="1"/>
          </p:cNvSpPr>
          <p:nvPr>
            <p:ph/>
          </p:nvPr>
        </p:nvSpPr>
        <p:spPr>
          <a:xfrm>
            <a:off x="907087" y="5058314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12 307 461,17</a:t>
            </a:r>
          </a:p>
        </p:txBody>
      </p:sp>
      <p:sp>
        <p:nvSpPr>
          <p:cNvPr id="2308" name="TextBox2307"/>
          <p:cNvSpPr>
            <a:spLocks noGrp="1"/>
          </p:cNvSpPr>
          <p:nvPr>
            <p:ph/>
          </p:nvPr>
        </p:nvSpPr>
        <p:spPr>
          <a:xfrm>
            <a:off x="2585198" y="5058314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309" name="TextBox2308"/>
          <p:cNvSpPr>
            <a:spLocks noGrp="1"/>
          </p:cNvSpPr>
          <p:nvPr>
            <p:ph/>
          </p:nvPr>
        </p:nvSpPr>
        <p:spPr>
          <a:xfrm>
            <a:off x="2743938" y="5058314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12 307 461,17</a:t>
            </a:r>
          </a:p>
        </p:txBody>
      </p:sp>
      <p:sp>
        <p:nvSpPr>
          <p:cNvPr id="2310" name="TextBox2309"/>
          <p:cNvSpPr>
            <a:spLocks noGrp="1"/>
          </p:cNvSpPr>
          <p:nvPr>
            <p:ph/>
          </p:nvPr>
        </p:nvSpPr>
        <p:spPr>
          <a:xfrm>
            <a:off x="498897" y="5262408"/>
            <a:ext cx="850394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r. 4430sl. 41,42,43 = r. (4240 - 4250)sl. 41,42,43</a:t>
            </a:r>
          </a:p>
        </p:txBody>
      </p:sp>
      <p:sp>
        <p:nvSpPr>
          <p:cNvPr id="2311" name="TextBox2310"/>
          <p:cNvSpPr>
            <a:spLocks noGrp="1"/>
          </p:cNvSpPr>
          <p:nvPr>
            <p:ph/>
          </p:nvPr>
        </p:nvSpPr>
        <p:spPr>
          <a:xfrm>
            <a:off x="907087" y="5466503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5 856 553,00</a:t>
            </a:r>
          </a:p>
        </p:txBody>
      </p:sp>
      <p:sp>
        <p:nvSpPr>
          <p:cNvPr id="2312" name="TextBox2311"/>
          <p:cNvSpPr>
            <a:spLocks noGrp="1"/>
          </p:cNvSpPr>
          <p:nvPr>
            <p:ph/>
          </p:nvPr>
        </p:nvSpPr>
        <p:spPr>
          <a:xfrm>
            <a:off x="2585198" y="5466503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313" name="TextBox2312"/>
          <p:cNvSpPr>
            <a:spLocks noGrp="1"/>
          </p:cNvSpPr>
          <p:nvPr>
            <p:ph/>
          </p:nvPr>
        </p:nvSpPr>
        <p:spPr>
          <a:xfrm>
            <a:off x="2743938" y="5466503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5 856 553,00</a:t>
            </a:r>
          </a:p>
        </p:txBody>
      </p:sp>
      <p:sp>
        <p:nvSpPr>
          <p:cNvPr id="2314" name="TextBox2313"/>
          <p:cNvSpPr>
            <a:spLocks noGrp="1"/>
          </p:cNvSpPr>
          <p:nvPr>
            <p:ph/>
          </p:nvPr>
        </p:nvSpPr>
        <p:spPr>
          <a:xfrm>
            <a:off x="907087" y="5670598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15 079 594,92</a:t>
            </a:r>
          </a:p>
        </p:txBody>
      </p:sp>
      <p:sp>
        <p:nvSpPr>
          <p:cNvPr id="2315" name="TextBox2314"/>
          <p:cNvSpPr>
            <a:spLocks noGrp="1"/>
          </p:cNvSpPr>
          <p:nvPr>
            <p:ph/>
          </p:nvPr>
        </p:nvSpPr>
        <p:spPr>
          <a:xfrm>
            <a:off x="2585198" y="5670598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316" name="TextBox2315"/>
          <p:cNvSpPr>
            <a:spLocks noGrp="1"/>
          </p:cNvSpPr>
          <p:nvPr>
            <p:ph/>
          </p:nvPr>
        </p:nvSpPr>
        <p:spPr>
          <a:xfrm>
            <a:off x="2743938" y="5670598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15 079 594,92</a:t>
            </a:r>
          </a:p>
        </p:txBody>
      </p:sp>
      <p:sp>
        <p:nvSpPr>
          <p:cNvPr id="2317" name="TextBox2316"/>
          <p:cNvSpPr>
            <a:spLocks noGrp="1"/>
          </p:cNvSpPr>
          <p:nvPr>
            <p:ph/>
          </p:nvPr>
        </p:nvSpPr>
        <p:spPr>
          <a:xfrm>
            <a:off x="907087" y="5874692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8 694 136,25</a:t>
            </a:r>
          </a:p>
        </p:txBody>
      </p:sp>
      <p:sp>
        <p:nvSpPr>
          <p:cNvPr id="2318" name="TextBox2317"/>
          <p:cNvSpPr>
            <a:spLocks noGrp="1"/>
          </p:cNvSpPr>
          <p:nvPr>
            <p:ph/>
          </p:nvPr>
        </p:nvSpPr>
        <p:spPr>
          <a:xfrm>
            <a:off x="2585198" y="5874692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319" name="TextBox2318"/>
          <p:cNvSpPr>
            <a:spLocks noGrp="1"/>
          </p:cNvSpPr>
          <p:nvPr>
            <p:ph/>
          </p:nvPr>
        </p:nvSpPr>
        <p:spPr>
          <a:xfrm>
            <a:off x="2743938" y="5874692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8 694 136,25</a:t>
            </a:r>
          </a:p>
        </p:txBody>
      </p:sp>
      <p:sp>
        <p:nvSpPr>
          <p:cNvPr id="2320" name="TextBox2319"/>
          <p:cNvSpPr>
            <a:spLocks noGrp="1"/>
          </p:cNvSpPr>
          <p:nvPr>
            <p:ph/>
          </p:nvPr>
        </p:nvSpPr>
        <p:spPr>
          <a:xfrm>
            <a:off x="498897" y="6078787"/>
            <a:ext cx="850394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r. 4430sl. 41,42,43 = r. (4200 + 4470)sl. 41,42,43</a:t>
            </a:r>
          </a:p>
        </p:txBody>
      </p:sp>
      <p:sp>
        <p:nvSpPr>
          <p:cNvPr id="2321" name="TextBox2320"/>
          <p:cNvSpPr>
            <a:spLocks noGrp="1"/>
          </p:cNvSpPr>
          <p:nvPr>
            <p:ph/>
          </p:nvPr>
        </p:nvSpPr>
        <p:spPr>
          <a:xfrm>
            <a:off x="907087" y="6282881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5 856 553,00</a:t>
            </a:r>
          </a:p>
        </p:txBody>
      </p:sp>
      <p:sp>
        <p:nvSpPr>
          <p:cNvPr id="2322" name="TextBox2321"/>
          <p:cNvSpPr>
            <a:spLocks noGrp="1"/>
          </p:cNvSpPr>
          <p:nvPr>
            <p:ph/>
          </p:nvPr>
        </p:nvSpPr>
        <p:spPr>
          <a:xfrm>
            <a:off x="2585198" y="6282881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323" name="TextBox2322"/>
          <p:cNvSpPr>
            <a:spLocks noGrp="1"/>
          </p:cNvSpPr>
          <p:nvPr>
            <p:ph/>
          </p:nvPr>
        </p:nvSpPr>
        <p:spPr>
          <a:xfrm>
            <a:off x="2743938" y="6282881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5 856 553,00</a:t>
            </a:r>
          </a:p>
        </p:txBody>
      </p:sp>
      <p:sp>
        <p:nvSpPr>
          <p:cNvPr id="2324" name="TextBox2323"/>
          <p:cNvSpPr>
            <a:spLocks noGrp="1"/>
          </p:cNvSpPr>
          <p:nvPr>
            <p:ph/>
          </p:nvPr>
        </p:nvSpPr>
        <p:spPr>
          <a:xfrm>
            <a:off x="907087" y="6486976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15 079 594,92</a:t>
            </a:r>
          </a:p>
        </p:txBody>
      </p:sp>
      <p:sp>
        <p:nvSpPr>
          <p:cNvPr id="2325" name="TextBox2324"/>
          <p:cNvSpPr>
            <a:spLocks noGrp="1"/>
          </p:cNvSpPr>
          <p:nvPr>
            <p:ph/>
          </p:nvPr>
        </p:nvSpPr>
        <p:spPr>
          <a:xfrm>
            <a:off x="2585198" y="6486976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326" name="TextBox2325"/>
          <p:cNvSpPr>
            <a:spLocks noGrp="1"/>
          </p:cNvSpPr>
          <p:nvPr>
            <p:ph/>
          </p:nvPr>
        </p:nvSpPr>
        <p:spPr>
          <a:xfrm>
            <a:off x="2743938" y="6486976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15 079 594,92</a:t>
            </a:r>
          </a:p>
        </p:txBody>
      </p:sp>
      <p:sp>
        <p:nvSpPr>
          <p:cNvPr id="2327" name="TextBox2326"/>
          <p:cNvSpPr>
            <a:spLocks noGrp="1"/>
          </p:cNvSpPr>
          <p:nvPr>
            <p:ph/>
          </p:nvPr>
        </p:nvSpPr>
        <p:spPr>
          <a:xfrm>
            <a:off x="907087" y="6691071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8 694 136,25</a:t>
            </a:r>
          </a:p>
        </p:txBody>
      </p:sp>
      <p:sp>
        <p:nvSpPr>
          <p:cNvPr id="2328" name="TextBox2327"/>
          <p:cNvSpPr>
            <a:spLocks noGrp="1"/>
          </p:cNvSpPr>
          <p:nvPr>
            <p:ph/>
          </p:nvPr>
        </p:nvSpPr>
        <p:spPr>
          <a:xfrm>
            <a:off x="2585198" y="6691071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329" name="TextBox2328"/>
          <p:cNvSpPr>
            <a:spLocks noGrp="1"/>
          </p:cNvSpPr>
          <p:nvPr>
            <p:ph/>
          </p:nvPr>
        </p:nvSpPr>
        <p:spPr>
          <a:xfrm>
            <a:off x="2743938" y="6691071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8 694 136,25</a:t>
            </a:r>
          </a:p>
        </p:txBody>
      </p:sp>
      <p:sp>
        <p:nvSpPr>
          <p:cNvPr id="2330" name="TextBox2329"/>
          <p:cNvSpPr>
            <a:spLocks noGrp="1"/>
          </p:cNvSpPr>
          <p:nvPr>
            <p:ph/>
          </p:nvPr>
        </p:nvSpPr>
        <p:spPr>
          <a:xfrm>
            <a:off x="498897" y="6895165"/>
            <a:ext cx="850394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r. 4440sl 41,42,43 = r. (4200 - 4430)sl. 41,42,43</a:t>
            </a:r>
          </a:p>
        </p:txBody>
      </p:sp>
      <p:sp>
        <p:nvSpPr>
          <p:cNvPr id="2331" name="TextBox2330"/>
          <p:cNvSpPr>
            <a:spLocks noGrp="1"/>
          </p:cNvSpPr>
          <p:nvPr>
            <p:ph/>
          </p:nvPr>
        </p:nvSpPr>
        <p:spPr>
          <a:xfrm>
            <a:off x="907087" y="7099260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399 339,00</a:t>
            </a:r>
          </a:p>
        </p:txBody>
      </p:sp>
      <p:sp>
        <p:nvSpPr>
          <p:cNvPr id="2332" name="TextBox2331"/>
          <p:cNvSpPr>
            <a:spLocks noGrp="1"/>
          </p:cNvSpPr>
          <p:nvPr>
            <p:ph/>
          </p:nvPr>
        </p:nvSpPr>
        <p:spPr>
          <a:xfrm>
            <a:off x="2585198" y="7099260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333" name="TextBox2332"/>
          <p:cNvSpPr>
            <a:spLocks noGrp="1"/>
          </p:cNvSpPr>
          <p:nvPr>
            <p:ph/>
          </p:nvPr>
        </p:nvSpPr>
        <p:spPr>
          <a:xfrm>
            <a:off x="2743938" y="7099260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399 339,00</a:t>
            </a:r>
          </a:p>
        </p:txBody>
      </p:sp>
      <p:sp>
        <p:nvSpPr>
          <p:cNvPr id="2334" name="TextBox2333"/>
          <p:cNvSpPr>
            <a:spLocks noGrp="1"/>
          </p:cNvSpPr>
          <p:nvPr>
            <p:ph/>
          </p:nvPr>
        </p:nvSpPr>
        <p:spPr>
          <a:xfrm>
            <a:off x="907087" y="7303355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6 737 745,92-</a:t>
            </a:r>
          </a:p>
        </p:txBody>
      </p:sp>
      <p:sp>
        <p:nvSpPr>
          <p:cNvPr id="2335" name="TextBox2334"/>
          <p:cNvSpPr>
            <a:spLocks noGrp="1"/>
          </p:cNvSpPr>
          <p:nvPr>
            <p:ph/>
          </p:nvPr>
        </p:nvSpPr>
        <p:spPr>
          <a:xfrm>
            <a:off x="2585198" y="7303355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336" name="TextBox2335"/>
          <p:cNvSpPr>
            <a:spLocks noGrp="1"/>
          </p:cNvSpPr>
          <p:nvPr>
            <p:ph/>
          </p:nvPr>
        </p:nvSpPr>
        <p:spPr>
          <a:xfrm>
            <a:off x="2743938" y="7303355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6 737 745,92-</a:t>
            </a:r>
          </a:p>
        </p:txBody>
      </p:sp>
      <p:sp>
        <p:nvSpPr>
          <p:cNvPr id="2337" name="TextBox2336"/>
          <p:cNvSpPr>
            <a:spLocks noGrp="1"/>
          </p:cNvSpPr>
          <p:nvPr>
            <p:ph/>
          </p:nvPr>
        </p:nvSpPr>
        <p:spPr>
          <a:xfrm>
            <a:off x="907087" y="7507449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1 445 127,91-</a:t>
            </a:r>
          </a:p>
        </p:txBody>
      </p:sp>
      <p:sp>
        <p:nvSpPr>
          <p:cNvPr id="2338" name="TextBox2337"/>
          <p:cNvSpPr>
            <a:spLocks noGrp="1"/>
          </p:cNvSpPr>
          <p:nvPr>
            <p:ph/>
          </p:nvPr>
        </p:nvSpPr>
        <p:spPr>
          <a:xfrm>
            <a:off x="2585198" y="7507449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339" name="TextBox2338"/>
          <p:cNvSpPr>
            <a:spLocks noGrp="1"/>
          </p:cNvSpPr>
          <p:nvPr>
            <p:ph/>
          </p:nvPr>
        </p:nvSpPr>
        <p:spPr>
          <a:xfrm>
            <a:off x="2743938" y="7507449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1 445 127,91-</a:t>
            </a:r>
          </a:p>
        </p:txBody>
      </p:sp>
      <p:sp>
        <p:nvSpPr>
          <p:cNvPr id="2340" name="TextBox2339"/>
          <p:cNvSpPr>
            <a:spLocks noGrp="1"/>
          </p:cNvSpPr>
          <p:nvPr>
            <p:ph/>
          </p:nvPr>
        </p:nvSpPr>
        <p:spPr>
          <a:xfrm>
            <a:off x="498897" y="7711544"/>
            <a:ext cx="850394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r. 4450sl. 41,42,43 = r. 8000sl.1,2,3</a:t>
            </a:r>
          </a:p>
        </p:txBody>
      </p:sp>
      <p:sp>
        <p:nvSpPr>
          <p:cNvPr id="2341" name="TextBox2340"/>
          <p:cNvSpPr>
            <a:spLocks noGrp="1"/>
          </p:cNvSpPr>
          <p:nvPr>
            <p:ph/>
          </p:nvPr>
        </p:nvSpPr>
        <p:spPr>
          <a:xfrm>
            <a:off x="907087" y="7915638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399 339,00-</a:t>
            </a:r>
          </a:p>
        </p:txBody>
      </p:sp>
      <p:sp>
        <p:nvSpPr>
          <p:cNvPr id="2342" name="TextBox2341"/>
          <p:cNvSpPr>
            <a:spLocks noGrp="1"/>
          </p:cNvSpPr>
          <p:nvPr>
            <p:ph/>
          </p:nvPr>
        </p:nvSpPr>
        <p:spPr>
          <a:xfrm>
            <a:off x="2585198" y="7915638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343" name="TextBox2342"/>
          <p:cNvSpPr>
            <a:spLocks noGrp="1"/>
          </p:cNvSpPr>
          <p:nvPr>
            <p:ph/>
          </p:nvPr>
        </p:nvSpPr>
        <p:spPr>
          <a:xfrm>
            <a:off x="2743938" y="7915638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399 339,00-</a:t>
            </a:r>
          </a:p>
        </p:txBody>
      </p:sp>
      <p:sp>
        <p:nvSpPr>
          <p:cNvPr id="2344" name="TextBox2343"/>
          <p:cNvSpPr>
            <a:spLocks noGrp="1"/>
          </p:cNvSpPr>
          <p:nvPr>
            <p:ph/>
          </p:nvPr>
        </p:nvSpPr>
        <p:spPr>
          <a:xfrm>
            <a:off x="907087" y="8119733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6 737 745,92</a:t>
            </a:r>
          </a:p>
        </p:txBody>
      </p:sp>
      <p:sp>
        <p:nvSpPr>
          <p:cNvPr id="2345" name="TextBox2344"/>
          <p:cNvSpPr>
            <a:spLocks noGrp="1"/>
          </p:cNvSpPr>
          <p:nvPr>
            <p:ph/>
          </p:nvPr>
        </p:nvSpPr>
        <p:spPr>
          <a:xfrm>
            <a:off x="2585198" y="8119733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346" name="TextBox2345"/>
          <p:cNvSpPr>
            <a:spLocks noGrp="1"/>
          </p:cNvSpPr>
          <p:nvPr>
            <p:ph/>
          </p:nvPr>
        </p:nvSpPr>
        <p:spPr>
          <a:xfrm>
            <a:off x="2743938" y="8119733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6 737 745,92</a:t>
            </a:r>
          </a:p>
        </p:txBody>
      </p:sp>
      <p:sp>
        <p:nvSpPr>
          <p:cNvPr id="2347" name="TextBox2346"/>
          <p:cNvSpPr>
            <a:spLocks noGrp="1"/>
          </p:cNvSpPr>
          <p:nvPr>
            <p:ph/>
          </p:nvPr>
        </p:nvSpPr>
        <p:spPr>
          <a:xfrm>
            <a:off x="907087" y="8323828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1 445 127,91</a:t>
            </a:r>
          </a:p>
        </p:txBody>
      </p:sp>
      <p:sp>
        <p:nvSpPr>
          <p:cNvPr id="2348" name="TextBox2347"/>
          <p:cNvSpPr>
            <a:spLocks noGrp="1"/>
          </p:cNvSpPr>
          <p:nvPr>
            <p:ph/>
          </p:nvPr>
        </p:nvSpPr>
        <p:spPr>
          <a:xfrm>
            <a:off x="2585198" y="8323828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349" name="TextBox2348"/>
          <p:cNvSpPr>
            <a:spLocks noGrp="1"/>
          </p:cNvSpPr>
          <p:nvPr>
            <p:ph/>
          </p:nvPr>
        </p:nvSpPr>
        <p:spPr>
          <a:xfrm>
            <a:off x="2743938" y="8323828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1 445 127,91</a:t>
            </a:r>
          </a:p>
        </p:txBody>
      </p:sp>
      <p:sp>
        <p:nvSpPr>
          <p:cNvPr id="2350" name="TextBox2349"/>
          <p:cNvSpPr>
            <a:spLocks noGrp="1"/>
          </p:cNvSpPr>
          <p:nvPr>
            <p:ph/>
          </p:nvPr>
        </p:nvSpPr>
        <p:spPr>
          <a:xfrm>
            <a:off x="498897" y="8527922"/>
            <a:ext cx="850394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r. 4470sl. 41,42,43 = r. (4450 - 4460)sl. 41,42,43</a:t>
            </a:r>
          </a:p>
        </p:txBody>
      </p:sp>
      <p:sp>
        <p:nvSpPr>
          <p:cNvPr id="2351" name="TextBox2350"/>
          <p:cNvSpPr>
            <a:spLocks noGrp="1"/>
          </p:cNvSpPr>
          <p:nvPr>
            <p:ph/>
          </p:nvPr>
        </p:nvSpPr>
        <p:spPr>
          <a:xfrm>
            <a:off x="907087" y="8732017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399 339,00-</a:t>
            </a:r>
          </a:p>
        </p:txBody>
      </p:sp>
      <p:sp>
        <p:nvSpPr>
          <p:cNvPr id="2352" name="TextBox2351"/>
          <p:cNvSpPr>
            <a:spLocks noGrp="1"/>
          </p:cNvSpPr>
          <p:nvPr>
            <p:ph/>
          </p:nvPr>
        </p:nvSpPr>
        <p:spPr>
          <a:xfrm>
            <a:off x="2585198" y="8732017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353" name="TextBox2352"/>
          <p:cNvSpPr>
            <a:spLocks noGrp="1"/>
          </p:cNvSpPr>
          <p:nvPr>
            <p:ph/>
          </p:nvPr>
        </p:nvSpPr>
        <p:spPr>
          <a:xfrm>
            <a:off x="2743938" y="8732017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399 339,00-</a:t>
            </a:r>
          </a:p>
        </p:txBody>
      </p:sp>
      <p:sp>
        <p:nvSpPr>
          <p:cNvPr id="2354" name="TextBox2353"/>
          <p:cNvSpPr>
            <a:spLocks noGrp="1"/>
          </p:cNvSpPr>
          <p:nvPr>
            <p:ph/>
          </p:nvPr>
        </p:nvSpPr>
        <p:spPr>
          <a:xfrm>
            <a:off x="907087" y="8936111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6 737 745,92</a:t>
            </a:r>
          </a:p>
        </p:txBody>
      </p:sp>
      <p:sp>
        <p:nvSpPr>
          <p:cNvPr id="2355" name="TextBox2354"/>
          <p:cNvSpPr>
            <a:spLocks noGrp="1"/>
          </p:cNvSpPr>
          <p:nvPr>
            <p:ph/>
          </p:nvPr>
        </p:nvSpPr>
        <p:spPr>
          <a:xfrm>
            <a:off x="2585198" y="8936111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356" name="TextBox2355"/>
          <p:cNvSpPr>
            <a:spLocks noGrp="1"/>
          </p:cNvSpPr>
          <p:nvPr>
            <p:ph/>
          </p:nvPr>
        </p:nvSpPr>
        <p:spPr>
          <a:xfrm>
            <a:off x="2743938" y="8936111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6 737 745,92</a:t>
            </a:r>
          </a:p>
        </p:txBody>
      </p:sp>
      <p:sp>
        <p:nvSpPr>
          <p:cNvPr id="2357" name="TextBox2356"/>
          <p:cNvSpPr>
            <a:spLocks noGrp="1"/>
          </p:cNvSpPr>
          <p:nvPr>
            <p:ph/>
          </p:nvPr>
        </p:nvSpPr>
        <p:spPr>
          <a:xfrm>
            <a:off x="907087" y="9140206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1 445 127,91</a:t>
            </a:r>
          </a:p>
        </p:txBody>
      </p:sp>
      <p:sp>
        <p:nvSpPr>
          <p:cNvPr id="2358" name="TextBox2357"/>
          <p:cNvSpPr>
            <a:spLocks noGrp="1"/>
          </p:cNvSpPr>
          <p:nvPr>
            <p:ph/>
          </p:nvPr>
        </p:nvSpPr>
        <p:spPr>
          <a:xfrm>
            <a:off x="2585198" y="9140206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359" name="TextBox2358"/>
          <p:cNvSpPr>
            <a:spLocks noGrp="1"/>
          </p:cNvSpPr>
          <p:nvPr>
            <p:ph/>
          </p:nvPr>
        </p:nvSpPr>
        <p:spPr>
          <a:xfrm>
            <a:off x="2743938" y="9140206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1 445 127,91</a:t>
            </a:r>
          </a:p>
        </p:txBody>
      </p:sp>
      <p:sp>
        <p:nvSpPr>
          <p:cNvPr id="2360" name="TextBox2359"/>
          <p:cNvSpPr>
            <a:spLocks noGrp="1"/>
          </p:cNvSpPr>
          <p:nvPr>
            <p:ph/>
          </p:nvPr>
        </p:nvSpPr>
        <p:spPr>
          <a:xfrm>
            <a:off x="498897" y="9344301"/>
            <a:ext cx="850394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r. 4440sl. 41,42,43 = - r. 4470sl. 41,42,43</a:t>
            </a:r>
          </a:p>
        </p:txBody>
      </p:sp>
      <p:sp>
        <p:nvSpPr>
          <p:cNvPr id="2361" name="TextBox2360"/>
          <p:cNvSpPr>
            <a:spLocks noGrp="1"/>
          </p:cNvSpPr>
          <p:nvPr>
            <p:ph/>
          </p:nvPr>
        </p:nvSpPr>
        <p:spPr>
          <a:xfrm>
            <a:off x="907087" y="9548395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399 339,00</a:t>
            </a:r>
          </a:p>
        </p:txBody>
      </p:sp>
      <p:sp>
        <p:nvSpPr>
          <p:cNvPr id="2362" name="TextBox2361"/>
          <p:cNvSpPr>
            <a:spLocks noGrp="1"/>
          </p:cNvSpPr>
          <p:nvPr>
            <p:ph/>
          </p:nvPr>
        </p:nvSpPr>
        <p:spPr>
          <a:xfrm>
            <a:off x="2585198" y="9548395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363" name="TextBox2362"/>
          <p:cNvSpPr>
            <a:spLocks noGrp="1"/>
          </p:cNvSpPr>
          <p:nvPr>
            <p:ph/>
          </p:nvPr>
        </p:nvSpPr>
        <p:spPr>
          <a:xfrm>
            <a:off x="2743938" y="9548395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399 339,00</a:t>
            </a:r>
          </a:p>
        </p:txBody>
      </p:sp>
      <p:sp>
        <p:nvSpPr>
          <p:cNvPr id="2364" name="TextBox2363"/>
          <p:cNvSpPr>
            <a:spLocks noGrp="1"/>
          </p:cNvSpPr>
          <p:nvPr>
            <p:ph/>
          </p:nvPr>
        </p:nvSpPr>
        <p:spPr>
          <a:xfrm>
            <a:off x="907087" y="9752490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6 737 745,92-</a:t>
            </a:r>
          </a:p>
        </p:txBody>
      </p:sp>
      <p:sp>
        <p:nvSpPr>
          <p:cNvPr id="2365" name="TextBox2364"/>
          <p:cNvSpPr>
            <a:spLocks noGrp="1"/>
          </p:cNvSpPr>
          <p:nvPr>
            <p:ph/>
          </p:nvPr>
        </p:nvSpPr>
        <p:spPr>
          <a:xfrm>
            <a:off x="2585198" y="9752490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366" name="TextBox2365"/>
          <p:cNvSpPr>
            <a:spLocks noGrp="1"/>
          </p:cNvSpPr>
          <p:nvPr>
            <p:ph/>
          </p:nvPr>
        </p:nvSpPr>
        <p:spPr>
          <a:xfrm>
            <a:off x="2743938" y="9752490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6 737 745,92-</a:t>
            </a:r>
          </a:p>
        </p:txBody>
      </p:sp>
      <p:sp>
        <p:nvSpPr>
          <p:cNvPr id="2367" name="TextBox2366"/>
          <p:cNvSpPr>
            <a:spLocks noGrp="1"/>
          </p:cNvSpPr>
          <p:nvPr>
            <p:ph/>
          </p:nvPr>
        </p:nvSpPr>
        <p:spPr>
          <a:xfrm>
            <a:off x="907087" y="9956585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1 445 127,91-</a:t>
            </a:r>
          </a:p>
        </p:txBody>
      </p:sp>
      <p:sp>
        <p:nvSpPr>
          <p:cNvPr id="2368" name="TextBox2367"/>
          <p:cNvSpPr>
            <a:spLocks noGrp="1"/>
          </p:cNvSpPr>
          <p:nvPr>
            <p:ph/>
          </p:nvPr>
        </p:nvSpPr>
        <p:spPr>
          <a:xfrm>
            <a:off x="2585198" y="9956585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369" name="TextBox2368"/>
          <p:cNvSpPr>
            <a:spLocks noGrp="1"/>
          </p:cNvSpPr>
          <p:nvPr>
            <p:ph/>
          </p:nvPr>
        </p:nvSpPr>
        <p:spPr>
          <a:xfrm>
            <a:off x="2743938" y="9956585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1 445 127,91-</a:t>
            </a:r>
          </a:p>
        </p:txBody>
      </p:sp>
      <p:sp>
        <p:nvSpPr>
          <p:cNvPr id="2370" name="TextBox2369"/>
          <p:cNvSpPr>
            <a:spLocks noGrp="1"/>
          </p:cNvSpPr>
          <p:nvPr>
            <p:ph/>
          </p:nvPr>
        </p:nvSpPr>
        <p:spPr>
          <a:xfrm>
            <a:off x="498897" y="1588705"/>
            <a:ext cx="850394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1" i="0" smtClean="0">
                <a:solidFill>
                  <a:srgbClr val="010101"/>
                </a:solidFill>
                <a:latin typeface="Tahoma"/>
              </a:rPr>
              <a:t>8.4 - vazby v části IV.</a:t>
            </a:r>
          </a:p>
        </p:txBody>
      </p:sp>
      <p:pic>
        <p:nvPicPr>
          <p:cNvPr id="2370" name="Picture4" descr="Picture2371"/>
          <p:cNvPicPr>
            <a:picLocks noChangeAspect="1"/>
          </p:cNvPicPr>
          <p:nvPr/>
        </p:nvPicPr>
        <p:blipFill>
          <a:blip r:embed="rIdp2370" cstate="print"/>
          <a:stretch>
            <a:fillRect/>
          </a:stretch>
        </p:blipFill>
        <p:spPr>
          <a:xfrm>
            <a:off x="4217253" y="12648554"/>
            <a:ext cx="1089909" cy="341285"/>
          </a:xfrm>
          <a:prstGeom prst="rect">
            <a:avLst/>
          </a:prstGeom>
          <a:noFill/>
        </p:spPr>
      </p:pic>
      <p:sp>
        <p:nvSpPr>
          <p:cNvPr id="2372" name="TextBox2371"/>
          <p:cNvSpPr>
            <a:spLocks noGrp="1"/>
          </p:cNvSpPr>
          <p:nvPr>
            <p:ph/>
          </p:nvPr>
        </p:nvSpPr>
        <p:spPr>
          <a:xfrm>
            <a:off x="4260189" y="12669582"/>
            <a:ext cx="1004037" cy="29108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700" b="0" i="0" smtClean="0">
                <a:solidFill>
                  <a:srgbClr val="010101"/>
                </a:solidFill>
                <a:latin typeface="tahoma"/>
              </a:rPr>
              <a:t>Strana
1 z 2</a:t>
            </a:r>
          </a:p>
        </p:txBody>
      </p:sp>
      <p:sp>
        <p:nvSpPr>
          <p:cNvPr id="2373" name="TextBox2372"/>
          <p:cNvSpPr>
            <a:spLocks noGrp="1"/>
          </p:cNvSpPr>
          <p:nvPr>
            <p:ph/>
          </p:nvPr>
        </p:nvSpPr>
        <p:spPr>
          <a:xfrm>
            <a:off x="8000780" y="12657582"/>
            <a:ext cx="1070092" cy="291121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700" b="0" i="0" smtClean="0">
                <a:solidFill>
                  <a:srgbClr val="010101"/>
                </a:solidFill>
                <a:latin typeface="Tahoma"/>
              </a:rPr>
              <a:t>4.12.2017
14:21:00</a:t>
            </a:r>
          </a:p>
        </p:txBody>
      </p:sp>
      <p:sp>
        <p:nvSpPr>
          <p:cNvPr id="2374" name="TextBox2373"/>
          <p:cNvSpPr>
            <a:spLocks noGrp="1"/>
          </p:cNvSpPr>
          <p:nvPr>
            <p:ph/>
          </p:nvPr>
        </p:nvSpPr>
        <p:spPr>
          <a:xfrm>
            <a:off x="453543" y="12669585"/>
            <a:ext cx="3657248" cy="291121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700" b="0" i="0" smtClean="0">
                <a:solidFill>
                  <a:srgbClr val="010101"/>
                </a:solidFill>
                <a:latin typeface="Tahoma"/>
              </a:rPr>
              <a:t>Z dat systému GINIS Express vytiskl Jana Nepožitková
Finanční okruhy - Účetnictví 6.07.0 (Stařechovice), verze: 2017.02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8" name="TextBox4517"/>
          <p:cNvSpPr>
            <a:spLocks noGrp="1"/>
          </p:cNvSpPr>
          <p:nvPr>
            <p:ph/>
          </p:nvPr>
        </p:nvSpPr>
        <p:spPr>
          <a:xfrm>
            <a:off x="498897" y="476220"/>
            <a:ext cx="7914336" cy="249449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1200" b="1" i="0" smtClean="0">
                <a:solidFill>
                  <a:srgbClr val="010101"/>
                </a:solidFill>
                <a:latin typeface="Tahoma"/>
              </a:rPr>
              <a:t>IV. Rekapitulace příjmů, výdajů, financování a jejich konsolidace</a:t>
            </a:r>
          </a:p>
        </p:txBody>
      </p:sp>
      <p:sp>
        <p:nvSpPr>
          <p:cNvPr id="4519" name="TextBox4518"/>
          <p:cNvSpPr>
            <a:spLocks noGrp="1"/>
          </p:cNvSpPr>
          <p:nvPr>
            <p:ph/>
          </p:nvPr>
        </p:nvSpPr>
        <p:spPr>
          <a:xfrm>
            <a:off x="498897" y="793701"/>
            <a:ext cx="4285988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Název</a:t>
            </a:r>
          </a:p>
        </p:txBody>
      </p:sp>
      <p:cxnSp>
        <p:nvCxnSpPr>
          <p:cNvPr id="4520" name="Line4519"/>
          <p:cNvCxnSpPr/>
          <p:nvPr/>
        </p:nvCxnSpPr>
        <p:spPr>
          <a:xfrm>
            <a:off x="498897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21" name="Line4520"/>
          <p:cNvCxnSpPr/>
          <p:nvPr/>
        </p:nvCxnSpPr>
        <p:spPr>
          <a:xfrm>
            <a:off x="4784884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22" name="Line4521"/>
          <p:cNvCxnSpPr/>
          <p:nvPr/>
        </p:nvCxnSpPr>
        <p:spPr>
          <a:xfrm>
            <a:off x="498897" y="793701"/>
            <a:ext cx="4285988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23" name="Line4522"/>
          <p:cNvCxnSpPr/>
          <p:nvPr/>
        </p:nvCxnSpPr>
        <p:spPr>
          <a:xfrm>
            <a:off x="498897" y="1156535"/>
            <a:ext cx="4285988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24" name="TextBox4523"/>
          <p:cNvSpPr>
            <a:spLocks noGrp="1"/>
          </p:cNvSpPr>
          <p:nvPr>
            <p:ph/>
          </p:nvPr>
        </p:nvSpPr>
        <p:spPr>
          <a:xfrm>
            <a:off x="5238428" y="793701"/>
            <a:ext cx="1247245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Schválený
rozpočet</a:t>
            </a:r>
          </a:p>
        </p:txBody>
      </p:sp>
      <p:cxnSp>
        <p:nvCxnSpPr>
          <p:cNvPr id="4525" name="Line4524"/>
          <p:cNvCxnSpPr/>
          <p:nvPr/>
        </p:nvCxnSpPr>
        <p:spPr>
          <a:xfrm>
            <a:off x="5238428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26" name="Line4525"/>
          <p:cNvCxnSpPr/>
          <p:nvPr/>
        </p:nvCxnSpPr>
        <p:spPr>
          <a:xfrm>
            <a:off x="6485672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27" name="Line4526"/>
          <p:cNvCxnSpPr/>
          <p:nvPr/>
        </p:nvCxnSpPr>
        <p:spPr>
          <a:xfrm>
            <a:off x="5238428" y="793701"/>
            <a:ext cx="124724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28" name="Line4527"/>
          <p:cNvCxnSpPr/>
          <p:nvPr/>
        </p:nvCxnSpPr>
        <p:spPr>
          <a:xfrm>
            <a:off x="5238428" y="1156535"/>
            <a:ext cx="124724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29" name="TextBox4528"/>
          <p:cNvSpPr>
            <a:spLocks noGrp="1"/>
          </p:cNvSpPr>
          <p:nvPr>
            <p:ph/>
          </p:nvPr>
        </p:nvSpPr>
        <p:spPr>
          <a:xfrm>
            <a:off x="6485673" y="793701"/>
            <a:ext cx="1247245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Rozpočet
po změnách</a:t>
            </a:r>
          </a:p>
        </p:txBody>
      </p:sp>
      <p:cxnSp>
        <p:nvCxnSpPr>
          <p:cNvPr id="4530" name="Line4529"/>
          <p:cNvCxnSpPr/>
          <p:nvPr/>
        </p:nvCxnSpPr>
        <p:spPr>
          <a:xfrm>
            <a:off x="6485673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31" name="Line4530"/>
          <p:cNvCxnSpPr/>
          <p:nvPr/>
        </p:nvCxnSpPr>
        <p:spPr>
          <a:xfrm>
            <a:off x="7732917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32" name="Line4531"/>
          <p:cNvCxnSpPr/>
          <p:nvPr/>
        </p:nvCxnSpPr>
        <p:spPr>
          <a:xfrm>
            <a:off x="6485673" y="793701"/>
            <a:ext cx="124724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33" name="Line4532"/>
          <p:cNvCxnSpPr/>
          <p:nvPr/>
        </p:nvCxnSpPr>
        <p:spPr>
          <a:xfrm>
            <a:off x="6485673" y="1156535"/>
            <a:ext cx="124724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34" name="TextBox4533"/>
          <p:cNvSpPr>
            <a:spLocks noGrp="1"/>
          </p:cNvSpPr>
          <p:nvPr>
            <p:ph/>
          </p:nvPr>
        </p:nvSpPr>
        <p:spPr>
          <a:xfrm>
            <a:off x="7732918" y="793701"/>
            <a:ext cx="1247245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Výsledek
od počátku roku</a:t>
            </a:r>
          </a:p>
        </p:txBody>
      </p:sp>
      <p:cxnSp>
        <p:nvCxnSpPr>
          <p:cNvPr id="4535" name="Line4534"/>
          <p:cNvCxnSpPr/>
          <p:nvPr/>
        </p:nvCxnSpPr>
        <p:spPr>
          <a:xfrm>
            <a:off x="7732918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36" name="Line4535"/>
          <p:cNvCxnSpPr/>
          <p:nvPr/>
        </p:nvCxnSpPr>
        <p:spPr>
          <a:xfrm>
            <a:off x="8980162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37" name="Line4536"/>
          <p:cNvCxnSpPr/>
          <p:nvPr/>
        </p:nvCxnSpPr>
        <p:spPr>
          <a:xfrm>
            <a:off x="7732918" y="793701"/>
            <a:ext cx="124724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38" name="Line4537"/>
          <p:cNvCxnSpPr/>
          <p:nvPr/>
        </p:nvCxnSpPr>
        <p:spPr>
          <a:xfrm>
            <a:off x="7732918" y="1156535"/>
            <a:ext cx="124724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39" name="TextBox4538"/>
          <p:cNvSpPr>
            <a:spLocks noGrp="1"/>
          </p:cNvSpPr>
          <p:nvPr>
            <p:ph/>
          </p:nvPr>
        </p:nvSpPr>
        <p:spPr>
          <a:xfrm>
            <a:off x="498897" y="1156536"/>
            <a:ext cx="428598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text</a:t>
            </a:r>
          </a:p>
        </p:txBody>
      </p:sp>
      <p:cxnSp>
        <p:nvCxnSpPr>
          <p:cNvPr id="4540" name="Line4539"/>
          <p:cNvCxnSpPr/>
          <p:nvPr/>
        </p:nvCxnSpPr>
        <p:spPr>
          <a:xfrm>
            <a:off x="498897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41" name="Line4540"/>
          <p:cNvCxnSpPr/>
          <p:nvPr/>
        </p:nvCxnSpPr>
        <p:spPr>
          <a:xfrm>
            <a:off x="4784884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42" name="Line4541"/>
          <p:cNvCxnSpPr/>
          <p:nvPr/>
        </p:nvCxnSpPr>
        <p:spPr>
          <a:xfrm>
            <a:off x="498897" y="1156536"/>
            <a:ext cx="4285988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43" name="Line4542"/>
          <p:cNvCxnSpPr/>
          <p:nvPr/>
        </p:nvCxnSpPr>
        <p:spPr>
          <a:xfrm>
            <a:off x="498897" y="1360630"/>
            <a:ext cx="4285988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44" name="TextBox4543"/>
          <p:cNvSpPr>
            <a:spLocks noGrp="1"/>
          </p:cNvSpPr>
          <p:nvPr>
            <p:ph/>
          </p:nvPr>
        </p:nvSpPr>
        <p:spPr>
          <a:xfrm>
            <a:off x="5238428" y="1156536"/>
            <a:ext cx="124724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41</a:t>
            </a:r>
          </a:p>
        </p:txBody>
      </p:sp>
      <p:cxnSp>
        <p:nvCxnSpPr>
          <p:cNvPr id="4545" name="Line4544"/>
          <p:cNvCxnSpPr/>
          <p:nvPr/>
        </p:nvCxnSpPr>
        <p:spPr>
          <a:xfrm>
            <a:off x="5238428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46" name="Line4545"/>
          <p:cNvCxnSpPr/>
          <p:nvPr/>
        </p:nvCxnSpPr>
        <p:spPr>
          <a:xfrm>
            <a:off x="6485672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47" name="Line4546"/>
          <p:cNvCxnSpPr/>
          <p:nvPr/>
        </p:nvCxnSpPr>
        <p:spPr>
          <a:xfrm>
            <a:off x="5238428" y="1156536"/>
            <a:ext cx="124724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48" name="Line4547"/>
          <p:cNvCxnSpPr/>
          <p:nvPr/>
        </p:nvCxnSpPr>
        <p:spPr>
          <a:xfrm>
            <a:off x="5238428" y="1360630"/>
            <a:ext cx="124724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49" name="TextBox4548"/>
          <p:cNvSpPr>
            <a:spLocks noGrp="1"/>
          </p:cNvSpPr>
          <p:nvPr>
            <p:ph/>
          </p:nvPr>
        </p:nvSpPr>
        <p:spPr>
          <a:xfrm>
            <a:off x="6485673" y="1156536"/>
            <a:ext cx="124724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42</a:t>
            </a:r>
          </a:p>
        </p:txBody>
      </p:sp>
      <p:cxnSp>
        <p:nvCxnSpPr>
          <p:cNvPr id="4550" name="Line4549"/>
          <p:cNvCxnSpPr/>
          <p:nvPr/>
        </p:nvCxnSpPr>
        <p:spPr>
          <a:xfrm>
            <a:off x="6485673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51" name="Line4550"/>
          <p:cNvCxnSpPr/>
          <p:nvPr/>
        </p:nvCxnSpPr>
        <p:spPr>
          <a:xfrm>
            <a:off x="7732917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52" name="Line4551"/>
          <p:cNvCxnSpPr/>
          <p:nvPr/>
        </p:nvCxnSpPr>
        <p:spPr>
          <a:xfrm>
            <a:off x="6485673" y="1156536"/>
            <a:ext cx="124724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53" name="Line4552"/>
          <p:cNvCxnSpPr/>
          <p:nvPr/>
        </p:nvCxnSpPr>
        <p:spPr>
          <a:xfrm>
            <a:off x="6485673" y="1360630"/>
            <a:ext cx="124724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54" name="TextBox4553"/>
          <p:cNvSpPr>
            <a:spLocks noGrp="1"/>
          </p:cNvSpPr>
          <p:nvPr>
            <p:ph/>
          </p:nvPr>
        </p:nvSpPr>
        <p:spPr>
          <a:xfrm>
            <a:off x="7732918" y="1156536"/>
            <a:ext cx="124724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43</a:t>
            </a:r>
          </a:p>
        </p:txBody>
      </p:sp>
      <p:cxnSp>
        <p:nvCxnSpPr>
          <p:cNvPr id="4555" name="Line4554"/>
          <p:cNvCxnSpPr/>
          <p:nvPr/>
        </p:nvCxnSpPr>
        <p:spPr>
          <a:xfrm>
            <a:off x="7732918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56" name="Line4555"/>
          <p:cNvCxnSpPr/>
          <p:nvPr/>
        </p:nvCxnSpPr>
        <p:spPr>
          <a:xfrm>
            <a:off x="8980162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57" name="Line4556"/>
          <p:cNvCxnSpPr/>
          <p:nvPr/>
        </p:nvCxnSpPr>
        <p:spPr>
          <a:xfrm>
            <a:off x="7732918" y="1156536"/>
            <a:ext cx="124724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58" name="Line4557"/>
          <p:cNvCxnSpPr/>
          <p:nvPr/>
        </p:nvCxnSpPr>
        <p:spPr>
          <a:xfrm>
            <a:off x="7732918" y="1360630"/>
            <a:ext cx="124724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59" name="TextBox4558"/>
          <p:cNvSpPr>
            <a:spLocks noGrp="1"/>
          </p:cNvSpPr>
          <p:nvPr>
            <p:ph/>
          </p:nvPr>
        </p:nvSpPr>
        <p:spPr>
          <a:xfrm>
            <a:off x="4784884" y="793701"/>
            <a:ext cx="453544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Číslo řádku</a:t>
            </a:r>
          </a:p>
        </p:txBody>
      </p:sp>
      <p:cxnSp>
        <p:nvCxnSpPr>
          <p:cNvPr id="4560" name="Line4559"/>
          <p:cNvCxnSpPr/>
          <p:nvPr/>
        </p:nvCxnSpPr>
        <p:spPr>
          <a:xfrm>
            <a:off x="4784884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61" name="Line4560"/>
          <p:cNvCxnSpPr/>
          <p:nvPr/>
        </p:nvCxnSpPr>
        <p:spPr>
          <a:xfrm>
            <a:off x="5238427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62" name="Line4561"/>
          <p:cNvCxnSpPr/>
          <p:nvPr/>
        </p:nvCxnSpPr>
        <p:spPr>
          <a:xfrm>
            <a:off x="4784884" y="793701"/>
            <a:ext cx="453544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63" name="Line4562"/>
          <p:cNvCxnSpPr/>
          <p:nvPr/>
        </p:nvCxnSpPr>
        <p:spPr>
          <a:xfrm>
            <a:off x="4784884" y="1156535"/>
            <a:ext cx="453544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64" name="TextBox4563"/>
          <p:cNvSpPr>
            <a:spLocks noGrp="1"/>
          </p:cNvSpPr>
          <p:nvPr>
            <p:ph/>
          </p:nvPr>
        </p:nvSpPr>
        <p:spPr>
          <a:xfrm>
            <a:off x="4784884" y="1156536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r</a:t>
            </a:r>
          </a:p>
        </p:txBody>
      </p:sp>
      <p:cxnSp>
        <p:nvCxnSpPr>
          <p:cNvPr id="4565" name="Line4564"/>
          <p:cNvCxnSpPr/>
          <p:nvPr/>
        </p:nvCxnSpPr>
        <p:spPr>
          <a:xfrm>
            <a:off x="4784884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66" name="Line4565"/>
          <p:cNvCxnSpPr/>
          <p:nvPr/>
        </p:nvCxnSpPr>
        <p:spPr>
          <a:xfrm>
            <a:off x="5238427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67" name="Line4566"/>
          <p:cNvCxnSpPr/>
          <p:nvPr/>
        </p:nvCxnSpPr>
        <p:spPr>
          <a:xfrm>
            <a:off x="4784884" y="1156536"/>
            <a:ext cx="453544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68" name="Line4567"/>
          <p:cNvCxnSpPr/>
          <p:nvPr/>
        </p:nvCxnSpPr>
        <p:spPr>
          <a:xfrm>
            <a:off x="4784884" y="1360630"/>
            <a:ext cx="453544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69" name="TextBox4568"/>
          <p:cNvSpPr>
            <a:spLocks noGrp="1"/>
          </p:cNvSpPr>
          <p:nvPr>
            <p:ph/>
          </p:nvPr>
        </p:nvSpPr>
        <p:spPr>
          <a:xfrm>
            <a:off x="498897" y="1411465"/>
            <a:ext cx="424063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Třída 1 - Daňové příjmy</a:t>
            </a:r>
          </a:p>
        </p:txBody>
      </p:sp>
      <p:sp>
        <p:nvSpPr>
          <p:cNvPr id="4570" name="TextBox4569"/>
          <p:cNvSpPr>
            <a:spLocks noGrp="1"/>
          </p:cNvSpPr>
          <p:nvPr>
            <p:ph/>
          </p:nvPr>
        </p:nvSpPr>
        <p:spPr>
          <a:xfrm>
            <a:off x="4762207" y="1411465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4010</a:t>
            </a:r>
          </a:p>
        </p:txBody>
      </p:sp>
      <p:sp>
        <p:nvSpPr>
          <p:cNvPr id="4571" name="TextBox4570"/>
          <p:cNvSpPr>
            <a:spLocks noGrp="1"/>
          </p:cNvSpPr>
          <p:nvPr>
            <p:ph/>
          </p:nvPr>
        </p:nvSpPr>
        <p:spPr>
          <a:xfrm>
            <a:off x="5247124" y="1411465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5 629 000,00</a:t>
            </a:r>
          </a:p>
        </p:txBody>
      </p:sp>
      <p:sp>
        <p:nvSpPr>
          <p:cNvPr id="4572" name="TextBox4571"/>
          <p:cNvSpPr>
            <a:spLocks noGrp="1"/>
          </p:cNvSpPr>
          <p:nvPr>
            <p:ph/>
          </p:nvPr>
        </p:nvSpPr>
        <p:spPr>
          <a:xfrm>
            <a:off x="6485673" y="1411465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6 465 232,00</a:t>
            </a:r>
          </a:p>
        </p:txBody>
      </p:sp>
      <p:sp>
        <p:nvSpPr>
          <p:cNvPr id="4573" name="TextBox4572"/>
          <p:cNvSpPr>
            <a:spLocks noGrp="1"/>
          </p:cNvSpPr>
          <p:nvPr>
            <p:ph/>
          </p:nvPr>
        </p:nvSpPr>
        <p:spPr>
          <a:xfrm>
            <a:off x="7732918" y="1411465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5 670 733,47</a:t>
            </a:r>
          </a:p>
        </p:txBody>
      </p:sp>
      <p:sp>
        <p:nvSpPr>
          <p:cNvPr id="4574" name="TextBox4573"/>
          <p:cNvSpPr>
            <a:spLocks noGrp="1"/>
          </p:cNvSpPr>
          <p:nvPr>
            <p:ph/>
          </p:nvPr>
        </p:nvSpPr>
        <p:spPr>
          <a:xfrm>
            <a:off x="498897" y="1615560"/>
            <a:ext cx="424063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Třída 2 - Nedaňové příjmy</a:t>
            </a:r>
          </a:p>
        </p:txBody>
      </p:sp>
      <p:sp>
        <p:nvSpPr>
          <p:cNvPr id="4575" name="TextBox4574"/>
          <p:cNvSpPr>
            <a:spLocks noGrp="1"/>
          </p:cNvSpPr>
          <p:nvPr>
            <p:ph/>
          </p:nvPr>
        </p:nvSpPr>
        <p:spPr>
          <a:xfrm>
            <a:off x="4762207" y="1615560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4020</a:t>
            </a:r>
          </a:p>
        </p:txBody>
      </p:sp>
      <p:sp>
        <p:nvSpPr>
          <p:cNvPr id="4576" name="TextBox4575"/>
          <p:cNvSpPr>
            <a:spLocks noGrp="1"/>
          </p:cNvSpPr>
          <p:nvPr>
            <p:ph/>
          </p:nvPr>
        </p:nvSpPr>
        <p:spPr>
          <a:xfrm>
            <a:off x="5238428" y="1615560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529 892,00</a:t>
            </a:r>
          </a:p>
        </p:txBody>
      </p:sp>
      <p:sp>
        <p:nvSpPr>
          <p:cNvPr id="4577" name="TextBox4576"/>
          <p:cNvSpPr>
            <a:spLocks noGrp="1"/>
          </p:cNvSpPr>
          <p:nvPr>
            <p:ph/>
          </p:nvPr>
        </p:nvSpPr>
        <p:spPr>
          <a:xfrm>
            <a:off x="6485673" y="1615560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1 311 847,00</a:t>
            </a:r>
          </a:p>
        </p:txBody>
      </p:sp>
      <p:sp>
        <p:nvSpPr>
          <p:cNvPr id="4578" name="TextBox4577"/>
          <p:cNvSpPr>
            <a:spLocks noGrp="1"/>
          </p:cNvSpPr>
          <p:nvPr>
            <p:ph/>
          </p:nvPr>
        </p:nvSpPr>
        <p:spPr>
          <a:xfrm>
            <a:off x="7732918" y="1615560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1 063 083,87</a:t>
            </a:r>
          </a:p>
        </p:txBody>
      </p:sp>
      <p:sp>
        <p:nvSpPr>
          <p:cNvPr id="4579" name="TextBox4578"/>
          <p:cNvSpPr>
            <a:spLocks noGrp="1"/>
          </p:cNvSpPr>
          <p:nvPr>
            <p:ph/>
          </p:nvPr>
        </p:nvSpPr>
        <p:spPr>
          <a:xfrm>
            <a:off x="498897" y="1819654"/>
            <a:ext cx="424063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Třída 3 - Kapitálové příjmy</a:t>
            </a:r>
          </a:p>
        </p:txBody>
      </p:sp>
      <p:sp>
        <p:nvSpPr>
          <p:cNvPr id="4580" name="TextBox4579"/>
          <p:cNvSpPr>
            <a:spLocks noGrp="1"/>
          </p:cNvSpPr>
          <p:nvPr>
            <p:ph/>
          </p:nvPr>
        </p:nvSpPr>
        <p:spPr>
          <a:xfrm>
            <a:off x="4762207" y="1819654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4030</a:t>
            </a:r>
          </a:p>
        </p:txBody>
      </p:sp>
      <p:sp>
        <p:nvSpPr>
          <p:cNvPr id="4581" name="TextBox4580"/>
          <p:cNvSpPr>
            <a:spLocks noGrp="1"/>
          </p:cNvSpPr>
          <p:nvPr>
            <p:ph/>
          </p:nvPr>
        </p:nvSpPr>
        <p:spPr>
          <a:xfrm>
            <a:off x="5238428" y="1819654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582" name="TextBox4581"/>
          <p:cNvSpPr>
            <a:spLocks noGrp="1"/>
          </p:cNvSpPr>
          <p:nvPr>
            <p:ph/>
          </p:nvPr>
        </p:nvSpPr>
        <p:spPr>
          <a:xfrm>
            <a:off x="6485673" y="1819654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583" name="TextBox4582"/>
          <p:cNvSpPr>
            <a:spLocks noGrp="1"/>
          </p:cNvSpPr>
          <p:nvPr>
            <p:ph/>
          </p:nvPr>
        </p:nvSpPr>
        <p:spPr>
          <a:xfrm>
            <a:off x="7732918" y="1819654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584" name="TextBox4583"/>
          <p:cNvSpPr>
            <a:spLocks noGrp="1"/>
          </p:cNvSpPr>
          <p:nvPr>
            <p:ph/>
          </p:nvPr>
        </p:nvSpPr>
        <p:spPr>
          <a:xfrm>
            <a:off x="498897" y="2023749"/>
            <a:ext cx="424063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Třída 4 - Přijaté transfery</a:t>
            </a:r>
          </a:p>
        </p:txBody>
      </p:sp>
      <p:sp>
        <p:nvSpPr>
          <p:cNvPr id="4585" name="TextBox4584"/>
          <p:cNvSpPr>
            <a:spLocks noGrp="1"/>
          </p:cNvSpPr>
          <p:nvPr>
            <p:ph/>
          </p:nvPr>
        </p:nvSpPr>
        <p:spPr>
          <a:xfrm>
            <a:off x="4762207" y="2023749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4040</a:t>
            </a:r>
          </a:p>
        </p:txBody>
      </p:sp>
      <p:sp>
        <p:nvSpPr>
          <p:cNvPr id="4586" name="TextBox4585"/>
          <p:cNvSpPr>
            <a:spLocks noGrp="1"/>
          </p:cNvSpPr>
          <p:nvPr>
            <p:ph/>
          </p:nvPr>
        </p:nvSpPr>
        <p:spPr>
          <a:xfrm>
            <a:off x="5238428" y="2023749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97 000,00</a:t>
            </a:r>
          </a:p>
        </p:txBody>
      </p:sp>
      <p:sp>
        <p:nvSpPr>
          <p:cNvPr id="4587" name="TextBox4586"/>
          <p:cNvSpPr>
            <a:spLocks noGrp="1"/>
          </p:cNvSpPr>
          <p:nvPr>
            <p:ph/>
          </p:nvPr>
        </p:nvSpPr>
        <p:spPr>
          <a:xfrm>
            <a:off x="6485673" y="2023749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5 078 094,92</a:t>
            </a:r>
          </a:p>
        </p:txBody>
      </p:sp>
      <p:sp>
        <p:nvSpPr>
          <p:cNvPr id="4588" name="TextBox4587"/>
          <p:cNvSpPr>
            <a:spLocks noGrp="1"/>
          </p:cNvSpPr>
          <p:nvPr>
            <p:ph/>
          </p:nvPr>
        </p:nvSpPr>
        <p:spPr>
          <a:xfrm>
            <a:off x="7732918" y="2023749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4 128 515,92</a:t>
            </a:r>
          </a:p>
        </p:txBody>
      </p:sp>
      <p:sp>
        <p:nvSpPr>
          <p:cNvPr id="4589" name="TextBox4588"/>
          <p:cNvSpPr>
            <a:spLocks noGrp="1"/>
          </p:cNvSpPr>
          <p:nvPr>
            <p:ph/>
          </p:nvPr>
        </p:nvSpPr>
        <p:spPr>
          <a:xfrm>
            <a:off x="498897" y="2273198"/>
            <a:ext cx="424063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1" i="0" smtClean="0">
                <a:solidFill>
                  <a:srgbClr val="010101"/>
                </a:solidFill>
                <a:latin typeface="Tahoma"/>
              </a:rPr>
              <a:t>Příjmy celkem</a:t>
            </a:r>
          </a:p>
        </p:txBody>
      </p:sp>
      <p:sp>
        <p:nvSpPr>
          <p:cNvPr id="4590" name="TextBox4589"/>
          <p:cNvSpPr>
            <a:spLocks noGrp="1"/>
          </p:cNvSpPr>
          <p:nvPr>
            <p:ph/>
          </p:nvPr>
        </p:nvSpPr>
        <p:spPr>
          <a:xfrm>
            <a:off x="4762207" y="2273198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1" i="0" smtClean="0">
                <a:solidFill>
                  <a:srgbClr val="010101"/>
                </a:solidFill>
                <a:latin typeface="Tahoma"/>
              </a:rPr>
              <a:t>4050</a:t>
            </a:r>
          </a:p>
        </p:txBody>
      </p:sp>
      <p:sp>
        <p:nvSpPr>
          <p:cNvPr id="4591" name="TextBox4590"/>
          <p:cNvSpPr>
            <a:spLocks noGrp="1"/>
          </p:cNvSpPr>
          <p:nvPr>
            <p:ph/>
          </p:nvPr>
        </p:nvSpPr>
        <p:spPr>
          <a:xfrm>
            <a:off x="5238428" y="2273198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6 255 892,00</a:t>
            </a:r>
          </a:p>
        </p:txBody>
      </p:sp>
      <p:sp>
        <p:nvSpPr>
          <p:cNvPr id="4592" name="TextBox4591"/>
          <p:cNvSpPr>
            <a:spLocks noGrp="1"/>
          </p:cNvSpPr>
          <p:nvPr>
            <p:ph/>
          </p:nvPr>
        </p:nvSpPr>
        <p:spPr>
          <a:xfrm>
            <a:off x="6485673" y="2273198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12 855 173,92</a:t>
            </a:r>
          </a:p>
        </p:txBody>
      </p:sp>
      <p:sp>
        <p:nvSpPr>
          <p:cNvPr id="4593" name="TextBox4592"/>
          <p:cNvSpPr>
            <a:spLocks noGrp="1"/>
          </p:cNvSpPr>
          <p:nvPr>
            <p:ph/>
          </p:nvPr>
        </p:nvSpPr>
        <p:spPr>
          <a:xfrm>
            <a:off x="7732918" y="2273198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10 862 333,26</a:t>
            </a:r>
          </a:p>
        </p:txBody>
      </p:sp>
      <p:sp>
        <p:nvSpPr>
          <p:cNvPr id="4594" name="TextBox4593"/>
          <p:cNvSpPr>
            <a:spLocks noGrp="1"/>
          </p:cNvSpPr>
          <p:nvPr>
            <p:ph/>
          </p:nvPr>
        </p:nvSpPr>
        <p:spPr>
          <a:xfrm>
            <a:off x="498897" y="2522647"/>
            <a:ext cx="424063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1" i="0" smtClean="0">
                <a:solidFill>
                  <a:srgbClr val="010101"/>
                </a:solidFill>
                <a:latin typeface="Tahoma"/>
              </a:rPr>
              <a:t>Konsolidace příjmů</a:t>
            </a:r>
          </a:p>
        </p:txBody>
      </p:sp>
      <p:sp>
        <p:nvSpPr>
          <p:cNvPr id="4595" name="TextBox4594"/>
          <p:cNvSpPr>
            <a:spLocks noGrp="1"/>
          </p:cNvSpPr>
          <p:nvPr>
            <p:ph/>
          </p:nvPr>
        </p:nvSpPr>
        <p:spPr>
          <a:xfrm>
            <a:off x="4762207" y="2522647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1" i="0" smtClean="0">
                <a:solidFill>
                  <a:srgbClr val="010101"/>
                </a:solidFill>
                <a:latin typeface="Tahoma"/>
              </a:rPr>
              <a:t>4060</a:t>
            </a:r>
          </a:p>
        </p:txBody>
      </p:sp>
      <p:sp>
        <p:nvSpPr>
          <p:cNvPr id="4596" name="TextBox4595"/>
          <p:cNvSpPr>
            <a:spLocks noGrp="1"/>
          </p:cNvSpPr>
          <p:nvPr>
            <p:ph/>
          </p:nvPr>
        </p:nvSpPr>
        <p:spPr>
          <a:xfrm>
            <a:off x="5238428" y="2522647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597" name="TextBox4596"/>
          <p:cNvSpPr>
            <a:spLocks noGrp="1"/>
          </p:cNvSpPr>
          <p:nvPr>
            <p:ph/>
          </p:nvPr>
        </p:nvSpPr>
        <p:spPr>
          <a:xfrm>
            <a:off x="6485673" y="2522647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4 513 324,92</a:t>
            </a:r>
          </a:p>
        </p:txBody>
      </p:sp>
      <p:sp>
        <p:nvSpPr>
          <p:cNvPr id="4598" name="TextBox4597"/>
          <p:cNvSpPr>
            <a:spLocks noGrp="1"/>
          </p:cNvSpPr>
          <p:nvPr>
            <p:ph/>
          </p:nvPr>
        </p:nvSpPr>
        <p:spPr>
          <a:xfrm>
            <a:off x="7732918" y="2522647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3 613 324,92</a:t>
            </a:r>
          </a:p>
        </p:txBody>
      </p:sp>
      <p:sp>
        <p:nvSpPr>
          <p:cNvPr id="4599" name="TextBox4598"/>
          <p:cNvSpPr>
            <a:spLocks noGrp="1"/>
          </p:cNvSpPr>
          <p:nvPr>
            <p:ph/>
          </p:nvPr>
        </p:nvSpPr>
        <p:spPr>
          <a:xfrm>
            <a:off x="702992" y="2726741"/>
            <a:ext cx="403653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v tom položky:</a:t>
            </a:r>
          </a:p>
        </p:txBody>
      </p:sp>
      <p:sp>
        <p:nvSpPr>
          <p:cNvPr id="4600" name="TextBox4599"/>
          <p:cNvSpPr>
            <a:spLocks noGrp="1"/>
          </p:cNvSpPr>
          <p:nvPr>
            <p:ph/>
          </p:nvPr>
        </p:nvSpPr>
        <p:spPr>
          <a:xfrm>
            <a:off x="702992" y="2930836"/>
            <a:ext cx="403653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2223 - Příjmy z fin. vypořádání min.let mezi krajem a obcemi</a:t>
            </a:r>
          </a:p>
        </p:txBody>
      </p:sp>
      <p:sp>
        <p:nvSpPr>
          <p:cNvPr id="4601" name="TextBox4600"/>
          <p:cNvSpPr>
            <a:spLocks noGrp="1"/>
          </p:cNvSpPr>
          <p:nvPr>
            <p:ph/>
          </p:nvPr>
        </p:nvSpPr>
        <p:spPr>
          <a:xfrm>
            <a:off x="4762207" y="2930836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4061</a:t>
            </a:r>
          </a:p>
        </p:txBody>
      </p:sp>
      <p:sp>
        <p:nvSpPr>
          <p:cNvPr id="4602" name="TextBox4601"/>
          <p:cNvSpPr>
            <a:spLocks noGrp="1"/>
          </p:cNvSpPr>
          <p:nvPr>
            <p:ph/>
          </p:nvPr>
        </p:nvSpPr>
        <p:spPr>
          <a:xfrm>
            <a:off x="5238428" y="2930836"/>
            <a:ext cx="1224568" cy="181418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03" name="TextBox4602"/>
          <p:cNvSpPr>
            <a:spLocks noGrp="1"/>
          </p:cNvSpPr>
          <p:nvPr>
            <p:ph/>
          </p:nvPr>
        </p:nvSpPr>
        <p:spPr>
          <a:xfrm>
            <a:off x="6485673" y="2930836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04" name="TextBox4603"/>
          <p:cNvSpPr>
            <a:spLocks noGrp="1"/>
          </p:cNvSpPr>
          <p:nvPr>
            <p:ph/>
          </p:nvPr>
        </p:nvSpPr>
        <p:spPr>
          <a:xfrm>
            <a:off x="7732918" y="2930836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05" name="TextBox4604"/>
          <p:cNvSpPr>
            <a:spLocks noGrp="1"/>
          </p:cNvSpPr>
          <p:nvPr>
            <p:ph/>
          </p:nvPr>
        </p:nvSpPr>
        <p:spPr>
          <a:xfrm>
            <a:off x="702992" y="3724537"/>
            <a:ext cx="403653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2441 - Splátky půjčených prostředků od obcí</a:t>
            </a:r>
          </a:p>
        </p:txBody>
      </p:sp>
      <p:sp>
        <p:nvSpPr>
          <p:cNvPr id="4606" name="TextBox4605"/>
          <p:cNvSpPr>
            <a:spLocks noGrp="1"/>
          </p:cNvSpPr>
          <p:nvPr>
            <p:ph/>
          </p:nvPr>
        </p:nvSpPr>
        <p:spPr>
          <a:xfrm>
            <a:off x="4762207" y="3724537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4070</a:t>
            </a:r>
          </a:p>
        </p:txBody>
      </p:sp>
      <p:sp>
        <p:nvSpPr>
          <p:cNvPr id="4607" name="TextBox4606"/>
          <p:cNvSpPr>
            <a:spLocks noGrp="1"/>
          </p:cNvSpPr>
          <p:nvPr>
            <p:ph/>
          </p:nvPr>
        </p:nvSpPr>
        <p:spPr>
          <a:xfrm>
            <a:off x="5238428" y="3724537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08" name="TextBox4607"/>
          <p:cNvSpPr>
            <a:spLocks noGrp="1"/>
          </p:cNvSpPr>
          <p:nvPr>
            <p:ph/>
          </p:nvPr>
        </p:nvSpPr>
        <p:spPr>
          <a:xfrm>
            <a:off x="6485673" y="3724537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09" name="TextBox4608"/>
          <p:cNvSpPr>
            <a:spLocks noGrp="1"/>
          </p:cNvSpPr>
          <p:nvPr>
            <p:ph/>
          </p:nvPr>
        </p:nvSpPr>
        <p:spPr>
          <a:xfrm>
            <a:off x="7732918" y="3724537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10" name="TextBox4609"/>
          <p:cNvSpPr>
            <a:spLocks noGrp="1"/>
          </p:cNvSpPr>
          <p:nvPr>
            <p:ph/>
          </p:nvPr>
        </p:nvSpPr>
        <p:spPr>
          <a:xfrm>
            <a:off x="702992" y="3928632"/>
            <a:ext cx="403653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2442 - Splátky půjčených prostředků od krajů</a:t>
            </a:r>
          </a:p>
        </p:txBody>
      </p:sp>
      <p:sp>
        <p:nvSpPr>
          <p:cNvPr id="4611" name="TextBox4610"/>
          <p:cNvSpPr>
            <a:spLocks noGrp="1"/>
          </p:cNvSpPr>
          <p:nvPr>
            <p:ph/>
          </p:nvPr>
        </p:nvSpPr>
        <p:spPr>
          <a:xfrm>
            <a:off x="4762207" y="3928632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4080</a:t>
            </a:r>
          </a:p>
        </p:txBody>
      </p:sp>
      <p:sp>
        <p:nvSpPr>
          <p:cNvPr id="4612" name="TextBox4611"/>
          <p:cNvSpPr>
            <a:spLocks noGrp="1"/>
          </p:cNvSpPr>
          <p:nvPr>
            <p:ph/>
          </p:nvPr>
        </p:nvSpPr>
        <p:spPr>
          <a:xfrm>
            <a:off x="5238428" y="3928632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13" name="TextBox4612"/>
          <p:cNvSpPr>
            <a:spLocks noGrp="1"/>
          </p:cNvSpPr>
          <p:nvPr>
            <p:ph/>
          </p:nvPr>
        </p:nvSpPr>
        <p:spPr>
          <a:xfrm>
            <a:off x="6485673" y="3928632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14" name="TextBox4613"/>
          <p:cNvSpPr>
            <a:spLocks noGrp="1"/>
          </p:cNvSpPr>
          <p:nvPr>
            <p:ph/>
          </p:nvPr>
        </p:nvSpPr>
        <p:spPr>
          <a:xfrm>
            <a:off x="7732918" y="3928632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15" name="TextBox4614"/>
          <p:cNvSpPr>
            <a:spLocks noGrp="1"/>
          </p:cNvSpPr>
          <p:nvPr>
            <p:ph/>
          </p:nvPr>
        </p:nvSpPr>
        <p:spPr>
          <a:xfrm>
            <a:off x="702992" y="4336819"/>
            <a:ext cx="4036539" cy="408189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2449 - Ostatní splátky půjčených prostředků 
          od veřejných rozpočtů územní úrovně</a:t>
            </a:r>
          </a:p>
        </p:txBody>
      </p:sp>
      <p:sp>
        <p:nvSpPr>
          <p:cNvPr id="4616" name="TextBox4615"/>
          <p:cNvSpPr>
            <a:spLocks noGrp="1"/>
          </p:cNvSpPr>
          <p:nvPr>
            <p:ph/>
          </p:nvPr>
        </p:nvSpPr>
        <p:spPr>
          <a:xfrm>
            <a:off x="4762207" y="4336819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4090</a:t>
            </a:r>
          </a:p>
        </p:txBody>
      </p:sp>
      <p:sp>
        <p:nvSpPr>
          <p:cNvPr id="4617" name="TextBox4616"/>
          <p:cNvSpPr>
            <a:spLocks noGrp="1"/>
          </p:cNvSpPr>
          <p:nvPr>
            <p:ph/>
          </p:nvPr>
        </p:nvSpPr>
        <p:spPr>
          <a:xfrm>
            <a:off x="5238428" y="4336819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18" name="TextBox4617"/>
          <p:cNvSpPr>
            <a:spLocks noGrp="1"/>
          </p:cNvSpPr>
          <p:nvPr>
            <p:ph/>
          </p:nvPr>
        </p:nvSpPr>
        <p:spPr>
          <a:xfrm>
            <a:off x="6485673" y="4336819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125 000,00</a:t>
            </a:r>
          </a:p>
        </p:txBody>
      </p:sp>
      <p:sp>
        <p:nvSpPr>
          <p:cNvPr id="4619" name="TextBox4618"/>
          <p:cNvSpPr>
            <a:spLocks noGrp="1"/>
          </p:cNvSpPr>
          <p:nvPr>
            <p:ph/>
          </p:nvPr>
        </p:nvSpPr>
        <p:spPr>
          <a:xfrm>
            <a:off x="7732918" y="4336819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111 562,59</a:t>
            </a:r>
          </a:p>
        </p:txBody>
      </p:sp>
      <p:sp>
        <p:nvSpPr>
          <p:cNvPr id="4620" name="TextBox4619"/>
          <p:cNvSpPr>
            <a:spLocks noGrp="1"/>
          </p:cNvSpPr>
          <p:nvPr>
            <p:ph/>
          </p:nvPr>
        </p:nvSpPr>
        <p:spPr>
          <a:xfrm>
            <a:off x="702992" y="4745008"/>
            <a:ext cx="403653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4121 - Neinvestiční přijaté transfery od obcí</a:t>
            </a:r>
          </a:p>
        </p:txBody>
      </p:sp>
      <p:sp>
        <p:nvSpPr>
          <p:cNvPr id="4621" name="TextBox4620"/>
          <p:cNvSpPr>
            <a:spLocks noGrp="1"/>
          </p:cNvSpPr>
          <p:nvPr>
            <p:ph/>
          </p:nvPr>
        </p:nvSpPr>
        <p:spPr>
          <a:xfrm>
            <a:off x="4762207" y="4745008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4100</a:t>
            </a:r>
          </a:p>
        </p:txBody>
      </p:sp>
      <p:sp>
        <p:nvSpPr>
          <p:cNvPr id="4622" name="TextBox4621"/>
          <p:cNvSpPr>
            <a:spLocks noGrp="1"/>
          </p:cNvSpPr>
          <p:nvPr>
            <p:ph/>
          </p:nvPr>
        </p:nvSpPr>
        <p:spPr>
          <a:xfrm>
            <a:off x="5238428" y="4745008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23" name="TextBox4622"/>
          <p:cNvSpPr>
            <a:spLocks noGrp="1"/>
          </p:cNvSpPr>
          <p:nvPr>
            <p:ph/>
          </p:nvPr>
        </p:nvSpPr>
        <p:spPr>
          <a:xfrm>
            <a:off x="6485673" y="4745008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24" name="TextBox4623"/>
          <p:cNvSpPr>
            <a:spLocks noGrp="1"/>
          </p:cNvSpPr>
          <p:nvPr>
            <p:ph/>
          </p:nvPr>
        </p:nvSpPr>
        <p:spPr>
          <a:xfrm>
            <a:off x="7732918" y="4745008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25" name="TextBox4624"/>
          <p:cNvSpPr>
            <a:spLocks noGrp="1"/>
          </p:cNvSpPr>
          <p:nvPr>
            <p:ph/>
          </p:nvPr>
        </p:nvSpPr>
        <p:spPr>
          <a:xfrm>
            <a:off x="702992" y="4949103"/>
            <a:ext cx="403653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4122 - Neinvestiční přijaté transfery od krajů</a:t>
            </a:r>
          </a:p>
        </p:txBody>
      </p:sp>
      <p:sp>
        <p:nvSpPr>
          <p:cNvPr id="4626" name="TextBox4625"/>
          <p:cNvSpPr>
            <a:spLocks noGrp="1"/>
          </p:cNvSpPr>
          <p:nvPr>
            <p:ph/>
          </p:nvPr>
        </p:nvSpPr>
        <p:spPr>
          <a:xfrm>
            <a:off x="4762207" y="4949103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4110</a:t>
            </a:r>
          </a:p>
        </p:txBody>
      </p:sp>
      <p:sp>
        <p:nvSpPr>
          <p:cNvPr id="4627" name="TextBox4626"/>
          <p:cNvSpPr>
            <a:spLocks noGrp="1"/>
          </p:cNvSpPr>
          <p:nvPr>
            <p:ph/>
          </p:nvPr>
        </p:nvSpPr>
        <p:spPr>
          <a:xfrm>
            <a:off x="5238428" y="4949103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28" name="TextBox4627"/>
          <p:cNvSpPr>
            <a:spLocks noGrp="1"/>
          </p:cNvSpPr>
          <p:nvPr>
            <p:ph/>
          </p:nvPr>
        </p:nvSpPr>
        <p:spPr>
          <a:xfrm>
            <a:off x="6485673" y="4949103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13 000,00</a:t>
            </a:r>
          </a:p>
        </p:txBody>
      </p:sp>
      <p:sp>
        <p:nvSpPr>
          <p:cNvPr id="4629" name="TextBox4628"/>
          <p:cNvSpPr>
            <a:spLocks noGrp="1"/>
          </p:cNvSpPr>
          <p:nvPr>
            <p:ph/>
          </p:nvPr>
        </p:nvSpPr>
        <p:spPr>
          <a:xfrm>
            <a:off x="7732918" y="4949103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13 000,00</a:t>
            </a:r>
          </a:p>
        </p:txBody>
      </p:sp>
      <p:sp>
        <p:nvSpPr>
          <p:cNvPr id="4630" name="TextBox4629"/>
          <p:cNvSpPr>
            <a:spLocks noGrp="1"/>
          </p:cNvSpPr>
          <p:nvPr>
            <p:ph/>
          </p:nvPr>
        </p:nvSpPr>
        <p:spPr>
          <a:xfrm>
            <a:off x="702992" y="5357294"/>
            <a:ext cx="4036539" cy="38551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4129 - Ostatní neinvestiční přijaté transfery
          od rozpočtů územní úrovně</a:t>
            </a:r>
          </a:p>
        </p:txBody>
      </p:sp>
      <p:sp>
        <p:nvSpPr>
          <p:cNvPr id="4631" name="TextBox4630"/>
          <p:cNvSpPr>
            <a:spLocks noGrp="1"/>
          </p:cNvSpPr>
          <p:nvPr>
            <p:ph/>
          </p:nvPr>
        </p:nvSpPr>
        <p:spPr>
          <a:xfrm>
            <a:off x="4762207" y="5357294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4120</a:t>
            </a:r>
          </a:p>
        </p:txBody>
      </p:sp>
      <p:sp>
        <p:nvSpPr>
          <p:cNvPr id="4632" name="TextBox4631"/>
          <p:cNvSpPr>
            <a:spLocks noGrp="1"/>
          </p:cNvSpPr>
          <p:nvPr>
            <p:ph/>
          </p:nvPr>
        </p:nvSpPr>
        <p:spPr>
          <a:xfrm>
            <a:off x="5238428" y="5357294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33" name="TextBox4632"/>
          <p:cNvSpPr>
            <a:spLocks noGrp="1"/>
          </p:cNvSpPr>
          <p:nvPr>
            <p:ph/>
          </p:nvPr>
        </p:nvSpPr>
        <p:spPr>
          <a:xfrm>
            <a:off x="6485673" y="5357294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34" name="TextBox4633"/>
          <p:cNvSpPr>
            <a:spLocks noGrp="1"/>
          </p:cNvSpPr>
          <p:nvPr>
            <p:ph/>
          </p:nvPr>
        </p:nvSpPr>
        <p:spPr>
          <a:xfrm>
            <a:off x="7732918" y="5357294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35" name="TextBox4634"/>
          <p:cNvSpPr>
            <a:spLocks noGrp="1"/>
          </p:cNvSpPr>
          <p:nvPr>
            <p:ph/>
          </p:nvPr>
        </p:nvSpPr>
        <p:spPr>
          <a:xfrm>
            <a:off x="702992" y="5742806"/>
            <a:ext cx="403653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4133 - Převody z vlastních rezervních fondů (jiných než OSS)</a:t>
            </a:r>
          </a:p>
        </p:txBody>
      </p:sp>
      <p:sp>
        <p:nvSpPr>
          <p:cNvPr id="4636" name="TextBox4635"/>
          <p:cNvSpPr>
            <a:spLocks noGrp="1"/>
          </p:cNvSpPr>
          <p:nvPr>
            <p:ph/>
          </p:nvPr>
        </p:nvSpPr>
        <p:spPr>
          <a:xfrm>
            <a:off x="4762207" y="5742806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4130</a:t>
            </a:r>
          </a:p>
        </p:txBody>
      </p:sp>
      <p:sp>
        <p:nvSpPr>
          <p:cNvPr id="4637" name="TextBox4636"/>
          <p:cNvSpPr>
            <a:spLocks noGrp="1"/>
          </p:cNvSpPr>
          <p:nvPr>
            <p:ph/>
          </p:nvPr>
        </p:nvSpPr>
        <p:spPr>
          <a:xfrm>
            <a:off x="5238428" y="5742806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38" name="TextBox4637"/>
          <p:cNvSpPr>
            <a:spLocks noGrp="1"/>
          </p:cNvSpPr>
          <p:nvPr>
            <p:ph/>
          </p:nvPr>
        </p:nvSpPr>
        <p:spPr>
          <a:xfrm>
            <a:off x="6485673" y="5742806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39" name="TextBox4638"/>
          <p:cNvSpPr>
            <a:spLocks noGrp="1"/>
          </p:cNvSpPr>
          <p:nvPr>
            <p:ph/>
          </p:nvPr>
        </p:nvSpPr>
        <p:spPr>
          <a:xfrm>
            <a:off x="7732918" y="5742806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40" name="TextBox4639"/>
          <p:cNvSpPr>
            <a:spLocks noGrp="1"/>
          </p:cNvSpPr>
          <p:nvPr>
            <p:ph/>
          </p:nvPr>
        </p:nvSpPr>
        <p:spPr>
          <a:xfrm>
            <a:off x="702992" y="5946901"/>
            <a:ext cx="403653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4134 - Převody z rozpočtových účtů</a:t>
            </a:r>
          </a:p>
        </p:txBody>
      </p:sp>
      <p:sp>
        <p:nvSpPr>
          <p:cNvPr id="4641" name="TextBox4640"/>
          <p:cNvSpPr>
            <a:spLocks noGrp="1"/>
          </p:cNvSpPr>
          <p:nvPr>
            <p:ph/>
          </p:nvPr>
        </p:nvSpPr>
        <p:spPr>
          <a:xfrm>
            <a:off x="4762207" y="5946901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4140</a:t>
            </a:r>
          </a:p>
        </p:txBody>
      </p:sp>
      <p:sp>
        <p:nvSpPr>
          <p:cNvPr id="4642" name="TextBox4641"/>
          <p:cNvSpPr>
            <a:spLocks noGrp="1"/>
          </p:cNvSpPr>
          <p:nvPr>
            <p:ph/>
          </p:nvPr>
        </p:nvSpPr>
        <p:spPr>
          <a:xfrm>
            <a:off x="5238428" y="5946901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43" name="TextBox4642"/>
          <p:cNvSpPr>
            <a:spLocks noGrp="1"/>
          </p:cNvSpPr>
          <p:nvPr>
            <p:ph/>
          </p:nvPr>
        </p:nvSpPr>
        <p:spPr>
          <a:xfrm>
            <a:off x="6485673" y="5946901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4 513 324,92</a:t>
            </a:r>
          </a:p>
        </p:txBody>
      </p:sp>
      <p:sp>
        <p:nvSpPr>
          <p:cNvPr id="4644" name="TextBox4643"/>
          <p:cNvSpPr>
            <a:spLocks noGrp="1"/>
          </p:cNvSpPr>
          <p:nvPr>
            <p:ph/>
          </p:nvPr>
        </p:nvSpPr>
        <p:spPr>
          <a:xfrm>
            <a:off x="7732918" y="5946901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3 613 324,92</a:t>
            </a:r>
          </a:p>
        </p:txBody>
      </p:sp>
      <p:sp>
        <p:nvSpPr>
          <p:cNvPr id="4645" name="TextBox4644"/>
          <p:cNvSpPr>
            <a:spLocks noGrp="1"/>
          </p:cNvSpPr>
          <p:nvPr>
            <p:ph/>
          </p:nvPr>
        </p:nvSpPr>
        <p:spPr>
          <a:xfrm>
            <a:off x="702992" y="6810996"/>
            <a:ext cx="403653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4139 - Ostatní převody z vlastních fondů</a:t>
            </a:r>
          </a:p>
        </p:txBody>
      </p:sp>
      <p:sp>
        <p:nvSpPr>
          <p:cNvPr id="4646" name="TextBox4645"/>
          <p:cNvSpPr>
            <a:spLocks noGrp="1"/>
          </p:cNvSpPr>
          <p:nvPr>
            <p:ph/>
          </p:nvPr>
        </p:nvSpPr>
        <p:spPr>
          <a:xfrm>
            <a:off x="4762207" y="6810996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4150</a:t>
            </a:r>
          </a:p>
        </p:txBody>
      </p:sp>
      <p:sp>
        <p:nvSpPr>
          <p:cNvPr id="4647" name="TextBox4646"/>
          <p:cNvSpPr>
            <a:spLocks noGrp="1"/>
          </p:cNvSpPr>
          <p:nvPr>
            <p:ph/>
          </p:nvPr>
        </p:nvSpPr>
        <p:spPr>
          <a:xfrm>
            <a:off x="5238428" y="6810996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48" name="TextBox4647"/>
          <p:cNvSpPr>
            <a:spLocks noGrp="1"/>
          </p:cNvSpPr>
          <p:nvPr>
            <p:ph/>
          </p:nvPr>
        </p:nvSpPr>
        <p:spPr>
          <a:xfrm>
            <a:off x="6485673" y="6810996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49" name="TextBox4648"/>
          <p:cNvSpPr>
            <a:spLocks noGrp="1"/>
          </p:cNvSpPr>
          <p:nvPr>
            <p:ph/>
          </p:nvPr>
        </p:nvSpPr>
        <p:spPr>
          <a:xfrm>
            <a:off x="7732918" y="6810996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50" name="TextBox4649"/>
          <p:cNvSpPr>
            <a:spLocks noGrp="1"/>
          </p:cNvSpPr>
          <p:nvPr>
            <p:ph/>
          </p:nvPr>
        </p:nvSpPr>
        <p:spPr>
          <a:xfrm>
            <a:off x="702992" y="7015090"/>
            <a:ext cx="403653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4221 - Investiční přijaté transfery od obcí</a:t>
            </a:r>
          </a:p>
        </p:txBody>
      </p:sp>
      <p:sp>
        <p:nvSpPr>
          <p:cNvPr id="4651" name="TextBox4650"/>
          <p:cNvSpPr>
            <a:spLocks noGrp="1"/>
          </p:cNvSpPr>
          <p:nvPr>
            <p:ph/>
          </p:nvPr>
        </p:nvSpPr>
        <p:spPr>
          <a:xfrm>
            <a:off x="4762207" y="7015090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4170</a:t>
            </a:r>
          </a:p>
        </p:txBody>
      </p:sp>
      <p:sp>
        <p:nvSpPr>
          <p:cNvPr id="4652" name="TextBox4651"/>
          <p:cNvSpPr>
            <a:spLocks noGrp="1"/>
          </p:cNvSpPr>
          <p:nvPr>
            <p:ph/>
          </p:nvPr>
        </p:nvSpPr>
        <p:spPr>
          <a:xfrm>
            <a:off x="5238428" y="7015090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53" name="TextBox4652"/>
          <p:cNvSpPr>
            <a:spLocks noGrp="1"/>
          </p:cNvSpPr>
          <p:nvPr>
            <p:ph/>
          </p:nvPr>
        </p:nvSpPr>
        <p:spPr>
          <a:xfrm>
            <a:off x="6485673" y="7015090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54" name="TextBox4653"/>
          <p:cNvSpPr>
            <a:spLocks noGrp="1"/>
          </p:cNvSpPr>
          <p:nvPr>
            <p:ph/>
          </p:nvPr>
        </p:nvSpPr>
        <p:spPr>
          <a:xfrm>
            <a:off x="7732918" y="7015090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55" name="TextBox4654"/>
          <p:cNvSpPr>
            <a:spLocks noGrp="1"/>
          </p:cNvSpPr>
          <p:nvPr>
            <p:ph/>
          </p:nvPr>
        </p:nvSpPr>
        <p:spPr>
          <a:xfrm>
            <a:off x="702992" y="7219185"/>
            <a:ext cx="403653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4222 - Investiční přijaté transfery od krajů</a:t>
            </a:r>
          </a:p>
        </p:txBody>
      </p:sp>
      <p:sp>
        <p:nvSpPr>
          <p:cNvPr id="4656" name="TextBox4655"/>
          <p:cNvSpPr>
            <a:spLocks noGrp="1"/>
          </p:cNvSpPr>
          <p:nvPr>
            <p:ph/>
          </p:nvPr>
        </p:nvSpPr>
        <p:spPr>
          <a:xfrm>
            <a:off x="4762207" y="7219185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4180</a:t>
            </a:r>
          </a:p>
        </p:txBody>
      </p:sp>
      <p:sp>
        <p:nvSpPr>
          <p:cNvPr id="4657" name="TextBox4656"/>
          <p:cNvSpPr>
            <a:spLocks noGrp="1"/>
          </p:cNvSpPr>
          <p:nvPr>
            <p:ph/>
          </p:nvPr>
        </p:nvSpPr>
        <p:spPr>
          <a:xfrm>
            <a:off x="5238428" y="7219185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58" name="TextBox4657"/>
          <p:cNvSpPr>
            <a:spLocks noGrp="1"/>
          </p:cNvSpPr>
          <p:nvPr>
            <p:ph/>
          </p:nvPr>
        </p:nvSpPr>
        <p:spPr>
          <a:xfrm>
            <a:off x="6485673" y="7219185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59" name="TextBox4658"/>
          <p:cNvSpPr>
            <a:spLocks noGrp="1"/>
          </p:cNvSpPr>
          <p:nvPr>
            <p:ph/>
          </p:nvPr>
        </p:nvSpPr>
        <p:spPr>
          <a:xfrm>
            <a:off x="7732918" y="7219185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60" name="TextBox4659"/>
          <p:cNvSpPr>
            <a:spLocks noGrp="1"/>
          </p:cNvSpPr>
          <p:nvPr>
            <p:ph/>
          </p:nvPr>
        </p:nvSpPr>
        <p:spPr>
          <a:xfrm>
            <a:off x="702992" y="7627370"/>
            <a:ext cx="4036539" cy="38551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4229 - Ostatní investiční přijaté transfery
          od rozpočtů územní úrovně</a:t>
            </a:r>
          </a:p>
        </p:txBody>
      </p:sp>
      <p:sp>
        <p:nvSpPr>
          <p:cNvPr id="4661" name="TextBox4660"/>
          <p:cNvSpPr>
            <a:spLocks noGrp="1"/>
          </p:cNvSpPr>
          <p:nvPr>
            <p:ph/>
          </p:nvPr>
        </p:nvSpPr>
        <p:spPr>
          <a:xfrm>
            <a:off x="4762207" y="7627370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4190</a:t>
            </a:r>
          </a:p>
        </p:txBody>
      </p:sp>
      <p:sp>
        <p:nvSpPr>
          <p:cNvPr id="4662" name="TextBox4661"/>
          <p:cNvSpPr>
            <a:spLocks noGrp="1"/>
          </p:cNvSpPr>
          <p:nvPr>
            <p:ph/>
          </p:nvPr>
        </p:nvSpPr>
        <p:spPr>
          <a:xfrm>
            <a:off x="5238428" y="7627370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63" name="TextBox4662"/>
          <p:cNvSpPr>
            <a:spLocks noGrp="1"/>
          </p:cNvSpPr>
          <p:nvPr>
            <p:ph/>
          </p:nvPr>
        </p:nvSpPr>
        <p:spPr>
          <a:xfrm>
            <a:off x="6485673" y="7627370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64" name="TextBox4663"/>
          <p:cNvSpPr>
            <a:spLocks noGrp="1"/>
          </p:cNvSpPr>
          <p:nvPr>
            <p:ph/>
          </p:nvPr>
        </p:nvSpPr>
        <p:spPr>
          <a:xfrm>
            <a:off x="7732918" y="7627370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65" name="TextBox4664"/>
          <p:cNvSpPr>
            <a:spLocks noGrp="1"/>
          </p:cNvSpPr>
          <p:nvPr>
            <p:ph/>
          </p:nvPr>
        </p:nvSpPr>
        <p:spPr>
          <a:xfrm>
            <a:off x="498897" y="8035563"/>
            <a:ext cx="424063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ZJ 024 - Transfery přijaté z území jiného okresu</a:t>
            </a:r>
          </a:p>
        </p:txBody>
      </p:sp>
      <p:sp>
        <p:nvSpPr>
          <p:cNvPr id="4666" name="TextBox4665"/>
          <p:cNvSpPr>
            <a:spLocks noGrp="1"/>
          </p:cNvSpPr>
          <p:nvPr>
            <p:ph/>
          </p:nvPr>
        </p:nvSpPr>
        <p:spPr>
          <a:xfrm>
            <a:off x="4762207" y="8035563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4191</a:t>
            </a:r>
          </a:p>
        </p:txBody>
      </p:sp>
      <p:sp>
        <p:nvSpPr>
          <p:cNvPr id="4667" name="TextBox4666"/>
          <p:cNvSpPr>
            <a:spLocks noGrp="1"/>
          </p:cNvSpPr>
          <p:nvPr>
            <p:ph/>
          </p:nvPr>
        </p:nvSpPr>
        <p:spPr>
          <a:xfrm>
            <a:off x="5238428" y="8035563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68" name="TextBox4667"/>
          <p:cNvSpPr>
            <a:spLocks noGrp="1"/>
          </p:cNvSpPr>
          <p:nvPr>
            <p:ph/>
          </p:nvPr>
        </p:nvSpPr>
        <p:spPr>
          <a:xfrm>
            <a:off x="6485673" y="8035563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69" name="TextBox4668"/>
          <p:cNvSpPr>
            <a:spLocks noGrp="1"/>
          </p:cNvSpPr>
          <p:nvPr>
            <p:ph/>
          </p:nvPr>
        </p:nvSpPr>
        <p:spPr>
          <a:xfrm>
            <a:off x="7732918" y="8035563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70" name="TextBox4669"/>
          <p:cNvSpPr>
            <a:spLocks noGrp="1"/>
          </p:cNvSpPr>
          <p:nvPr>
            <p:ph/>
          </p:nvPr>
        </p:nvSpPr>
        <p:spPr>
          <a:xfrm>
            <a:off x="498897" y="8239658"/>
            <a:ext cx="424063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ZJ 025 - Splátky půjčených prostř.přijatých z území jiného okresu</a:t>
            </a:r>
          </a:p>
        </p:txBody>
      </p:sp>
      <p:sp>
        <p:nvSpPr>
          <p:cNvPr id="4671" name="TextBox4670"/>
          <p:cNvSpPr>
            <a:spLocks noGrp="1"/>
          </p:cNvSpPr>
          <p:nvPr>
            <p:ph/>
          </p:nvPr>
        </p:nvSpPr>
        <p:spPr>
          <a:xfrm>
            <a:off x="4762207" y="8239658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4192</a:t>
            </a:r>
          </a:p>
        </p:txBody>
      </p:sp>
      <p:sp>
        <p:nvSpPr>
          <p:cNvPr id="4672" name="TextBox4671"/>
          <p:cNvSpPr>
            <a:spLocks noGrp="1"/>
          </p:cNvSpPr>
          <p:nvPr>
            <p:ph/>
          </p:nvPr>
        </p:nvSpPr>
        <p:spPr>
          <a:xfrm>
            <a:off x="5238428" y="8239658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73" name="TextBox4672"/>
          <p:cNvSpPr>
            <a:spLocks noGrp="1"/>
          </p:cNvSpPr>
          <p:nvPr>
            <p:ph/>
          </p:nvPr>
        </p:nvSpPr>
        <p:spPr>
          <a:xfrm>
            <a:off x="6485673" y="8239658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74" name="TextBox4673"/>
          <p:cNvSpPr>
            <a:spLocks noGrp="1"/>
          </p:cNvSpPr>
          <p:nvPr>
            <p:ph/>
          </p:nvPr>
        </p:nvSpPr>
        <p:spPr>
          <a:xfrm>
            <a:off x="7732918" y="8239658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75" name="TextBox4674"/>
          <p:cNvSpPr>
            <a:spLocks noGrp="1"/>
          </p:cNvSpPr>
          <p:nvPr>
            <p:ph/>
          </p:nvPr>
        </p:nvSpPr>
        <p:spPr>
          <a:xfrm>
            <a:off x="498897" y="8443753"/>
            <a:ext cx="424063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ZJ 028 - Transfery přijaté z území jiného kraje</a:t>
            </a:r>
          </a:p>
        </p:txBody>
      </p:sp>
      <p:sp>
        <p:nvSpPr>
          <p:cNvPr id="4676" name="TextBox4675"/>
          <p:cNvSpPr>
            <a:spLocks noGrp="1"/>
          </p:cNvSpPr>
          <p:nvPr>
            <p:ph/>
          </p:nvPr>
        </p:nvSpPr>
        <p:spPr>
          <a:xfrm>
            <a:off x="4762207" y="8443753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4193</a:t>
            </a:r>
          </a:p>
        </p:txBody>
      </p:sp>
      <p:sp>
        <p:nvSpPr>
          <p:cNvPr id="4677" name="TextBox4676"/>
          <p:cNvSpPr>
            <a:spLocks noGrp="1"/>
          </p:cNvSpPr>
          <p:nvPr>
            <p:ph/>
          </p:nvPr>
        </p:nvSpPr>
        <p:spPr>
          <a:xfrm>
            <a:off x="5238428" y="8443753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78" name="TextBox4677"/>
          <p:cNvSpPr>
            <a:spLocks noGrp="1"/>
          </p:cNvSpPr>
          <p:nvPr>
            <p:ph/>
          </p:nvPr>
        </p:nvSpPr>
        <p:spPr>
          <a:xfrm>
            <a:off x="6485673" y="8443753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79" name="TextBox4678"/>
          <p:cNvSpPr>
            <a:spLocks noGrp="1"/>
          </p:cNvSpPr>
          <p:nvPr>
            <p:ph/>
          </p:nvPr>
        </p:nvSpPr>
        <p:spPr>
          <a:xfrm>
            <a:off x="7732918" y="8443753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80" name="TextBox4679"/>
          <p:cNvSpPr>
            <a:spLocks noGrp="1"/>
          </p:cNvSpPr>
          <p:nvPr>
            <p:ph/>
          </p:nvPr>
        </p:nvSpPr>
        <p:spPr>
          <a:xfrm>
            <a:off x="498897" y="8647847"/>
            <a:ext cx="424063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ZJ 029 - Splátky půjčených prostř.přij. z území jiného kraje</a:t>
            </a:r>
          </a:p>
        </p:txBody>
      </p:sp>
      <p:sp>
        <p:nvSpPr>
          <p:cNvPr id="4681" name="TextBox4680"/>
          <p:cNvSpPr>
            <a:spLocks noGrp="1"/>
          </p:cNvSpPr>
          <p:nvPr>
            <p:ph/>
          </p:nvPr>
        </p:nvSpPr>
        <p:spPr>
          <a:xfrm>
            <a:off x="4762207" y="8647847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4194</a:t>
            </a:r>
          </a:p>
        </p:txBody>
      </p:sp>
      <p:sp>
        <p:nvSpPr>
          <p:cNvPr id="4682" name="TextBox4681"/>
          <p:cNvSpPr>
            <a:spLocks noGrp="1"/>
          </p:cNvSpPr>
          <p:nvPr>
            <p:ph/>
          </p:nvPr>
        </p:nvSpPr>
        <p:spPr>
          <a:xfrm>
            <a:off x="5238428" y="8647847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83" name="TextBox4682"/>
          <p:cNvSpPr>
            <a:spLocks noGrp="1"/>
          </p:cNvSpPr>
          <p:nvPr>
            <p:ph/>
          </p:nvPr>
        </p:nvSpPr>
        <p:spPr>
          <a:xfrm>
            <a:off x="6485673" y="8647847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84" name="TextBox4683"/>
          <p:cNvSpPr>
            <a:spLocks noGrp="1"/>
          </p:cNvSpPr>
          <p:nvPr>
            <p:ph/>
          </p:nvPr>
        </p:nvSpPr>
        <p:spPr>
          <a:xfrm>
            <a:off x="7732918" y="8647847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85" name="TextBox4684"/>
          <p:cNvSpPr>
            <a:spLocks noGrp="1"/>
          </p:cNvSpPr>
          <p:nvPr>
            <p:ph/>
          </p:nvPr>
        </p:nvSpPr>
        <p:spPr>
          <a:xfrm>
            <a:off x="498897" y="8897296"/>
            <a:ext cx="424063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1" i="0" smtClean="0">
                <a:solidFill>
                  <a:srgbClr val="010101"/>
                </a:solidFill>
                <a:latin typeface="Tahoma"/>
              </a:rPr>
              <a:t>Příjmy celkem po konsolidaci</a:t>
            </a:r>
          </a:p>
        </p:txBody>
      </p:sp>
      <p:sp>
        <p:nvSpPr>
          <p:cNvPr id="4686" name="TextBox4685"/>
          <p:cNvSpPr>
            <a:spLocks noGrp="1"/>
          </p:cNvSpPr>
          <p:nvPr>
            <p:ph/>
          </p:nvPr>
        </p:nvSpPr>
        <p:spPr>
          <a:xfrm>
            <a:off x="4762207" y="8897296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1" i="0" smtClean="0">
                <a:solidFill>
                  <a:srgbClr val="010101"/>
                </a:solidFill>
                <a:latin typeface="Tahoma"/>
              </a:rPr>
              <a:t>4200</a:t>
            </a:r>
          </a:p>
        </p:txBody>
      </p:sp>
      <p:sp>
        <p:nvSpPr>
          <p:cNvPr id="4687" name="TextBox4686"/>
          <p:cNvSpPr>
            <a:spLocks noGrp="1"/>
          </p:cNvSpPr>
          <p:nvPr>
            <p:ph/>
          </p:nvPr>
        </p:nvSpPr>
        <p:spPr>
          <a:xfrm>
            <a:off x="5238428" y="8897296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6 255 892,00</a:t>
            </a:r>
          </a:p>
        </p:txBody>
      </p:sp>
      <p:sp>
        <p:nvSpPr>
          <p:cNvPr id="4688" name="TextBox4687"/>
          <p:cNvSpPr>
            <a:spLocks noGrp="1"/>
          </p:cNvSpPr>
          <p:nvPr>
            <p:ph/>
          </p:nvPr>
        </p:nvSpPr>
        <p:spPr>
          <a:xfrm>
            <a:off x="6485673" y="8897296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8 341 849,00</a:t>
            </a:r>
          </a:p>
        </p:txBody>
      </p:sp>
      <p:sp>
        <p:nvSpPr>
          <p:cNvPr id="4689" name="TextBox4688"/>
          <p:cNvSpPr>
            <a:spLocks noGrp="1"/>
          </p:cNvSpPr>
          <p:nvPr>
            <p:ph/>
          </p:nvPr>
        </p:nvSpPr>
        <p:spPr>
          <a:xfrm>
            <a:off x="7732918" y="8897296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7 249 008,34</a:t>
            </a:r>
          </a:p>
        </p:txBody>
      </p:sp>
      <p:sp>
        <p:nvSpPr>
          <p:cNvPr id="4690" name="TextBox4689"/>
          <p:cNvSpPr>
            <a:spLocks noGrp="1"/>
          </p:cNvSpPr>
          <p:nvPr>
            <p:ph/>
          </p:nvPr>
        </p:nvSpPr>
        <p:spPr>
          <a:xfrm>
            <a:off x="702992" y="3134931"/>
            <a:ext cx="403653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2226 - Příjmy z fin. vypořádání min.let mezi obcemi</a:t>
            </a:r>
          </a:p>
        </p:txBody>
      </p:sp>
      <p:sp>
        <p:nvSpPr>
          <p:cNvPr id="4691" name="TextBox4690"/>
          <p:cNvSpPr>
            <a:spLocks noGrp="1"/>
          </p:cNvSpPr>
          <p:nvPr>
            <p:ph/>
          </p:nvPr>
        </p:nvSpPr>
        <p:spPr>
          <a:xfrm>
            <a:off x="4762207" y="3134931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4062</a:t>
            </a:r>
          </a:p>
        </p:txBody>
      </p:sp>
      <p:sp>
        <p:nvSpPr>
          <p:cNvPr id="4692" name="TextBox4691"/>
          <p:cNvSpPr>
            <a:spLocks noGrp="1"/>
          </p:cNvSpPr>
          <p:nvPr>
            <p:ph/>
          </p:nvPr>
        </p:nvSpPr>
        <p:spPr>
          <a:xfrm>
            <a:off x="5238428" y="3134931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93" name="TextBox4692"/>
          <p:cNvSpPr>
            <a:spLocks noGrp="1"/>
          </p:cNvSpPr>
          <p:nvPr>
            <p:ph/>
          </p:nvPr>
        </p:nvSpPr>
        <p:spPr>
          <a:xfrm>
            <a:off x="6485673" y="3134931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94" name="TextBox4693"/>
          <p:cNvSpPr>
            <a:spLocks noGrp="1"/>
          </p:cNvSpPr>
          <p:nvPr>
            <p:ph/>
          </p:nvPr>
        </p:nvSpPr>
        <p:spPr>
          <a:xfrm>
            <a:off x="7732918" y="3134931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95" name="TextBox4694"/>
          <p:cNvSpPr>
            <a:spLocks noGrp="1"/>
          </p:cNvSpPr>
          <p:nvPr>
            <p:ph/>
          </p:nvPr>
        </p:nvSpPr>
        <p:spPr>
          <a:xfrm>
            <a:off x="702992" y="3339024"/>
            <a:ext cx="4036539" cy="38551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2227 - Příjmy z fin. vypořádání min.let mezi reg. radou a kraji, 
          obcemi a DSO</a:t>
            </a:r>
          </a:p>
        </p:txBody>
      </p:sp>
      <p:sp>
        <p:nvSpPr>
          <p:cNvPr id="4696" name="TextBox4695"/>
          <p:cNvSpPr>
            <a:spLocks noGrp="1"/>
          </p:cNvSpPr>
          <p:nvPr>
            <p:ph/>
          </p:nvPr>
        </p:nvSpPr>
        <p:spPr>
          <a:xfrm>
            <a:off x="4762207" y="3339024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4063</a:t>
            </a:r>
          </a:p>
        </p:txBody>
      </p:sp>
      <p:sp>
        <p:nvSpPr>
          <p:cNvPr id="4697" name="TextBox4696"/>
          <p:cNvSpPr>
            <a:spLocks noGrp="1"/>
          </p:cNvSpPr>
          <p:nvPr>
            <p:ph/>
          </p:nvPr>
        </p:nvSpPr>
        <p:spPr>
          <a:xfrm>
            <a:off x="5238428" y="3339024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98" name="TextBox4697"/>
          <p:cNvSpPr>
            <a:spLocks noGrp="1"/>
          </p:cNvSpPr>
          <p:nvPr>
            <p:ph/>
          </p:nvPr>
        </p:nvSpPr>
        <p:spPr>
          <a:xfrm>
            <a:off x="6485673" y="3339024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699" name="TextBox4698"/>
          <p:cNvSpPr>
            <a:spLocks noGrp="1"/>
          </p:cNvSpPr>
          <p:nvPr>
            <p:ph/>
          </p:nvPr>
        </p:nvSpPr>
        <p:spPr>
          <a:xfrm>
            <a:off x="7732918" y="3339024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700" name="TextBox4699"/>
          <p:cNvSpPr>
            <a:spLocks noGrp="1"/>
          </p:cNvSpPr>
          <p:nvPr>
            <p:ph/>
          </p:nvPr>
        </p:nvSpPr>
        <p:spPr>
          <a:xfrm>
            <a:off x="702992" y="4132727"/>
            <a:ext cx="403653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2443 - Splátky půjčených prostředků od regionálních rad</a:t>
            </a:r>
          </a:p>
        </p:txBody>
      </p:sp>
      <p:sp>
        <p:nvSpPr>
          <p:cNvPr id="4701" name="TextBox4700"/>
          <p:cNvSpPr>
            <a:spLocks noGrp="1"/>
          </p:cNvSpPr>
          <p:nvPr>
            <p:ph/>
          </p:nvPr>
        </p:nvSpPr>
        <p:spPr>
          <a:xfrm>
            <a:off x="4762207" y="4132727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4081</a:t>
            </a:r>
          </a:p>
        </p:txBody>
      </p:sp>
      <p:sp>
        <p:nvSpPr>
          <p:cNvPr id="4702" name="TextBox4701"/>
          <p:cNvSpPr>
            <a:spLocks noGrp="1"/>
          </p:cNvSpPr>
          <p:nvPr>
            <p:ph/>
          </p:nvPr>
        </p:nvSpPr>
        <p:spPr>
          <a:xfrm>
            <a:off x="5238428" y="4132727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703" name="TextBox4702"/>
          <p:cNvSpPr>
            <a:spLocks noGrp="1"/>
          </p:cNvSpPr>
          <p:nvPr>
            <p:ph/>
          </p:nvPr>
        </p:nvSpPr>
        <p:spPr>
          <a:xfrm>
            <a:off x="6485673" y="4132727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704" name="TextBox4703"/>
          <p:cNvSpPr>
            <a:spLocks noGrp="1"/>
          </p:cNvSpPr>
          <p:nvPr>
            <p:ph/>
          </p:nvPr>
        </p:nvSpPr>
        <p:spPr>
          <a:xfrm>
            <a:off x="7732918" y="4132727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705" name="TextBox4704"/>
          <p:cNvSpPr>
            <a:spLocks noGrp="1"/>
          </p:cNvSpPr>
          <p:nvPr>
            <p:ph/>
          </p:nvPr>
        </p:nvSpPr>
        <p:spPr>
          <a:xfrm>
            <a:off x="702992" y="5153197"/>
            <a:ext cx="403653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4123 - Neinvestiční přijaté transfery od regionálních rad</a:t>
            </a:r>
          </a:p>
        </p:txBody>
      </p:sp>
      <p:sp>
        <p:nvSpPr>
          <p:cNvPr id="4706" name="TextBox4705"/>
          <p:cNvSpPr>
            <a:spLocks noGrp="1"/>
          </p:cNvSpPr>
          <p:nvPr>
            <p:ph/>
          </p:nvPr>
        </p:nvSpPr>
        <p:spPr>
          <a:xfrm>
            <a:off x="4762207" y="5153197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4111</a:t>
            </a:r>
          </a:p>
        </p:txBody>
      </p:sp>
      <p:sp>
        <p:nvSpPr>
          <p:cNvPr id="4707" name="TextBox4706"/>
          <p:cNvSpPr>
            <a:spLocks noGrp="1"/>
          </p:cNvSpPr>
          <p:nvPr>
            <p:ph/>
          </p:nvPr>
        </p:nvSpPr>
        <p:spPr>
          <a:xfrm>
            <a:off x="5238428" y="5153197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708" name="TextBox4707"/>
          <p:cNvSpPr>
            <a:spLocks noGrp="1"/>
          </p:cNvSpPr>
          <p:nvPr>
            <p:ph/>
          </p:nvPr>
        </p:nvSpPr>
        <p:spPr>
          <a:xfrm>
            <a:off x="6485673" y="5153197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709" name="TextBox4708"/>
          <p:cNvSpPr>
            <a:spLocks noGrp="1"/>
          </p:cNvSpPr>
          <p:nvPr>
            <p:ph/>
          </p:nvPr>
        </p:nvSpPr>
        <p:spPr>
          <a:xfrm>
            <a:off x="7732918" y="5153197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710" name="TextBox4709"/>
          <p:cNvSpPr>
            <a:spLocks noGrp="1"/>
          </p:cNvSpPr>
          <p:nvPr>
            <p:ph/>
          </p:nvPr>
        </p:nvSpPr>
        <p:spPr>
          <a:xfrm>
            <a:off x="702992" y="7423280"/>
            <a:ext cx="403653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4223 - Investiční přijaté transfery od regionálních rad</a:t>
            </a:r>
          </a:p>
        </p:txBody>
      </p:sp>
      <p:sp>
        <p:nvSpPr>
          <p:cNvPr id="4711" name="TextBox4710"/>
          <p:cNvSpPr>
            <a:spLocks noGrp="1"/>
          </p:cNvSpPr>
          <p:nvPr>
            <p:ph/>
          </p:nvPr>
        </p:nvSpPr>
        <p:spPr>
          <a:xfrm>
            <a:off x="4762207" y="7423280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4181</a:t>
            </a:r>
          </a:p>
        </p:txBody>
      </p:sp>
      <p:sp>
        <p:nvSpPr>
          <p:cNvPr id="4712" name="TextBox4711"/>
          <p:cNvSpPr>
            <a:spLocks noGrp="1"/>
          </p:cNvSpPr>
          <p:nvPr>
            <p:ph/>
          </p:nvPr>
        </p:nvSpPr>
        <p:spPr>
          <a:xfrm>
            <a:off x="5238428" y="7423280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713" name="TextBox4712"/>
          <p:cNvSpPr>
            <a:spLocks noGrp="1"/>
          </p:cNvSpPr>
          <p:nvPr>
            <p:ph/>
          </p:nvPr>
        </p:nvSpPr>
        <p:spPr>
          <a:xfrm>
            <a:off x="6485673" y="7423280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714" name="TextBox4713"/>
          <p:cNvSpPr>
            <a:spLocks noGrp="1"/>
          </p:cNvSpPr>
          <p:nvPr>
            <p:ph/>
          </p:nvPr>
        </p:nvSpPr>
        <p:spPr>
          <a:xfrm>
            <a:off x="7732918" y="7423280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715" name="TextBox4714"/>
          <p:cNvSpPr>
            <a:spLocks noGrp="1"/>
          </p:cNvSpPr>
          <p:nvPr>
            <p:ph/>
          </p:nvPr>
        </p:nvSpPr>
        <p:spPr>
          <a:xfrm>
            <a:off x="702992" y="6168192"/>
            <a:ext cx="4036539" cy="38551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4137 - Převody mezi statutárními městy (hl.m.Prahou)
          a jejich městskými obvody nebo částmi - příjmy</a:t>
            </a:r>
          </a:p>
        </p:txBody>
      </p:sp>
      <p:sp>
        <p:nvSpPr>
          <p:cNvPr id="4716" name="TextBox4715"/>
          <p:cNvSpPr>
            <a:spLocks noGrp="1"/>
          </p:cNvSpPr>
          <p:nvPr>
            <p:ph/>
          </p:nvPr>
        </p:nvSpPr>
        <p:spPr>
          <a:xfrm>
            <a:off x="4762207" y="6168192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4145</a:t>
            </a:r>
          </a:p>
        </p:txBody>
      </p:sp>
      <p:sp>
        <p:nvSpPr>
          <p:cNvPr id="4717" name="TextBox4716"/>
          <p:cNvSpPr>
            <a:spLocks noGrp="1"/>
          </p:cNvSpPr>
          <p:nvPr>
            <p:ph/>
          </p:nvPr>
        </p:nvSpPr>
        <p:spPr>
          <a:xfrm>
            <a:off x="5238428" y="6168192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718" name="TextBox4717"/>
          <p:cNvSpPr>
            <a:spLocks noGrp="1"/>
          </p:cNvSpPr>
          <p:nvPr>
            <p:ph/>
          </p:nvPr>
        </p:nvSpPr>
        <p:spPr>
          <a:xfrm>
            <a:off x="6485673" y="6168192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719" name="TextBox4718"/>
          <p:cNvSpPr>
            <a:spLocks noGrp="1"/>
          </p:cNvSpPr>
          <p:nvPr>
            <p:ph/>
          </p:nvPr>
        </p:nvSpPr>
        <p:spPr>
          <a:xfrm>
            <a:off x="7732918" y="6168192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720" name="TextBox4719"/>
          <p:cNvSpPr>
            <a:spLocks noGrp="1"/>
          </p:cNvSpPr>
          <p:nvPr>
            <p:ph/>
          </p:nvPr>
        </p:nvSpPr>
        <p:spPr>
          <a:xfrm>
            <a:off x="702992" y="6579216"/>
            <a:ext cx="403653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4138 - Převody z vlastní pokladny</a:t>
            </a:r>
          </a:p>
        </p:txBody>
      </p:sp>
      <p:sp>
        <p:nvSpPr>
          <p:cNvPr id="4721" name="TextBox4720"/>
          <p:cNvSpPr>
            <a:spLocks noGrp="1"/>
          </p:cNvSpPr>
          <p:nvPr>
            <p:ph/>
          </p:nvPr>
        </p:nvSpPr>
        <p:spPr>
          <a:xfrm>
            <a:off x="4762207" y="6579216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4146</a:t>
            </a:r>
          </a:p>
        </p:txBody>
      </p:sp>
      <p:sp>
        <p:nvSpPr>
          <p:cNvPr id="4722" name="TextBox4721"/>
          <p:cNvSpPr>
            <a:spLocks noGrp="1"/>
          </p:cNvSpPr>
          <p:nvPr>
            <p:ph/>
          </p:nvPr>
        </p:nvSpPr>
        <p:spPr>
          <a:xfrm>
            <a:off x="5238428" y="6579216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723" name="TextBox4722"/>
          <p:cNvSpPr>
            <a:spLocks noGrp="1"/>
          </p:cNvSpPr>
          <p:nvPr>
            <p:ph/>
          </p:nvPr>
        </p:nvSpPr>
        <p:spPr>
          <a:xfrm>
            <a:off x="6485673" y="6579216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724" name="TextBox4723"/>
          <p:cNvSpPr>
            <a:spLocks noGrp="1"/>
          </p:cNvSpPr>
          <p:nvPr>
            <p:ph/>
          </p:nvPr>
        </p:nvSpPr>
        <p:spPr>
          <a:xfrm>
            <a:off x="7732918" y="6579216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pic>
        <p:nvPicPr>
          <p:cNvPr id="4724" name="Picture4" descr="Picture4725"/>
          <p:cNvPicPr>
            <a:picLocks noChangeAspect="1"/>
          </p:cNvPicPr>
          <p:nvPr/>
        </p:nvPicPr>
        <p:blipFill>
          <a:blip r:embed="rIdp4724" cstate="print"/>
          <a:stretch>
            <a:fillRect/>
          </a:stretch>
        </p:blipFill>
        <p:spPr>
          <a:xfrm>
            <a:off x="4217253" y="12648554"/>
            <a:ext cx="1089909" cy="341285"/>
          </a:xfrm>
          <a:prstGeom prst="rect">
            <a:avLst/>
          </a:prstGeom>
          <a:noFill/>
        </p:spPr>
      </p:pic>
      <p:sp>
        <p:nvSpPr>
          <p:cNvPr id="4726" name="TextBox4725"/>
          <p:cNvSpPr>
            <a:spLocks noGrp="1"/>
          </p:cNvSpPr>
          <p:nvPr>
            <p:ph/>
          </p:nvPr>
        </p:nvSpPr>
        <p:spPr>
          <a:xfrm>
            <a:off x="4260189" y="12669582"/>
            <a:ext cx="1004037" cy="29108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700" b="0" i="0" smtClean="0">
                <a:solidFill>
                  <a:srgbClr val="010101"/>
                </a:solidFill>
                <a:latin typeface="tahoma"/>
              </a:rPr>
              <a:t>Strana
8 z 16</a:t>
            </a:r>
          </a:p>
        </p:txBody>
      </p:sp>
      <p:sp>
        <p:nvSpPr>
          <p:cNvPr id="4727" name="TextBox4726"/>
          <p:cNvSpPr>
            <a:spLocks noGrp="1"/>
          </p:cNvSpPr>
          <p:nvPr>
            <p:ph/>
          </p:nvPr>
        </p:nvSpPr>
        <p:spPr>
          <a:xfrm>
            <a:off x="8000780" y="12657582"/>
            <a:ext cx="1070092" cy="291121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700" b="0" i="0" smtClean="0">
                <a:solidFill>
                  <a:srgbClr val="010101"/>
                </a:solidFill>
                <a:latin typeface="Tahoma"/>
              </a:rPr>
              <a:t>4.12.2017
14:21:00</a:t>
            </a:r>
          </a:p>
        </p:txBody>
      </p:sp>
      <p:sp>
        <p:nvSpPr>
          <p:cNvPr id="4728" name="TextBox4727"/>
          <p:cNvSpPr>
            <a:spLocks noGrp="1"/>
          </p:cNvSpPr>
          <p:nvPr>
            <p:ph/>
          </p:nvPr>
        </p:nvSpPr>
        <p:spPr>
          <a:xfrm>
            <a:off x="453543" y="12663585"/>
            <a:ext cx="3657248" cy="291121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700" b="0" i="0" smtClean="0">
                <a:solidFill>
                  <a:srgbClr val="010101"/>
                </a:solidFill>
                <a:latin typeface="Tahoma"/>
              </a:rPr>
              <a:t>Z dat systému GINIS Express vytiskl Jana Nepožitková
Finanční okruhy - Účetnictví 6.07.0 (Stařechovice), verze: 2017.02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9" name="TextBox4728"/>
          <p:cNvSpPr>
            <a:spLocks noGrp="1"/>
          </p:cNvSpPr>
          <p:nvPr>
            <p:ph/>
          </p:nvPr>
        </p:nvSpPr>
        <p:spPr>
          <a:xfrm>
            <a:off x="498897" y="476220"/>
            <a:ext cx="7914336" cy="249449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1200" b="1" i="0" smtClean="0">
                <a:solidFill>
                  <a:srgbClr val="010101"/>
                </a:solidFill>
                <a:latin typeface="Tahoma"/>
              </a:rPr>
              <a:t>IV. Rekapitulace příjmů, výdajů, financování a jejich konsolidace</a:t>
            </a:r>
          </a:p>
        </p:txBody>
      </p:sp>
      <p:sp>
        <p:nvSpPr>
          <p:cNvPr id="4730" name="TextBox4729"/>
          <p:cNvSpPr>
            <a:spLocks noGrp="1"/>
          </p:cNvSpPr>
          <p:nvPr>
            <p:ph/>
          </p:nvPr>
        </p:nvSpPr>
        <p:spPr>
          <a:xfrm>
            <a:off x="498897" y="793701"/>
            <a:ext cx="4285988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Název</a:t>
            </a:r>
          </a:p>
        </p:txBody>
      </p:sp>
      <p:cxnSp>
        <p:nvCxnSpPr>
          <p:cNvPr id="4731" name="Line4730"/>
          <p:cNvCxnSpPr/>
          <p:nvPr/>
        </p:nvCxnSpPr>
        <p:spPr>
          <a:xfrm>
            <a:off x="498897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32" name="Line4731"/>
          <p:cNvCxnSpPr/>
          <p:nvPr/>
        </p:nvCxnSpPr>
        <p:spPr>
          <a:xfrm>
            <a:off x="4784884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33" name="Line4732"/>
          <p:cNvCxnSpPr/>
          <p:nvPr/>
        </p:nvCxnSpPr>
        <p:spPr>
          <a:xfrm>
            <a:off x="498897" y="793701"/>
            <a:ext cx="4285988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34" name="Line4733"/>
          <p:cNvCxnSpPr/>
          <p:nvPr/>
        </p:nvCxnSpPr>
        <p:spPr>
          <a:xfrm>
            <a:off x="498897" y="1156535"/>
            <a:ext cx="4285988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35" name="TextBox4734"/>
          <p:cNvSpPr>
            <a:spLocks noGrp="1"/>
          </p:cNvSpPr>
          <p:nvPr>
            <p:ph/>
          </p:nvPr>
        </p:nvSpPr>
        <p:spPr>
          <a:xfrm>
            <a:off x="5238428" y="793701"/>
            <a:ext cx="1247245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Schválený
rozpočet</a:t>
            </a:r>
          </a:p>
        </p:txBody>
      </p:sp>
      <p:cxnSp>
        <p:nvCxnSpPr>
          <p:cNvPr id="4736" name="Line4735"/>
          <p:cNvCxnSpPr/>
          <p:nvPr/>
        </p:nvCxnSpPr>
        <p:spPr>
          <a:xfrm>
            <a:off x="5238428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37" name="Line4736"/>
          <p:cNvCxnSpPr/>
          <p:nvPr/>
        </p:nvCxnSpPr>
        <p:spPr>
          <a:xfrm>
            <a:off x="6485672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38" name="Line4737"/>
          <p:cNvCxnSpPr/>
          <p:nvPr/>
        </p:nvCxnSpPr>
        <p:spPr>
          <a:xfrm>
            <a:off x="5238428" y="793701"/>
            <a:ext cx="124724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39" name="Line4738"/>
          <p:cNvCxnSpPr/>
          <p:nvPr/>
        </p:nvCxnSpPr>
        <p:spPr>
          <a:xfrm>
            <a:off x="5238428" y="1156535"/>
            <a:ext cx="124724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40" name="TextBox4739"/>
          <p:cNvSpPr>
            <a:spLocks noGrp="1"/>
          </p:cNvSpPr>
          <p:nvPr>
            <p:ph/>
          </p:nvPr>
        </p:nvSpPr>
        <p:spPr>
          <a:xfrm>
            <a:off x="6485673" y="793701"/>
            <a:ext cx="1247245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Rozpočet
po změnách</a:t>
            </a:r>
          </a:p>
        </p:txBody>
      </p:sp>
      <p:cxnSp>
        <p:nvCxnSpPr>
          <p:cNvPr id="4741" name="Line4740"/>
          <p:cNvCxnSpPr/>
          <p:nvPr/>
        </p:nvCxnSpPr>
        <p:spPr>
          <a:xfrm>
            <a:off x="6485673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42" name="Line4741"/>
          <p:cNvCxnSpPr/>
          <p:nvPr/>
        </p:nvCxnSpPr>
        <p:spPr>
          <a:xfrm>
            <a:off x="7732917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43" name="Line4742"/>
          <p:cNvCxnSpPr/>
          <p:nvPr/>
        </p:nvCxnSpPr>
        <p:spPr>
          <a:xfrm>
            <a:off x="6485673" y="793701"/>
            <a:ext cx="124724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44" name="Line4743"/>
          <p:cNvCxnSpPr/>
          <p:nvPr/>
        </p:nvCxnSpPr>
        <p:spPr>
          <a:xfrm>
            <a:off x="6485673" y="1156535"/>
            <a:ext cx="124724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45" name="TextBox4744"/>
          <p:cNvSpPr>
            <a:spLocks noGrp="1"/>
          </p:cNvSpPr>
          <p:nvPr>
            <p:ph/>
          </p:nvPr>
        </p:nvSpPr>
        <p:spPr>
          <a:xfrm>
            <a:off x="7732918" y="793701"/>
            <a:ext cx="1247245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Výsledek
od počátku roku</a:t>
            </a:r>
          </a:p>
        </p:txBody>
      </p:sp>
      <p:cxnSp>
        <p:nvCxnSpPr>
          <p:cNvPr id="4746" name="Line4745"/>
          <p:cNvCxnSpPr/>
          <p:nvPr/>
        </p:nvCxnSpPr>
        <p:spPr>
          <a:xfrm>
            <a:off x="7732918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47" name="Line4746"/>
          <p:cNvCxnSpPr/>
          <p:nvPr/>
        </p:nvCxnSpPr>
        <p:spPr>
          <a:xfrm>
            <a:off x="8980162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48" name="Line4747"/>
          <p:cNvCxnSpPr/>
          <p:nvPr/>
        </p:nvCxnSpPr>
        <p:spPr>
          <a:xfrm>
            <a:off x="7732918" y="793701"/>
            <a:ext cx="124724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49" name="Line4748"/>
          <p:cNvCxnSpPr/>
          <p:nvPr/>
        </p:nvCxnSpPr>
        <p:spPr>
          <a:xfrm>
            <a:off x="7732918" y="1156535"/>
            <a:ext cx="124724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50" name="TextBox4749"/>
          <p:cNvSpPr>
            <a:spLocks noGrp="1"/>
          </p:cNvSpPr>
          <p:nvPr>
            <p:ph/>
          </p:nvPr>
        </p:nvSpPr>
        <p:spPr>
          <a:xfrm>
            <a:off x="498897" y="1156536"/>
            <a:ext cx="428598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text</a:t>
            </a:r>
          </a:p>
        </p:txBody>
      </p:sp>
      <p:cxnSp>
        <p:nvCxnSpPr>
          <p:cNvPr id="4751" name="Line4750"/>
          <p:cNvCxnSpPr/>
          <p:nvPr/>
        </p:nvCxnSpPr>
        <p:spPr>
          <a:xfrm>
            <a:off x="498897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52" name="Line4751"/>
          <p:cNvCxnSpPr/>
          <p:nvPr/>
        </p:nvCxnSpPr>
        <p:spPr>
          <a:xfrm>
            <a:off x="4784884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53" name="Line4752"/>
          <p:cNvCxnSpPr/>
          <p:nvPr/>
        </p:nvCxnSpPr>
        <p:spPr>
          <a:xfrm>
            <a:off x="498897" y="1156536"/>
            <a:ext cx="4285988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54" name="Line4753"/>
          <p:cNvCxnSpPr/>
          <p:nvPr/>
        </p:nvCxnSpPr>
        <p:spPr>
          <a:xfrm>
            <a:off x="498897" y="1360630"/>
            <a:ext cx="4285988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55" name="TextBox4754"/>
          <p:cNvSpPr>
            <a:spLocks noGrp="1"/>
          </p:cNvSpPr>
          <p:nvPr>
            <p:ph/>
          </p:nvPr>
        </p:nvSpPr>
        <p:spPr>
          <a:xfrm>
            <a:off x="5238428" y="1156536"/>
            <a:ext cx="124724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41</a:t>
            </a:r>
          </a:p>
        </p:txBody>
      </p:sp>
      <p:cxnSp>
        <p:nvCxnSpPr>
          <p:cNvPr id="4756" name="Line4755"/>
          <p:cNvCxnSpPr/>
          <p:nvPr/>
        </p:nvCxnSpPr>
        <p:spPr>
          <a:xfrm>
            <a:off x="5238428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57" name="Line4756"/>
          <p:cNvCxnSpPr/>
          <p:nvPr/>
        </p:nvCxnSpPr>
        <p:spPr>
          <a:xfrm>
            <a:off x="6485672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58" name="Line4757"/>
          <p:cNvCxnSpPr/>
          <p:nvPr/>
        </p:nvCxnSpPr>
        <p:spPr>
          <a:xfrm>
            <a:off x="5238428" y="1156536"/>
            <a:ext cx="124724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59" name="Line4758"/>
          <p:cNvCxnSpPr/>
          <p:nvPr/>
        </p:nvCxnSpPr>
        <p:spPr>
          <a:xfrm>
            <a:off x="5238428" y="1360630"/>
            <a:ext cx="124724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60" name="TextBox4759"/>
          <p:cNvSpPr>
            <a:spLocks noGrp="1"/>
          </p:cNvSpPr>
          <p:nvPr>
            <p:ph/>
          </p:nvPr>
        </p:nvSpPr>
        <p:spPr>
          <a:xfrm>
            <a:off x="6485673" y="1156536"/>
            <a:ext cx="124724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42</a:t>
            </a:r>
          </a:p>
        </p:txBody>
      </p:sp>
      <p:cxnSp>
        <p:nvCxnSpPr>
          <p:cNvPr id="4761" name="Line4760"/>
          <p:cNvCxnSpPr/>
          <p:nvPr/>
        </p:nvCxnSpPr>
        <p:spPr>
          <a:xfrm>
            <a:off x="6485673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62" name="Line4761"/>
          <p:cNvCxnSpPr/>
          <p:nvPr/>
        </p:nvCxnSpPr>
        <p:spPr>
          <a:xfrm>
            <a:off x="7732917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63" name="Line4762"/>
          <p:cNvCxnSpPr/>
          <p:nvPr/>
        </p:nvCxnSpPr>
        <p:spPr>
          <a:xfrm>
            <a:off x="6485673" y="1156536"/>
            <a:ext cx="124724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64" name="Line4763"/>
          <p:cNvCxnSpPr/>
          <p:nvPr/>
        </p:nvCxnSpPr>
        <p:spPr>
          <a:xfrm>
            <a:off x="6485673" y="1360630"/>
            <a:ext cx="124724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65" name="TextBox4764"/>
          <p:cNvSpPr>
            <a:spLocks noGrp="1"/>
          </p:cNvSpPr>
          <p:nvPr>
            <p:ph/>
          </p:nvPr>
        </p:nvSpPr>
        <p:spPr>
          <a:xfrm>
            <a:off x="7732918" y="1156536"/>
            <a:ext cx="124724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43</a:t>
            </a:r>
          </a:p>
        </p:txBody>
      </p:sp>
      <p:cxnSp>
        <p:nvCxnSpPr>
          <p:cNvPr id="4766" name="Line4765"/>
          <p:cNvCxnSpPr/>
          <p:nvPr/>
        </p:nvCxnSpPr>
        <p:spPr>
          <a:xfrm>
            <a:off x="7732918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67" name="Line4766"/>
          <p:cNvCxnSpPr/>
          <p:nvPr/>
        </p:nvCxnSpPr>
        <p:spPr>
          <a:xfrm>
            <a:off x="8980162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68" name="Line4767"/>
          <p:cNvCxnSpPr/>
          <p:nvPr/>
        </p:nvCxnSpPr>
        <p:spPr>
          <a:xfrm>
            <a:off x="7732918" y="1156536"/>
            <a:ext cx="124724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69" name="Line4768"/>
          <p:cNvCxnSpPr/>
          <p:nvPr/>
        </p:nvCxnSpPr>
        <p:spPr>
          <a:xfrm>
            <a:off x="7732918" y="1360630"/>
            <a:ext cx="124724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70" name="TextBox4769"/>
          <p:cNvSpPr>
            <a:spLocks noGrp="1"/>
          </p:cNvSpPr>
          <p:nvPr>
            <p:ph/>
          </p:nvPr>
        </p:nvSpPr>
        <p:spPr>
          <a:xfrm>
            <a:off x="4784884" y="793701"/>
            <a:ext cx="453544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Číslo řádku</a:t>
            </a:r>
          </a:p>
        </p:txBody>
      </p:sp>
      <p:cxnSp>
        <p:nvCxnSpPr>
          <p:cNvPr id="4771" name="Line4770"/>
          <p:cNvCxnSpPr/>
          <p:nvPr/>
        </p:nvCxnSpPr>
        <p:spPr>
          <a:xfrm>
            <a:off x="4784884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72" name="Line4771"/>
          <p:cNvCxnSpPr/>
          <p:nvPr/>
        </p:nvCxnSpPr>
        <p:spPr>
          <a:xfrm>
            <a:off x="5238427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73" name="Line4772"/>
          <p:cNvCxnSpPr/>
          <p:nvPr/>
        </p:nvCxnSpPr>
        <p:spPr>
          <a:xfrm>
            <a:off x="4784884" y="793701"/>
            <a:ext cx="453544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74" name="Line4773"/>
          <p:cNvCxnSpPr/>
          <p:nvPr/>
        </p:nvCxnSpPr>
        <p:spPr>
          <a:xfrm>
            <a:off x="4784884" y="1156535"/>
            <a:ext cx="453544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75" name="TextBox4774"/>
          <p:cNvSpPr>
            <a:spLocks noGrp="1"/>
          </p:cNvSpPr>
          <p:nvPr>
            <p:ph/>
          </p:nvPr>
        </p:nvSpPr>
        <p:spPr>
          <a:xfrm>
            <a:off x="4784884" y="1156536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r</a:t>
            </a:r>
          </a:p>
        </p:txBody>
      </p:sp>
      <p:cxnSp>
        <p:nvCxnSpPr>
          <p:cNvPr id="4776" name="Line4775"/>
          <p:cNvCxnSpPr/>
          <p:nvPr/>
        </p:nvCxnSpPr>
        <p:spPr>
          <a:xfrm>
            <a:off x="4784884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77" name="Line4776"/>
          <p:cNvCxnSpPr/>
          <p:nvPr/>
        </p:nvCxnSpPr>
        <p:spPr>
          <a:xfrm>
            <a:off x="5238427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78" name="Line4777"/>
          <p:cNvCxnSpPr/>
          <p:nvPr/>
        </p:nvCxnSpPr>
        <p:spPr>
          <a:xfrm>
            <a:off x="4784884" y="1156536"/>
            <a:ext cx="453544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79" name="Line4778"/>
          <p:cNvCxnSpPr/>
          <p:nvPr/>
        </p:nvCxnSpPr>
        <p:spPr>
          <a:xfrm>
            <a:off x="4784884" y="1360630"/>
            <a:ext cx="453544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80" name="TextBox4779"/>
          <p:cNvSpPr>
            <a:spLocks noGrp="1"/>
          </p:cNvSpPr>
          <p:nvPr>
            <p:ph/>
          </p:nvPr>
        </p:nvSpPr>
        <p:spPr>
          <a:xfrm>
            <a:off x="498897" y="1411560"/>
            <a:ext cx="424063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Třída 5 - Běžné výdaje</a:t>
            </a:r>
          </a:p>
        </p:txBody>
      </p:sp>
      <p:sp>
        <p:nvSpPr>
          <p:cNvPr id="4781" name="TextBox4780"/>
          <p:cNvSpPr>
            <a:spLocks noGrp="1"/>
          </p:cNvSpPr>
          <p:nvPr>
            <p:ph/>
          </p:nvPr>
        </p:nvSpPr>
        <p:spPr>
          <a:xfrm>
            <a:off x="4762207" y="1411560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4210</a:t>
            </a:r>
          </a:p>
        </p:txBody>
      </p:sp>
      <p:sp>
        <p:nvSpPr>
          <p:cNvPr id="4782" name="TextBox4781"/>
          <p:cNvSpPr>
            <a:spLocks noGrp="1"/>
          </p:cNvSpPr>
          <p:nvPr>
            <p:ph/>
          </p:nvPr>
        </p:nvSpPr>
        <p:spPr>
          <a:xfrm>
            <a:off x="5238428" y="1411560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4 403 300,00</a:t>
            </a:r>
          </a:p>
        </p:txBody>
      </p:sp>
      <p:sp>
        <p:nvSpPr>
          <p:cNvPr id="4783" name="TextBox4782"/>
          <p:cNvSpPr>
            <a:spLocks noGrp="1"/>
          </p:cNvSpPr>
          <p:nvPr>
            <p:ph/>
          </p:nvPr>
        </p:nvSpPr>
        <p:spPr>
          <a:xfrm>
            <a:off x="6485673" y="1411560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10 122 031,92</a:t>
            </a:r>
          </a:p>
        </p:txBody>
      </p:sp>
      <p:sp>
        <p:nvSpPr>
          <p:cNvPr id="4784" name="TextBox4783"/>
          <p:cNvSpPr>
            <a:spLocks noGrp="1"/>
          </p:cNvSpPr>
          <p:nvPr>
            <p:ph/>
          </p:nvPr>
        </p:nvSpPr>
        <p:spPr>
          <a:xfrm>
            <a:off x="7732918" y="1411560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7 188 113,51</a:t>
            </a:r>
          </a:p>
        </p:txBody>
      </p:sp>
      <p:sp>
        <p:nvSpPr>
          <p:cNvPr id="4785" name="TextBox4784"/>
          <p:cNvSpPr>
            <a:spLocks noGrp="1"/>
          </p:cNvSpPr>
          <p:nvPr>
            <p:ph/>
          </p:nvPr>
        </p:nvSpPr>
        <p:spPr>
          <a:xfrm>
            <a:off x="498897" y="1615654"/>
            <a:ext cx="424063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Třída 6 - Kapitálové výdaje</a:t>
            </a:r>
          </a:p>
        </p:txBody>
      </p:sp>
      <p:sp>
        <p:nvSpPr>
          <p:cNvPr id="4786" name="TextBox4785"/>
          <p:cNvSpPr>
            <a:spLocks noGrp="1"/>
          </p:cNvSpPr>
          <p:nvPr>
            <p:ph/>
          </p:nvPr>
        </p:nvSpPr>
        <p:spPr>
          <a:xfrm>
            <a:off x="4762207" y="1615654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4220</a:t>
            </a:r>
          </a:p>
        </p:txBody>
      </p:sp>
      <p:sp>
        <p:nvSpPr>
          <p:cNvPr id="4787" name="TextBox4786"/>
          <p:cNvSpPr>
            <a:spLocks noGrp="1"/>
          </p:cNvSpPr>
          <p:nvPr>
            <p:ph/>
          </p:nvPr>
        </p:nvSpPr>
        <p:spPr>
          <a:xfrm>
            <a:off x="5238428" y="1615654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1 453 253,00</a:t>
            </a:r>
          </a:p>
        </p:txBody>
      </p:sp>
      <p:sp>
        <p:nvSpPr>
          <p:cNvPr id="4788" name="TextBox4787"/>
          <p:cNvSpPr>
            <a:spLocks noGrp="1"/>
          </p:cNvSpPr>
          <p:nvPr>
            <p:ph/>
          </p:nvPr>
        </p:nvSpPr>
        <p:spPr>
          <a:xfrm>
            <a:off x="6485673" y="1615654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9 470 887,92</a:t>
            </a:r>
          </a:p>
        </p:txBody>
      </p:sp>
      <p:sp>
        <p:nvSpPr>
          <p:cNvPr id="4789" name="TextBox4788"/>
          <p:cNvSpPr>
            <a:spLocks noGrp="1"/>
          </p:cNvSpPr>
          <p:nvPr>
            <p:ph/>
          </p:nvPr>
        </p:nvSpPr>
        <p:spPr>
          <a:xfrm>
            <a:off x="7732918" y="1615654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5 119 347,66</a:t>
            </a:r>
          </a:p>
        </p:txBody>
      </p:sp>
      <p:sp>
        <p:nvSpPr>
          <p:cNvPr id="4790" name="TextBox4789"/>
          <p:cNvSpPr>
            <a:spLocks noGrp="1"/>
          </p:cNvSpPr>
          <p:nvPr>
            <p:ph/>
          </p:nvPr>
        </p:nvSpPr>
        <p:spPr>
          <a:xfrm>
            <a:off x="498897" y="1865103"/>
            <a:ext cx="424063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1" i="0" smtClean="0">
                <a:solidFill>
                  <a:srgbClr val="010101"/>
                </a:solidFill>
                <a:latin typeface="Tahoma"/>
              </a:rPr>
              <a:t>Výdaje celkem</a:t>
            </a:r>
          </a:p>
        </p:txBody>
      </p:sp>
      <p:sp>
        <p:nvSpPr>
          <p:cNvPr id="4791" name="TextBox4790"/>
          <p:cNvSpPr>
            <a:spLocks noGrp="1"/>
          </p:cNvSpPr>
          <p:nvPr>
            <p:ph/>
          </p:nvPr>
        </p:nvSpPr>
        <p:spPr>
          <a:xfrm>
            <a:off x="4762207" y="1865103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1" i="0" smtClean="0">
                <a:solidFill>
                  <a:srgbClr val="010101"/>
                </a:solidFill>
                <a:latin typeface="Tahoma"/>
              </a:rPr>
              <a:t>4240</a:t>
            </a:r>
          </a:p>
        </p:txBody>
      </p:sp>
      <p:sp>
        <p:nvSpPr>
          <p:cNvPr id="4792" name="TextBox4791"/>
          <p:cNvSpPr>
            <a:spLocks noGrp="1"/>
          </p:cNvSpPr>
          <p:nvPr>
            <p:ph/>
          </p:nvPr>
        </p:nvSpPr>
        <p:spPr>
          <a:xfrm>
            <a:off x="5238428" y="1865103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5 856 553,00</a:t>
            </a:r>
          </a:p>
        </p:txBody>
      </p:sp>
      <p:sp>
        <p:nvSpPr>
          <p:cNvPr id="4793" name="TextBox4792"/>
          <p:cNvSpPr>
            <a:spLocks noGrp="1"/>
          </p:cNvSpPr>
          <p:nvPr>
            <p:ph/>
          </p:nvPr>
        </p:nvSpPr>
        <p:spPr>
          <a:xfrm>
            <a:off x="6485673" y="1865103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19 592 919,84</a:t>
            </a:r>
          </a:p>
        </p:txBody>
      </p:sp>
      <p:sp>
        <p:nvSpPr>
          <p:cNvPr id="4794" name="TextBox4793"/>
          <p:cNvSpPr>
            <a:spLocks noGrp="1"/>
          </p:cNvSpPr>
          <p:nvPr>
            <p:ph/>
          </p:nvPr>
        </p:nvSpPr>
        <p:spPr>
          <a:xfrm>
            <a:off x="7732918" y="1865103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12 307 461,17</a:t>
            </a:r>
          </a:p>
        </p:txBody>
      </p:sp>
      <p:sp>
        <p:nvSpPr>
          <p:cNvPr id="4795" name="TextBox4794"/>
          <p:cNvSpPr>
            <a:spLocks noGrp="1"/>
          </p:cNvSpPr>
          <p:nvPr>
            <p:ph/>
          </p:nvPr>
        </p:nvSpPr>
        <p:spPr>
          <a:xfrm>
            <a:off x="498897" y="2114552"/>
            <a:ext cx="424063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1" i="0" smtClean="0">
                <a:solidFill>
                  <a:srgbClr val="010101"/>
                </a:solidFill>
                <a:latin typeface="Tahoma"/>
              </a:rPr>
              <a:t>Konsolidace výdajů</a:t>
            </a:r>
          </a:p>
        </p:txBody>
      </p:sp>
      <p:sp>
        <p:nvSpPr>
          <p:cNvPr id="4796" name="TextBox4795"/>
          <p:cNvSpPr>
            <a:spLocks noGrp="1"/>
          </p:cNvSpPr>
          <p:nvPr>
            <p:ph/>
          </p:nvPr>
        </p:nvSpPr>
        <p:spPr>
          <a:xfrm>
            <a:off x="4762207" y="2114552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1" i="0" smtClean="0">
                <a:solidFill>
                  <a:srgbClr val="010101"/>
                </a:solidFill>
                <a:latin typeface="Tahoma"/>
              </a:rPr>
              <a:t>4250</a:t>
            </a:r>
          </a:p>
        </p:txBody>
      </p:sp>
      <p:sp>
        <p:nvSpPr>
          <p:cNvPr id="4797" name="TextBox4796"/>
          <p:cNvSpPr>
            <a:spLocks noGrp="1"/>
          </p:cNvSpPr>
          <p:nvPr>
            <p:ph/>
          </p:nvPr>
        </p:nvSpPr>
        <p:spPr>
          <a:xfrm>
            <a:off x="5238428" y="2114552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798" name="TextBox4797"/>
          <p:cNvSpPr>
            <a:spLocks noGrp="1"/>
          </p:cNvSpPr>
          <p:nvPr>
            <p:ph/>
          </p:nvPr>
        </p:nvSpPr>
        <p:spPr>
          <a:xfrm>
            <a:off x="6485673" y="2114552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4 513 324,92</a:t>
            </a:r>
          </a:p>
        </p:txBody>
      </p:sp>
      <p:sp>
        <p:nvSpPr>
          <p:cNvPr id="4799" name="TextBox4798"/>
          <p:cNvSpPr>
            <a:spLocks noGrp="1"/>
          </p:cNvSpPr>
          <p:nvPr>
            <p:ph/>
          </p:nvPr>
        </p:nvSpPr>
        <p:spPr>
          <a:xfrm>
            <a:off x="7732918" y="2114552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3 613 324,92</a:t>
            </a:r>
          </a:p>
        </p:txBody>
      </p:sp>
      <p:sp>
        <p:nvSpPr>
          <p:cNvPr id="4800" name="TextBox4799"/>
          <p:cNvSpPr>
            <a:spLocks noGrp="1"/>
          </p:cNvSpPr>
          <p:nvPr>
            <p:ph/>
          </p:nvPr>
        </p:nvSpPr>
        <p:spPr>
          <a:xfrm>
            <a:off x="702992" y="2318647"/>
            <a:ext cx="403653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v tom položky:</a:t>
            </a:r>
          </a:p>
        </p:txBody>
      </p:sp>
      <p:sp>
        <p:nvSpPr>
          <p:cNvPr id="4801" name="TextBox4800"/>
          <p:cNvSpPr>
            <a:spLocks noGrp="1"/>
          </p:cNvSpPr>
          <p:nvPr>
            <p:ph/>
          </p:nvPr>
        </p:nvSpPr>
        <p:spPr>
          <a:xfrm>
            <a:off x="702992" y="2522741"/>
            <a:ext cx="403653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5321 - Neinvestiční transfery obcím</a:t>
            </a:r>
          </a:p>
        </p:txBody>
      </p:sp>
      <p:sp>
        <p:nvSpPr>
          <p:cNvPr id="4802" name="TextBox4801"/>
          <p:cNvSpPr>
            <a:spLocks noGrp="1"/>
          </p:cNvSpPr>
          <p:nvPr>
            <p:ph/>
          </p:nvPr>
        </p:nvSpPr>
        <p:spPr>
          <a:xfrm>
            <a:off x="4762207" y="2522741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4260</a:t>
            </a:r>
          </a:p>
        </p:txBody>
      </p:sp>
      <p:sp>
        <p:nvSpPr>
          <p:cNvPr id="4803" name="TextBox4802"/>
          <p:cNvSpPr>
            <a:spLocks noGrp="1"/>
          </p:cNvSpPr>
          <p:nvPr>
            <p:ph/>
          </p:nvPr>
        </p:nvSpPr>
        <p:spPr>
          <a:xfrm>
            <a:off x="5238428" y="2522741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6 000,00</a:t>
            </a:r>
          </a:p>
        </p:txBody>
      </p:sp>
      <p:sp>
        <p:nvSpPr>
          <p:cNvPr id="4804" name="TextBox4803"/>
          <p:cNvSpPr>
            <a:spLocks noGrp="1"/>
          </p:cNvSpPr>
          <p:nvPr>
            <p:ph/>
          </p:nvPr>
        </p:nvSpPr>
        <p:spPr>
          <a:xfrm>
            <a:off x="6485673" y="2522741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6 000,00</a:t>
            </a:r>
          </a:p>
        </p:txBody>
      </p:sp>
      <p:sp>
        <p:nvSpPr>
          <p:cNvPr id="4805" name="TextBox4804"/>
          <p:cNvSpPr>
            <a:spLocks noGrp="1"/>
          </p:cNvSpPr>
          <p:nvPr>
            <p:ph/>
          </p:nvPr>
        </p:nvSpPr>
        <p:spPr>
          <a:xfrm>
            <a:off x="7732918" y="2522741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3 000,00</a:t>
            </a:r>
          </a:p>
        </p:txBody>
      </p:sp>
      <p:sp>
        <p:nvSpPr>
          <p:cNvPr id="4806" name="TextBox4805"/>
          <p:cNvSpPr>
            <a:spLocks noGrp="1"/>
          </p:cNvSpPr>
          <p:nvPr>
            <p:ph/>
          </p:nvPr>
        </p:nvSpPr>
        <p:spPr>
          <a:xfrm>
            <a:off x="702992" y="2726836"/>
            <a:ext cx="403653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5323 - Neinvestiční transfery krajům</a:t>
            </a:r>
          </a:p>
        </p:txBody>
      </p:sp>
      <p:sp>
        <p:nvSpPr>
          <p:cNvPr id="4807" name="TextBox4806"/>
          <p:cNvSpPr>
            <a:spLocks noGrp="1"/>
          </p:cNvSpPr>
          <p:nvPr>
            <p:ph/>
          </p:nvPr>
        </p:nvSpPr>
        <p:spPr>
          <a:xfrm>
            <a:off x="4762207" y="2726836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4270</a:t>
            </a:r>
          </a:p>
        </p:txBody>
      </p:sp>
      <p:sp>
        <p:nvSpPr>
          <p:cNvPr id="4808" name="TextBox4807"/>
          <p:cNvSpPr>
            <a:spLocks noGrp="1"/>
          </p:cNvSpPr>
          <p:nvPr>
            <p:ph/>
          </p:nvPr>
        </p:nvSpPr>
        <p:spPr>
          <a:xfrm>
            <a:off x="5238428" y="2726836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09" name="TextBox4808"/>
          <p:cNvSpPr>
            <a:spLocks noGrp="1"/>
          </p:cNvSpPr>
          <p:nvPr>
            <p:ph/>
          </p:nvPr>
        </p:nvSpPr>
        <p:spPr>
          <a:xfrm>
            <a:off x="6485673" y="2726836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10" name="TextBox4809"/>
          <p:cNvSpPr>
            <a:spLocks noGrp="1"/>
          </p:cNvSpPr>
          <p:nvPr>
            <p:ph/>
          </p:nvPr>
        </p:nvSpPr>
        <p:spPr>
          <a:xfrm>
            <a:off x="7732918" y="2726836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11" name="TextBox4810"/>
          <p:cNvSpPr>
            <a:spLocks noGrp="1"/>
          </p:cNvSpPr>
          <p:nvPr>
            <p:ph/>
          </p:nvPr>
        </p:nvSpPr>
        <p:spPr>
          <a:xfrm>
            <a:off x="702992" y="3135024"/>
            <a:ext cx="4036539" cy="38551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5329 - Ostatní neinvestiční transfery veřejným rozpočtům
          územní úrovně</a:t>
            </a:r>
          </a:p>
        </p:txBody>
      </p:sp>
      <p:sp>
        <p:nvSpPr>
          <p:cNvPr id="4812" name="TextBox4811"/>
          <p:cNvSpPr>
            <a:spLocks noGrp="1"/>
          </p:cNvSpPr>
          <p:nvPr>
            <p:ph/>
          </p:nvPr>
        </p:nvSpPr>
        <p:spPr>
          <a:xfrm>
            <a:off x="4762207" y="3135024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4280</a:t>
            </a:r>
          </a:p>
        </p:txBody>
      </p:sp>
      <p:sp>
        <p:nvSpPr>
          <p:cNvPr id="4813" name="TextBox4812"/>
          <p:cNvSpPr>
            <a:spLocks noGrp="1"/>
          </p:cNvSpPr>
          <p:nvPr>
            <p:ph/>
          </p:nvPr>
        </p:nvSpPr>
        <p:spPr>
          <a:xfrm>
            <a:off x="5238428" y="3135024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34 900,00</a:t>
            </a:r>
          </a:p>
        </p:txBody>
      </p:sp>
      <p:sp>
        <p:nvSpPr>
          <p:cNvPr id="4814" name="TextBox4813"/>
          <p:cNvSpPr>
            <a:spLocks noGrp="1"/>
          </p:cNvSpPr>
          <p:nvPr>
            <p:ph/>
          </p:nvPr>
        </p:nvSpPr>
        <p:spPr>
          <a:xfrm>
            <a:off x="6485673" y="3135024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34 900,00</a:t>
            </a:r>
          </a:p>
        </p:txBody>
      </p:sp>
      <p:sp>
        <p:nvSpPr>
          <p:cNvPr id="4815" name="TextBox4814"/>
          <p:cNvSpPr>
            <a:spLocks noGrp="1"/>
          </p:cNvSpPr>
          <p:nvPr>
            <p:ph/>
          </p:nvPr>
        </p:nvSpPr>
        <p:spPr>
          <a:xfrm>
            <a:off x="7732918" y="3135024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33 146,00</a:t>
            </a:r>
          </a:p>
        </p:txBody>
      </p:sp>
      <p:sp>
        <p:nvSpPr>
          <p:cNvPr id="4816" name="TextBox4815"/>
          <p:cNvSpPr>
            <a:spLocks noGrp="1"/>
          </p:cNvSpPr>
          <p:nvPr>
            <p:ph/>
          </p:nvPr>
        </p:nvSpPr>
        <p:spPr>
          <a:xfrm>
            <a:off x="702992" y="3520536"/>
            <a:ext cx="403653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5342 - Převody FKSP a sociálnímu fondu obcí a krajů</a:t>
            </a:r>
          </a:p>
        </p:txBody>
      </p:sp>
      <p:sp>
        <p:nvSpPr>
          <p:cNvPr id="4817" name="TextBox4816"/>
          <p:cNvSpPr>
            <a:spLocks noGrp="1"/>
          </p:cNvSpPr>
          <p:nvPr>
            <p:ph/>
          </p:nvPr>
        </p:nvSpPr>
        <p:spPr>
          <a:xfrm>
            <a:off x="4762207" y="3520536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4281</a:t>
            </a:r>
          </a:p>
        </p:txBody>
      </p:sp>
      <p:sp>
        <p:nvSpPr>
          <p:cNvPr id="4818" name="TextBox4817"/>
          <p:cNvSpPr>
            <a:spLocks noGrp="1"/>
          </p:cNvSpPr>
          <p:nvPr>
            <p:ph/>
          </p:nvPr>
        </p:nvSpPr>
        <p:spPr>
          <a:xfrm>
            <a:off x="5238428" y="3520536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19" name="TextBox4818"/>
          <p:cNvSpPr>
            <a:spLocks noGrp="1"/>
          </p:cNvSpPr>
          <p:nvPr>
            <p:ph/>
          </p:nvPr>
        </p:nvSpPr>
        <p:spPr>
          <a:xfrm>
            <a:off x="6485673" y="3520536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20" name="TextBox4819"/>
          <p:cNvSpPr>
            <a:spLocks noGrp="1"/>
          </p:cNvSpPr>
          <p:nvPr>
            <p:ph/>
          </p:nvPr>
        </p:nvSpPr>
        <p:spPr>
          <a:xfrm>
            <a:off x="7732918" y="3520536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21" name="TextBox4820"/>
          <p:cNvSpPr>
            <a:spLocks noGrp="1"/>
          </p:cNvSpPr>
          <p:nvPr>
            <p:ph/>
          </p:nvPr>
        </p:nvSpPr>
        <p:spPr>
          <a:xfrm>
            <a:off x="702992" y="3724630"/>
            <a:ext cx="403653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5344 - Převody vlastním rezervním fondům územních rozpočtů</a:t>
            </a:r>
          </a:p>
        </p:txBody>
      </p:sp>
      <p:sp>
        <p:nvSpPr>
          <p:cNvPr id="4822" name="TextBox4821"/>
          <p:cNvSpPr>
            <a:spLocks noGrp="1"/>
          </p:cNvSpPr>
          <p:nvPr>
            <p:ph/>
          </p:nvPr>
        </p:nvSpPr>
        <p:spPr>
          <a:xfrm>
            <a:off x="4762207" y="3724630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4290</a:t>
            </a:r>
          </a:p>
        </p:txBody>
      </p:sp>
      <p:sp>
        <p:nvSpPr>
          <p:cNvPr id="4823" name="TextBox4822"/>
          <p:cNvSpPr>
            <a:spLocks noGrp="1"/>
          </p:cNvSpPr>
          <p:nvPr>
            <p:ph/>
          </p:nvPr>
        </p:nvSpPr>
        <p:spPr>
          <a:xfrm>
            <a:off x="5238428" y="3724630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24" name="TextBox4823"/>
          <p:cNvSpPr>
            <a:spLocks noGrp="1"/>
          </p:cNvSpPr>
          <p:nvPr>
            <p:ph/>
          </p:nvPr>
        </p:nvSpPr>
        <p:spPr>
          <a:xfrm>
            <a:off x="6485673" y="3724630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25" name="TextBox4824"/>
          <p:cNvSpPr>
            <a:spLocks noGrp="1"/>
          </p:cNvSpPr>
          <p:nvPr>
            <p:ph/>
          </p:nvPr>
        </p:nvSpPr>
        <p:spPr>
          <a:xfrm>
            <a:off x="7732918" y="3724630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26" name="TextBox4825"/>
          <p:cNvSpPr>
            <a:spLocks noGrp="1"/>
          </p:cNvSpPr>
          <p:nvPr>
            <p:ph/>
          </p:nvPr>
        </p:nvSpPr>
        <p:spPr>
          <a:xfrm>
            <a:off x="702992" y="3928725"/>
            <a:ext cx="403653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5345 - Převody vlastním rozpočtovým fondům</a:t>
            </a:r>
          </a:p>
        </p:txBody>
      </p:sp>
      <p:sp>
        <p:nvSpPr>
          <p:cNvPr id="4827" name="TextBox4826"/>
          <p:cNvSpPr>
            <a:spLocks noGrp="1"/>
          </p:cNvSpPr>
          <p:nvPr>
            <p:ph/>
          </p:nvPr>
        </p:nvSpPr>
        <p:spPr>
          <a:xfrm>
            <a:off x="4762207" y="3928725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4300</a:t>
            </a:r>
          </a:p>
        </p:txBody>
      </p:sp>
      <p:sp>
        <p:nvSpPr>
          <p:cNvPr id="4828" name="TextBox4827"/>
          <p:cNvSpPr>
            <a:spLocks noGrp="1"/>
          </p:cNvSpPr>
          <p:nvPr>
            <p:ph/>
          </p:nvPr>
        </p:nvSpPr>
        <p:spPr>
          <a:xfrm>
            <a:off x="5238428" y="3928725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29" name="TextBox4828"/>
          <p:cNvSpPr>
            <a:spLocks noGrp="1"/>
          </p:cNvSpPr>
          <p:nvPr>
            <p:ph/>
          </p:nvPr>
        </p:nvSpPr>
        <p:spPr>
          <a:xfrm>
            <a:off x="6485673" y="3928725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4 513 324,92</a:t>
            </a:r>
          </a:p>
        </p:txBody>
      </p:sp>
      <p:sp>
        <p:nvSpPr>
          <p:cNvPr id="4830" name="TextBox4829"/>
          <p:cNvSpPr>
            <a:spLocks noGrp="1"/>
          </p:cNvSpPr>
          <p:nvPr>
            <p:ph/>
          </p:nvPr>
        </p:nvSpPr>
        <p:spPr>
          <a:xfrm>
            <a:off x="7732918" y="3928725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3 613 324,92</a:t>
            </a:r>
          </a:p>
        </p:txBody>
      </p:sp>
      <p:sp>
        <p:nvSpPr>
          <p:cNvPr id="4831" name="TextBox4830"/>
          <p:cNvSpPr>
            <a:spLocks noGrp="1"/>
          </p:cNvSpPr>
          <p:nvPr>
            <p:ph/>
          </p:nvPr>
        </p:nvSpPr>
        <p:spPr>
          <a:xfrm>
            <a:off x="702992" y="4744819"/>
            <a:ext cx="403653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5349 - Ostatní převody vlastním fondům</a:t>
            </a:r>
          </a:p>
        </p:txBody>
      </p:sp>
      <p:sp>
        <p:nvSpPr>
          <p:cNvPr id="4832" name="TextBox4831"/>
          <p:cNvSpPr>
            <a:spLocks noGrp="1"/>
          </p:cNvSpPr>
          <p:nvPr>
            <p:ph/>
          </p:nvPr>
        </p:nvSpPr>
        <p:spPr>
          <a:xfrm>
            <a:off x="4762207" y="4744819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4310</a:t>
            </a:r>
          </a:p>
        </p:txBody>
      </p:sp>
      <p:sp>
        <p:nvSpPr>
          <p:cNvPr id="4833" name="TextBox4832"/>
          <p:cNvSpPr>
            <a:spLocks noGrp="1"/>
          </p:cNvSpPr>
          <p:nvPr>
            <p:ph/>
          </p:nvPr>
        </p:nvSpPr>
        <p:spPr>
          <a:xfrm>
            <a:off x="5238428" y="4744819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34" name="TextBox4833"/>
          <p:cNvSpPr>
            <a:spLocks noGrp="1"/>
          </p:cNvSpPr>
          <p:nvPr>
            <p:ph/>
          </p:nvPr>
        </p:nvSpPr>
        <p:spPr>
          <a:xfrm>
            <a:off x="6485673" y="4744819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35" name="TextBox4834"/>
          <p:cNvSpPr>
            <a:spLocks noGrp="1"/>
          </p:cNvSpPr>
          <p:nvPr>
            <p:ph/>
          </p:nvPr>
        </p:nvSpPr>
        <p:spPr>
          <a:xfrm>
            <a:off x="7732918" y="4744819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36" name="TextBox4835"/>
          <p:cNvSpPr>
            <a:spLocks noGrp="1"/>
          </p:cNvSpPr>
          <p:nvPr>
            <p:ph/>
          </p:nvPr>
        </p:nvSpPr>
        <p:spPr>
          <a:xfrm>
            <a:off x="702992" y="4948914"/>
            <a:ext cx="4036539" cy="408189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5366 - Výdaje z finančního vypořádání minulých let
          mezi krajem a obcemi</a:t>
            </a:r>
          </a:p>
        </p:txBody>
      </p:sp>
      <p:sp>
        <p:nvSpPr>
          <p:cNvPr id="4837" name="TextBox4836"/>
          <p:cNvSpPr>
            <a:spLocks noGrp="1"/>
          </p:cNvSpPr>
          <p:nvPr>
            <p:ph/>
          </p:nvPr>
        </p:nvSpPr>
        <p:spPr>
          <a:xfrm>
            <a:off x="4762207" y="4948914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4321</a:t>
            </a:r>
          </a:p>
        </p:txBody>
      </p:sp>
      <p:sp>
        <p:nvSpPr>
          <p:cNvPr id="4838" name="TextBox4837"/>
          <p:cNvSpPr>
            <a:spLocks noGrp="1"/>
          </p:cNvSpPr>
          <p:nvPr>
            <p:ph/>
          </p:nvPr>
        </p:nvSpPr>
        <p:spPr>
          <a:xfrm>
            <a:off x="5238428" y="4948914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39" name="TextBox4838"/>
          <p:cNvSpPr>
            <a:spLocks noGrp="1"/>
          </p:cNvSpPr>
          <p:nvPr>
            <p:ph/>
          </p:nvPr>
        </p:nvSpPr>
        <p:spPr>
          <a:xfrm>
            <a:off x="6485673" y="4948914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40" name="TextBox4839"/>
          <p:cNvSpPr>
            <a:spLocks noGrp="1"/>
          </p:cNvSpPr>
          <p:nvPr>
            <p:ph/>
          </p:nvPr>
        </p:nvSpPr>
        <p:spPr>
          <a:xfrm>
            <a:off x="7732918" y="4948914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41" name="TextBox4840"/>
          <p:cNvSpPr>
            <a:spLocks noGrp="1"/>
          </p:cNvSpPr>
          <p:nvPr>
            <p:ph/>
          </p:nvPr>
        </p:nvSpPr>
        <p:spPr>
          <a:xfrm>
            <a:off x="702992" y="6173481"/>
            <a:ext cx="403653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5641 - Neinvestiční půjčené prostředky obcím</a:t>
            </a:r>
          </a:p>
        </p:txBody>
      </p:sp>
      <p:sp>
        <p:nvSpPr>
          <p:cNvPr id="4842" name="TextBox4841"/>
          <p:cNvSpPr>
            <a:spLocks noGrp="1"/>
          </p:cNvSpPr>
          <p:nvPr>
            <p:ph/>
          </p:nvPr>
        </p:nvSpPr>
        <p:spPr>
          <a:xfrm>
            <a:off x="4762207" y="6173481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4330</a:t>
            </a:r>
          </a:p>
        </p:txBody>
      </p:sp>
      <p:sp>
        <p:nvSpPr>
          <p:cNvPr id="4843" name="TextBox4842"/>
          <p:cNvSpPr>
            <a:spLocks noGrp="1"/>
          </p:cNvSpPr>
          <p:nvPr>
            <p:ph/>
          </p:nvPr>
        </p:nvSpPr>
        <p:spPr>
          <a:xfrm>
            <a:off x="5238428" y="6173481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44" name="TextBox4843"/>
          <p:cNvSpPr>
            <a:spLocks noGrp="1"/>
          </p:cNvSpPr>
          <p:nvPr>
            <p:ph/>
          </p:nvPr>
        </p:nvSpPr>
        <p:spPr>
          <a:xfrm>
            <a:off x="6485673" y="6173481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45" name="TextBox4844"/>
          <p:cNvSpPr>
            <a:spLocks noGrp="1"/>
          </p:cNvSpPr>
          <p:nvPr>
            <p:ph/>
          </p:nvPr>
        </p:nvSpPr>
        <p:spPr>
          <a:xfrm>
            <a:off x="7732918" y="6173481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46" name="TextBox4845"/>
          <p:cNvSpPr>
            <a:spLocks noGrp="1"/>
          </p:cNvSpPr>
          <p:nvPr>
            <p:ph/>
          </p:nvPr>
        </p:nvSpPr>
        <p:spPr>
          <a:xfrm>
            <a:off x="702992" y="6377575"/>
            <a:ext cx="403653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5642 - Neinvestiční půjčené prostředky krajům</a:t>
            </a:r>
          </a:p>
        </p:txBody>
      </p:sp>
      <p:sp>
        <p:nvSpPr>
          <p:cNvPr id="4847" name="TextBox4846"/>
          <p:cNvSpPr>
            <a:spLocks noGrp="1"/>
          </p:cNvSpPr>
          <p:nvPr>
            <p:ph/>
          </p:nvPr>
        </p:nvSpPr>
        <p:spPr>
          <a:xfrm>
            <a:off x="4762207" y="6377575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4340</a:t>
            </a:r>
          </a:p>
        </p:txBody>
      </p:sp>
      <p:sp>
        <p:nvSpPr>
          <p:cNvPr id="4848" name="TextBox4847"/>
          <p:cNvSpPr>
            <a:spLocks noGrp="1"/>
          </p:cNvSpPr>
          <p:nvPr>
            <p:ph/>
          </p:nvPr>
        </p:nvSpPr>
        <p:spPr>
          <a:xfrm>
            <a:off x="5238428" y="6377575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49" name="TextBox4848"/>
          <p:cNvSpPr>
            <a:spLocks noGrp="1"/>
          </p:cNvSpPr>
          <p:nvPr>
            <p:ph/>
          </p:nvPr>
        </p:nvSpPr>
        <p:spPr>
          <a:xfrm>
            <a:off x="6485673" y="6377575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50" name="TextBox4849"/>
          <p:cNvSpPr>
            <a:spLocks noGrp="1"/>
          </p:cNvSpPr>
          <p:nvPr>
            <p:ph/>
          </p:nvPr>
        </p:nvSpPr>
        <p:spPr>
          <a:xfrm>
            <a:off x="7732918" y="6377575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51" name="TextBox4850"/>
          <p:cNvSpPr>
            <a:spLocks noGrp="1"/>
          </p:cNvSpPr>
          <p:nvPr>
            <p:ph/>
          </p:nvPr>
        </p:nvSpPr>
        <p:spPr>
          <a:xfrm>
            <a:off x="702992" y="6785670"/>
            <a:ext cx="4036539" cy="408189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5649 - Ostatní neinvestiční půjčené prostředky
          veřejným rozpočtům územní úrovně</a:t>
            </a:r>
          </a:p>
        </p:txBody>
      </p:sp>
      <p:sp>
        <p:nvSpPr>
          <p:cNvPr id="4852" name="TextBox4851"/>
          <p:cNvSpPr>
            <a:spLocks noGrp="1"/>
          </p:cNvSpPr>
          <p:nvPr>
            <p:ph/>
          </p:nvPr>
        </p:nvSpPr>
        <p:spPr>
          <a:xfrm>
            <a:off x="4762207" y="6785670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4350</a:t>
            </a:r>
          </a:p>
        </p:txBody>
      </p:sp>
      <p:sp>
        <p:nvSpPr>
          <p:cNvPr id="4853" name="TextBox4852"/>
          <p:cNvSpPr>
            <a:spLocks noGrp="1"/>
          </p:cNvSpPr>
          <p:nvPr>
            <p:ph/>
          </p:nvPr>
        </p:nvSpPr>
        <p:spPr>
          <a:xfrm>
            <a:off x="5238428" y="6785670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168 000,00</a:t>
            </a:r>
          </a:p>
        </p:txBody>
      </p:sp>
      <p:sp>
        <p:nvSpPr>
          <p:cNvPr id="4854" name="TextBox4853"/>
          <p:cNvSpPr>
            <a:spLocks noGrp="1"/>
          </p:cNvSpPr>
          <p:nvPr>
            <p:ph/>
          </p:nvPr>
        </p:nvSpPr>
        <p:spPr>
          <a:xfrm>
            <a:off x="6485673" y="6785670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668 000,00</a:t>
            </a:r>
          </a:p>
        </p:txBody>
      </p:sp>
      <p:sp>
        <p:nvSpPr>
          <p:cNvPr id="4855" name="TextBox4854"/>
          <p:cNvSpPr>
            <a:spLocks noGrp="1"/>
          </p:cNvSpPr>
          <p:nvPr>
            <p:ph/>
          </p:nvPr>
        </p:nvSpPr>
        <p:spPr>
          <a:xfrm>
            <a:off x="7732918" y="6785670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179 802,09</a:t>
            </a:r>
          </a:p>
        </p:txBody>
      </p:sp>
      <p:sp>
        <p:nvSpPr>
          <p:cNvPr id="4856" name="TextBox4855"/>
          <p:cNvSpPr>
            <a:spLocks noGrp="1"/>
          </p:cNvSpPr>
          <p:nvPr>
            <p:ph/>
          </p:nvPr>
        </p:nvSpPr>
        <p:spPr>
          <a:xfrm>
            <a:off x="702992" y="7193859"/>
            <a:ext cx="403653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6341 - Investiční transfery obcím</a:t>
            </a:r>
          </a:p>
        </p:txBody>
      </p:sp>
      <p:sp>
        <p:nvSpPr>
          <p:cNvPr id="4857" name="TextBox4856"/>
          <p:cNvSpPr>
            <a:spLocks noGrp="1"/>
          </p:cNvSpPr>
          <p:nvPr>
            <p:ph/>
          </p:nvPr>
        </p:nvSpPr>
        <p:spPr>
          <a:xfrm>
            <a:off x="4762207" y="7193859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4360</a:t>
            </a:r>
          </a:p>
        </p:txBody>
      </p:sp>
      <p:sp>
        <p:nvSpPr>
          <p:cNvPr id="4858" name="TextBox4857"/>
          <p:cNvSpPr>
            <a:spLocks noGrp="1"/>
          </p:cNvSpPr>
          <p:nvPr>
            <p:ph/>
          </p:nvPr>
        </p:nvSpPr>
        <p:spPr>
          <a:xfrm>
            <a:off x="5238428" y="7193859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59" name="TextBox4858"/>
          <p:cNvSpPr>
            <a:spLocks noGrp="1"/>
          </p:cNvSpPr>
          <p:nvPr>
            <p:ph/>
          </p:nvPr>
        </p:nvSpPr>
        <p:spPr>
          <a:xfrm>
            <a:off x="6485673" y="7193859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60" name="TextBox4859"/>
          <p:cNvSpPr>
            <a:spLocks noGrp="1"/>
          </p:cNvSpPr>
          <p:nvPr>
            <p:ph/>
          </p:nvPr>
        </p:nvSpPr>
        <p:spPr>
          <a:xfrm>
            <a:off x="7732918" y="7193859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61" name="TextBox4860"/>
          <p:cNvSpPr>
            <a:spLocks noGrp="1"/>
          </p:cNvSpPr>
          <p:nvPr>
            <p:ph/>
          </p:nvPr>
        </p:nvSpPr>
        <p:spPr>
          <a:xfrm>
            <a:off x="702992" y="7397953"/>
            <a:ext cx="403653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6342 - Investiční transfery krajům</a:t>
            </a:r>
          </a:p>
        </p:txBody>
      </p:sp>
      <p:sp>
        <p:nvSpPr>
          <p:cNvPr id="4862" name="TextBox4861"/>
          <p:cNvSpPr>
            <a:spLocks noGrp="1"/>
          </p:cNvSpPr>
          <p:nvPr>
            <p:ph/>
          </p:nvPr>
        </p:nvSpPr>
        <p:spPr>
          <a:xfrm>
            <a:off x="4762207" y="7397953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4370</a:t>
            </a:r>
          </a:p>
        </p:txBody>
      </p:sp>
      <p:sp>
        <p:nvSpPr>
          <p:cNvPr id="4863" name="TextBox4862"/>
          <p:cNvSpPr>
            <a:spLocks noGrp="1"/>
          </p:cNvSpPr>
          <p:nvPr>
            <p:ph/>
          </p:nvPr>
        </p:nvSpPr>
        <p:spPr>
          <a:xfrm>
            <a:off x="5238428" y="7397953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64" name="TextBox4863"/>
          <p:cNvSpPr>
            <a:spLocks noGrp="1"/>
          </p:cNvSpPr>
          <p:nvPr>
            <p:ph/>
          </p:nvPr>
        </p:nvSpPr>
        <p:spPr>
          <a:xfrm>
            <a:off x="6485673" y="7397953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65" name="TextBox4864"/>
          <p:cNvSpPr>
            <a:spLocks noGrp="1"/>
          </p:cNvSpPr>
          <p:nvPr>
            <p:ph/>
          </p:nvPr>
        </p:nvSpPr>
        <p:spPr>
          <a:xfrm>
            <a:off x="7732918" y="7397953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66" name="TextBox4865"/>
          <p:cNvSpPr>
            <a:spLocks noGrp="1"/>
          </p:cNvSpPr>
          <p:nvPr>
            <p:ph/>
          </p:nvPr>
        </p:nvSpPr>
        <p:spPr>
          <a:xfrm>
            <a:off x="498897" y="9030714"/>
            <a:ext cx="424063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ZJ 026 - Transfery poskytnuté na území jiného okresu</a:t>
            </a:r>
          </a:p>
        </p:txBody>
      </p:sp>
      <p:sp>
        <p:nvSpPr>
          <p:cNvPr id="4867" name="TextBox4866"/>
          <p:cNvSpPr>
            <a:spLocks noGrp="1"/>
          </p:cNvSpPr>
          <p:nvPr>
            <p:ph/>
          </p:nvPr>
        </p:nvSpPr>
        <p:spPr>
          <a:xfrm>
            <a:off x="4762207" y="9030714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4421</a:t>
            </a:r>
          </a:p>
        </p:txBody>
      </p:sp>
      <p:sp>
        <p:nvSpPr>
          <p:cNvPr id="4868" name="TextBox4867"/>
          <p:cNvSpPr>
            <a:spLocks noGrp="1"/>
          </p:cNvSpPr>
          <p:nvPr>
            <p:ph/>
          </p:nvPr>
        </p:nvSpPr>
        <p:spPr>
          <a:xfrm>
            <a:off x="5238428" y="9030714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69" name="TextBox4868"/>
          <p:cNvSpPr>
            <a:spLocks noGrp="1"/>
          </p:cNvSpPr>
          <p:nvPr>
            <p:ph/>
          </p:nvPr>
        </p:nvSpPr>
        <p:spPr>
          <a:xfrm>
            <a:off x="6485673" y="9030714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70" name="TextBox4869"/>
          <p:cNvSpPr>
            <a:spLocks noGrp="1"/>
          </p:cNvSpPr>
          <p:nvPr>
            <p:ph/>
          </p:nvPr>
        </p:nvSpPr>
        <p:spPr>
          <a:xfrm>
            <a:off x="7732918" y="9030714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71" name="TextBox4870"/>
          <p:cNvSpPr>
            <a:spLocks noGrp="1"/>
          </p:cNvSpPr>
          <p:nvPr>
            <p:ph/>
          </p:nvPr>
        </p:nvSpPr>
        <p:spPr>
          <a:xfrm>
            <a:off x="498897" y="9234808"/>
            <a:ext cx="424063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ZJ 027 - Půjčené prostředky poskytnuté na území jiného okresu</a:t>
            </a:r>
          </a:p>
        </p:txBody>
      </p:sp>
      <p:sp>
        <p:nvSpPr>
          <p:cNvPr id="4872" name="TextBox4871"/>
          <p:cNvSpPr>
            <a:spLocks noGrp="1"/>
          </p:cNvSpPr>
          <p:nvPr>
            <p:ph/>
          </p:nvPr>
        </p:nvSpPr>
        <p:spPr>
          <a:xfrm>
            <a:off x="4762207" y="9234808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4422</a:t>
            </a:r>
          </a:p>
        </p:txBody>
      </p:sp>
      <p:sp>
        <p:nvSpPr>
          <p:cNvPr id="4873" name="TextBox4872"/>
          <p:cNvSpPr>
            <a:spLocks noGrp="1"/>
          </p:cNvSpPr>
          <p:nvPr>
            <p:ph/>
          </p:nvPr>
        </p:nvSpPr>
        <p:spPr>
          <a:xfrm>
            <a:off x="5238428" y="9234808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74" name="TextBox4873"/>
          <p:cNvSpPr>
            <a:spLocks noGrp="1"/>
          </p:cNvSpPr>
          <p:nvPr>
            <p:ph/>
          </p:nvPr>
        </p:nvSpPr>
        <p:spPr>
          <a:xfrm>
            <a:off x="6485673" y="9234808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75" name="TextBox4874"/>
          <p:cNvSpPr>
            <a:spLocks noGrp="1"/>
          </p:cNvSpPr>
          <p:nvPr>
            <p:ph/>
          </p:nvPr>
        </p:nvSpPr>
        <p:spPr>
          <a:xfrm>
            <a:off x="7732918" y="9234808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76" name="TextBox4875"/>
          <p:cNvSpPr>
            <a:spLocks noGrp="1"/>
          </p:cNvSpPr>
          <p:nvPr>
            <p:ph/>
          </p:nvPr>
        </p:nvSpPr>
        <p:spPr>
          <a:xfrm>
            <a:off x="498897" y="9438903"/>
            <a:ext cx="424063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ZJ 035 - Transfery poskytnuté na území jiného kraje</a:t>
            </a:r>
          </a:p>
        </p:txBody>
      </p:sp>
      <p:sp>
        <p:nvSpPr>
          <p:cNvPr id="4877" name="TextBox4876"/>
          <p:cNvSpPr>
            <a:spLocks noGrp="1"/>
          </p:cNvSpPr>
          <p:nvPr>
            <p:ph/>
          </p:nvPr>
        </p:nvSpPr>
        <p:spPr>
          <a:xfrm>
            <a:off x="4762207" y="9438903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4423</a:t>
            </a:r>
          </a:p>
        </p:txBody>
      </p:sp>
      <p:sp>
        <p:nvSpPr>
          <p:cNvPr id="4878" name="TextBox4877"/>
          <p:cNvSpPr>
            <a:spLocks noGrp="1"/>
          </p:cNvSpPr>
          <p:nvPr>
            <p:ph/>
          </p:nvPr>
        </p:nvSpPr>
        <p:spPr>
          <a:xfrm>
            <a:off x="5238428" y="9438903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79" name="TextBox4878"/>
          <p:cNvSpPr>
            <a:spLocks noGrp="1"/>
          </p:cNvSpPr>
          <p:nvPr>
            <p:ph/>
          </p:nvPr>
        </p:nvSpPr>
        <p:spPr>
          <a:xfrm>
            <a:off x="6485673" y="9438903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80" name="TextBox4879"/>
          <p:cNvSpPr>
            <a:spLocks noGrp="1"/>
          </p:cNvSpPr>
          <p:nvPr>
            <p:ph/>
          </p:nvPr>
        </p:nvSpPr>
        <p:spPr>
          <a:xfrm>
            <a:off x="7732918" y="9438903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81" name="TextBox4880"/>
          <p:cNvSpPr>
            <a:spLocks noGrp="1"/>
          </p:cNvSpPr>
          <p:nvPr>
            <p:ph/>
          </p:nvPr>
        </p:nvSpPr>
        <p:spPr>
          <a:xfrm>
            <a:off x="498897" y="9642998"/>
            <a:ext cx="424063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ZJ 036 - Půjčené prostředky poskytnuté na území jiného kraje</a:t>
            </a:r>
          </a:p>
        </p:txBody>
      </p:sp>
      <p:sp>
        <p:nvSpPr>
          <p:cNvPr id="4882" name="TextBox4881"/>
          <p:cNvSpPr>
            <a:spLocks noGrp="1"/>
          </p:cNvSpPr>
          <p:nvPr>
            <p:ph/>
          </p:nvPr>
        </p:nvSpPr>
        <p:spPr>
          <a:xfrm>
            <a:off x="4762207" y="9642998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4424</a:t>
            </a:r>
          </a:p>
        </p:txBody>
      </p:sp>
      <p:sp>
        <p:nvSpPr>
          <p:cNvPr id="4883" name="TextBox4882"/>
          <p:cNvSpPr>
            <a:spLocks noGrp="1"/>
          </p:cNvSpPr>
          <p:nvPr>
            <p:ph/>
          </p:nvPr>
        </p:nvSpPr>
        <p:spPr>
          <a:xfrm>
            <a:off x="5238428" y="9642998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84" name="TextBox4883"/>
          <p:cNvSpPr>
            <a:spLocks noGrp="1"/>
          </p:cNvSpPr>
          <p:nvPr>
            <p:ph/>
          </p:nvPr>
        </p:nvSpPr>
        <p:spPr>
          <a:xfrm>
            <a:off x="6485673" y="9642998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85" name="TextBox4884"/>
          <p:cNvSpPr>
            <a:spLocks noGrp="1"/>
          </p:cNvSpPr>
          <p:nvPr>
            <p:ph/>
          </p:nvPr>
        </p:nvSpPr>
        <p:spPr>
          <a:xfrm>
            <a:off x="7732918" y="9642998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86" name="TextBox4885"/>
          <p:cNvSpPr>
            <a:spLocks noGrp="1"/>
          </p:cNvSpPr>
          <p:nvPr>
            <p:ph/>
          </p:nvPr>
        </p:nvSpPr>
        <p:spPr>
          <a:xfrm>
            <a:off x="498897" y="9892447"/>
            <a:ext cx="424063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1" i="0" smtClean="0">
                <a:solidFill>
                  <a:srgbClr val="010101"/>
                </a:solidFill>
                <a:latin typeface="Tahoma"/>
              </a:rPr>
              <a:t>Výdaje celkem po konsolidaci</a:t>
            </a:r>
          </a:p>
        </p:txBody>
      </p:sp>
      <p:sp>
        <p:nvSpPr>
          <p:cNvPr id="4887" name="TextBox4886"/>
          <p:cNvSpPr>
            <a:spLocks noGrp="1"/>
          </p:cNvSpPr>
          <p:nvPr>
            <p:ph/>
          </p:nvPr>
        </p:nvSpPr>
        <p:spPr>
          <a:xfrm>
            <a:off x="4762207" y="9892447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1" i="0" smtClean="0">
                <a:solidFill>
                  <a:srgbClr val="010101"/>
                </a:solidFill>
                <a:latin typeface="Tahoma"/>
              </a:rPr>
              <a:t>4430</a:t>
            </a:r>
          </a:p>
        </p:txBody>
      </p:sp>
      <p:sp>
        <p:nvSpPr>
          <p:cNvPr id="4888" name="TextBox4887"/>
          <p:cNvSpPr>
            <a:spLocks noGrp="1"/>
          </p:cNvSpPr>
          <p:nvPr>
            <p:ph/>
          </p:nvPr>
        </p:nvSpPr>
        <p:spPr>
          <a:xfrm>
            <a:off x="5238428" y="9892447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5 856 553,00</a:t>
            </a:r>
          </a:p>
        </p:txBody>
      </p:sp>
      <p:sp>
        <p:nvSpPr>
          <p:cNvPr id="4889" name="TextBox4888"/>
          <p:cNvSpPr>
            <a:spLocks noGrp="1"/>
          </p:cNvSpPr>
          <p:nvPr>
            <p:ph/>
          </p:nvPr>
        </p:nvSpPr>
        <p:spPr>
          <a:xfrm>
            <a:off x="6485673" y="9892447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15 079 594,92</a:t>
            </a:r>
          </a:p>
        </p:txBody>
      </p:sp>
      <p:sp>
        <p:nvSpPr>
          <p:cNvPr id="4890" name="TextBox4889"/>
          <p:cNvSpPr>
            <a:spLocks noGrp="1"/>
          </p:cNvSpPr>
          <p:nvPr>
            <p:ph/>
          </p:nvPr>
        </p:nvSpPr>
        <p:spPr>
          <a:xfrm>
            <a:off x="7732918" y="9892447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8 694 136,25</a:t>
            </a:r>
          </a:p>
        </p:txBody>
      </p:sp>
      <p:sp>
        <p:nvSpPr>
          <p:cNvPr id="4891" name="TextBox4890"/>
          <p:cNvSpPr>
            <a:spLocks noGrp="1"/>
          </p:cNvSpPr>
          <p:nvPr>
            <p:ph/>
          </p:nvPr>
        </p:nvSpPr>
        <p:spPr>
          <a:xfrm>
            <a:off x="702992" y="7806146"/>
            <a:ext cx="403653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6349 - Ostatní investiční transfery veř.rozp.územní úrovně</a:t>
            </a:r>
          </a:p>
        </p:txBody>
      </p:sp>
      <p:sp>
        <p:nvSpPr>
          <p:cNvPr id="4892" name="TextBox4891"/>
          <p:cNvSpPr>
            <a:spLocks noGrp="1"/>
          </p:cNvSpPr>
          <p:nvPr>
            <p:ph/>
          </p:nvPr>
        </p:nvSpPr>
        <p:spPr>
          <a:xfrm>
            <a:off x="4762207" y="7806146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4380</a:t>
            </a:r>
          </a:p>
        </p:txBody>
      </p:sp>
      <p:sp>
        <p:nvSpPr>
          <p:cNvPr id="4893" name="TextBox4892"/>
          <p:cNvSpPr>
            <a:spLocks noGrp="1"/>
          </p:cNvSpPr>
          <p:nvPr>
            <p:ph/>
          </p:nvPr>
        </p:nvSpPr>
        <p:spPr>
          <a:xfrm>
            <a:off x="5238428" y="7806146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800 000,00</a:t>
            </a:r>
          </a:p>
        </p:txBody>
      </p:sp>
      <p:sp>
        <p:nvSpPr>
          <p:cNvPr id="4894" name="TextBox4893"/>
          <p:cNvSpPr>
            <a:spLocks noGrp="1"/>
          </p:cNvSpPr>
          <p:nvPr>
            <p:ph/>
          </p:nvPr>
        </p:nvSpPr>
        <p:spPr>
          <a:xfrm>
            <a:off x="6485673" y="7806146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8 408 324,92</a:t>
            </a:r>
          </a:p>
        </p:txBody>
      </p:sp>
      <p:sp>
        <p:nvSpPr>
          <p:cNvPr id="4895" name="TextBox4894"/>
          <p:cNvSpPr>
            <a:spLocks noGrp="1"/>
          </p:cNvSpPr>
          <p:nvPr>
            <p:ph/>
          </p:nvPr>
        </p:nvSpPr>
        <p:spPr>
          <a:xfrm>
            <a:off x="7732918" y="7806146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4 595 509,66</a:t>
            </a:r>
          </a:p>
        </p:txBody>
      </p:sp>
      <p:sp>
        <p:nvSpPr>
          <p:cNvPr id="4896" name="TextBox4895"/>
          <p:cNvSpPr>
            <a:spLocks noGrp="1"/>
          </p:cNvSpPr>
          <p:nvPr>
            <p:ph/>
          </p:nvPr>
        </p:nvSpPr>
        <p:spPr>
          <a:xfrm>
            <a:off x="702992" y="8010241"/>
            <a:ext cx="403653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6441 - Investiční půjčené prostředky obcím</a:t>
            </a:r>
          </a:p>
        </p:txBody>
      </p:sp>
      <p:sp>
        <p:nvSpPr>
          <p:cNvPr id="4897" name="TextBox4896"/>
          <p:cNvSpPr>
            <a:spLocks noGrp="1"/>
          </p:cNvSpPr>
          <p:nvPr>
            <p:ph/>
          </p:nvPr>
        </p:nvSpPr>
        <p:spPr>
          <a:xfrm>
            <a:off x="4762207" y="8010241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4400</a:t>
            </a:r>
          </a:p>
        </p:txBody>
      </p:sp>
      <p:sp>
        <p:nvSpPr>
          <p:cNvPr id="4898" name="TextBox4897"/>
          <p:cNvSpPr>
            <a:spLocks noGrp="1"/>
          </p:cNvSpPr>
          <p:nvPr>
            <p:ph/>
          </p:nvPr>
        </p:nvSpPr>
        <p:spPr>
          <a:xfrm>
            <a:off x="5238428" y="8010241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899" name="TextBox4898"/>
          <p:cNvSpPr>
            <a:spLocks noGrp="1"/>
          </p:cNvSpPr>
          <p:nvPr>
            <p:ph/>
          </p:nvPr>
        </p:nvSpPr>
        <p:spPr>
          <a:xfrm>
            <a:off x="6485673" y="8010241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900" name="TextBox4899"/>
          <p:cNvSpPr>
            <a:spLocks noGrp="1"/>
          </p:cNvSpPr>
          <p:nvPr>
            <p:ph/>
          </p:nvPr>
        </p:nvSpPr>
        <p:spPr>
          <a:xfrm>
            <a:off x="7732918" y="8010241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901" name="TextBox4900"/>
          <p:cNvSpPr>
            <a:spLocks noGrp="1"/>
          </p:cNvSpPr>
          <p:nvPr>
            <p:ph/>
          </p:nvPr>
        </p:nvSpPr>
        <p:spPr>
          <a:xfrm>
            <a:off x="702992" y="8214335"/>
            <a:ext cx="403653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6442 - Investiční půjčené prostředky krajům</a:t>
            </a:r>
          </a:p>
        </p:txBody>
      </p:sp>
      <p:sp>
        <p:nvSpPr>
          <p:cNvPr id="4902" name="TextBox4901"/>
          <p:cNvSpPr>
            <a:spLocks noGrp="1"/>
          </p:cNvSpPr>
          <p:nvPr>
            <p:ph/>
          </p:nvPr>
        </p:nvSpPr>
        <p:spPr>
          <a:xfrm>
            <a:off x="4762207" y="8214335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4410</a:t>
            </a:r>
          </a:p>
        </p:txBody>
      </p:sp>
      <p:sp>
        <p:nvSpPr>
          <p:cNvPr id="4903" name="TextBox4902"/>
          <p:cNvSpPr>
            <a:spLocks noGrp="1"/>
          </p:cNvSpPr>
          <p:nvPr>
            <p:ph/>
          </p:nvPr>
        </p:nvSpPr>
        <p:spPr>
          <a:xfrm>
            <a:off x="5238428" y="8214335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904" name="TextBox4903"/>
          <p:cNvSpPr>
            <a:spLocks noGrp="1"/>
          </p:cNvSpPr>
          <p:nvPr>
            <p:ph/>
          </p:nvPr>
        </p:nvSpPr>
        <p:spPr>
          <a:xfrm>
            <a:off x="6485673" y="8214335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905" name="TextBox4904"/>
          <p:cNvSpPr>
            <a:spLocks noGrp="1"/>
          </p:cNvSpPr>
          <p:nvPr>
            <p:ph/>
          </p:nvPr>
        </p:nvSpPr>
        <p:spPr>
          <a:xfrm>
            <a:off x="7732918" y="8214335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906" name="TextBox4905"/>
          <p:cNvSpPr>
            <a:spLocks noGrp="1"/>
          </p:cNvSpPr>
          <p:nvPr>
            <p:ph/>
          </p:nvPr>
        </p:nvSpPr>
        <p:spPr>
          <a:xfrm>
            <a:off x="702992" y="8622520"/>
            <a:ext cx="4036539" cy="38551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6449 - Ostatní investiční půjčené prostředky
          veřejným rozpočtům územní úrovně</a:t>
            </a:r>
          </a:p>
        </p:txBody>
      </p:sp>
      <p:sp>
        <p:nvSpPr>
          <p:cNvPr id="4907" name="TextBox4906"/>
          <p:cNvSpPr>
            <a:spLocks noGrp="1"/>
          </p:cNvSpPr>
          <p:nvPr>
            <p:ph/>
          </p:nvPr>
        </p:nvSpPr>
        <p:spPr>
          <a:xfrm>
            <a:off x="4762207" y="8622520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4420</a:t>
            </a:r>
          </a:p>
        </p:txBody>
      </p:sp>
      <p:sp>
        <p:nvSpPr>
          <p:cNvPr id="4908" name="TextBox4907"/>
          <p:cNvSpPr>
            <a:spLocks noGrp="1"/>
          </p:cNvSpPr>
          <p:nvPr>
            <p:ph/>
          </p:nvPr>
        </p:nvSpPr>
        <p:spPr>
          <a:xfrm>
            <a:off x="5238428" y="8622520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909" name="TextBox4908"/>
          <p:cNvSpPr>
            <a:spLocks noGrp="1"/>
          </p:cNvSpPr>
          <p:nvPr>
            <p:ph/>
          </p:nvPr>
        </p:nvSpPr>
        <p:spPr>
          <a:xfrm>
            <a:off x="6485673" y="8622520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910" name="TextBox4909"/>
          <p:cNvSpPr>
            <a:spLocks noGrp="1"/>
          </p:cNvSpPr>
          <p:nvPr>
            <p:ph/>
          </p:nvPr>
        </p:nvSpPr>
        <p:spPr>
          <a:xfrm>
            <a:off x="7732918" y="8622520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911" name="TextBox4910"/>
          <p:cNvSpPr>
            <a:spLocks noGrp="1"/>
          </p:cNvSpPr>
          <p:nvPr>
            <p:ph/>
          </p:nvPr>
        </p:nvSpPr>
        <p:spPr>
          <a:xfrm>
            <a:off x="498897" y="10141895"/>
            <a:ext cx="424063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1" i="0" smtClean="0">
                <a:solidFill>
                  <a:srgbClr val="010101"/>
                </a:solidFill>
                <a:latin typeface="Tahoma"/>
              </a:rPr>
              <a:t>Saldo příjmů a výdajů po konsolidaci</a:t>
            </a:r>
          </a:p>
        </p:txBody>
      </p:sp>
      <p:sp>
        <p:nvSpPr>
          <p:cNvPr id="4912" name="TextBox4911"/>
          <p:cNvSpPr>
            <a:spLocks noGrp="1"/>
          </p:cNvSpPr>
          <p:nvPr>
            <p:ph/>
          </p:nvPr>
        </p:nvSpPr>
        <p:spPr>
          <a:xfrm>
            <a:off x="4762207" y="10141895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1" i="0" smtClean="0">
                <a:solidFill>
                  <a:srgbClr val="010101"/>
                </a:solidFill>
                <a:latin typeface="Tahoma"/>
              </a:rPr>
              <a:t>4440</a:t>
            </a:r>
          </a:p>
        </p:txBody>
      </p:sp>
      <p:sp>
        <p:nvSpPr>
          <p:cNvPr id="4913" name="TextBox4912"/>
          <p:cNvSpPr>
            <a:spLocks noGrp="1"/>
          </p:cNvSpPr>
          <p:nvPr>
            <p:ph/>
          </p:nvPr>
        </p:nvSpPr>
        <p:spPr>
          <a:xfrm>
            <a:off x="5238428" y="10141895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399 339,00</a:t>
            </a:r>
          </a:p>
        </p:txBody>
      </p:sp>
      <p:sp>
        <p:nvSpPr>
          <p:cNvPr id="4914" name="TextBox4913"/>
          <p:cNvSpPr>
            <a:spLocks noGrp="1"/>
          </p:cNvSpPr>
          <p:nvPr>
            <p:ph/>
          </p:nvPr>
        </p:nvSpPr>
        <p:spPr>
          <a:xfrm>
            <a:off x="6485673" y="10141895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6 737 745,92-</a:t>
            </a:r>
          </a:p>
        </p:txBody>
      </p:sp>
      <p:sp>
        <p:nvSpPr>
          <p:cNvPr id="4915" name="TextBox4914"/>
          <p:cNvSpPr>
            <a:spLocks noGrp="1"/>
          </p:cNvSpPr>
          <p:nvPr>
            <p:ph/>
          </p:nvPr>
        </p:nvSpPr>
        <p:spPr>
          <a:xfrm>
            <a:off x="7732918" y="10141895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FF0101"/>
                </a:solidFill>
                <a:latin typeface="Tahoma"/>
              </a:rPr>
              <a:t>1 445 127,91-</a:t>
            </a:r>
          </a:p>
        </p:txBody>
      </p:sp>
      <p:sp>
        <p:nvSpPr>
          <p:cNvPr id="4916" name="TextBox4915"/>
          <p:cNvSpPr>
            <a:spLocks noGrp="1"/>
          </p:cNvSpPr>
          <p:nvPr>
            <p:ph/>
          </p:nvPr>
        </p:nvSpPr>
        <p:spPr>
          <a:xfrm>
            <a:off x="498897" y="10391344"/>
            <a:ext cx="424063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Třída 8 - Financování</a:t>
            </a:r>
          </a:p>
        </p:txBody>
      </p:sp>
      <p:sp>
        <p:nvSpPr>
          <p:cNvPr id="4917" name="TextBox4916"/>
          <p:cNvSpPr>
            <a:spLocks noGrp="1"/>
          </p:cNvSpPr>
          <p:nvPr>
            <p:ph/>
          </p:nvPr>
        </p:nvSpPr>
        <p:spPr>
          <a:xfrm>
            <a:off x="4762207" y="10391344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4450</a:t>
            </a:r>
          </a:p>
        </p:txBody>
      </p:sp>
      <p:sp>
        <p:nvSpPr>
          <p:cNvPr id="4918" name="TextBox4917"/>
          <p:cNvSpPr>
            <a:spLocks noGrp="1"/>
          </p:cNvSpPr>
          <p:nvPr>
            <p:ph/>
          </p:nvPr>
        </p:nvSpPr>
        <p:spPr>
          <a:xfrm>
            <a:off x="5238428" y="10391344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399 339,00-</a:t>
            </a:r>
          </a:p>
        </p:txBody>
      </p:sp>
      <p:sp>
        <p:nvSpPr>
          <p:cNvPr id="4919" name="TextBox4918"/>
          <p:cNvSpPr>
            <a:spLocks noGrp="1"/>
          </p:cNvSpPr>
          <p:nvPr>
            <p:ph/>
          </p:nvPr>
        </p:nvSpPr>
        <p:spPr>
          <a:xfrm>
            <a:off x="6485673" y="10391344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6 737 745,92</a:t>
            </a:r>
          </a:p>
        </p:txBody>
      </p:sp>
      <p:sp>
        <p:nvSpPr>
          <p:cNvPr id="4920" name="TextBox4919"/>
          <p:cNvSpPr>
            <a:spLocks noGrp="1"/>
          </p:cNvSpPr>
          <p:nvPr>
            <p:ph/>
          </p:nvPr>
        </p:nvSpPr>
        <p:spPr>
          <a:xfrm>
            <a:off x="7732918" y="10391344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1 445 127,91</a:t>
            </a:r>
          </a:p>
        </p:txBody>
      </p:sp>
      <p:sp>
        <p:nvSpPr>
          <p:cNvPr id="4921" name="TextBox4920"/>
          <p:cNvSpPr>
            <a:spLocks noGrp="1"/>
          </p:cNvSpPr>
          <p:nvPr>
            <p:ph/>
          </p:nvPr>
        </p:nvSpPr>
        <p:spPr>
          <a:xfrm>
            <a:off x="498897" y="10890242"/>
            <a:ext cx="424063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1" i="0" smtClean="0">
                <a:solidFill>
                  <a:srgbClr val="010101"/>
                </a:solidFill>
                <a:latin typeface="Tahoma"/>
              </a:rPr>
              <a:t>Financování celkem po konsolidaci</a:t>
            </a:r>
          </a:p>
        </p:txBody>
      </p:sp>
      <p:sp>
        <p:nvSpPr>
          <p:cNvPr id="4922" name="TextBox4921"/>
          <p:cNvSpPr>
            <a:spLocks noGrp="1"/>
          </p:cNvSpPr>
          <p:nvPr>
            <p:ph/>
          </p:nvPr>
        </p:nvSpPr>
        <p:spPr>
          <a:xfrm>
            <a:off x="4762207" y="10890242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1" i="0" smtClean="0">
                <a:solidFill>
                  <a:srgbClr val="010101"/>
                </a:solidFill>
                <a:latin typeface="Tahoma"/>
              </a:rPr>
              <a:t>4470</a:t>
            </a:r>
          </a:p>
        </p:txBody>
      </p:sp>
      <p:sp>
        <p:nvSpPr>
          <p:cNvPr id="4923" name="TextBox4922"/>
          <p:cNvSpPr>
            <a:spLocks noGrp="1"/>
          </p:cNvSpPr>
          <p:nvPr>
            <p:ph/>
          </p:nvPr>
        </p:nvSpPr>
        <p:spPr>
          <a:xfrm>
            <a:off x="5238428" y="10890242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399 339,00-</a:t>
            </a:r>
          </a:p>
        </p:txBody>
      </p:sp>
      <p:sp>
        <p:nvSpPr>
          <p:cNvPr id="4924" name="TextBox4923"/>
          <p:cNvSpPr>
            <a:spLocks noGrp="1"/>
          </p:cNvSpPr>
          <p:nvPr>
            <p:ph/>
          </p:nvPr>
        </p:nvSpPr>
        <p:spPr>
          <a:xfrm>
            <a:off x="6485673" y="10890242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6 737 745,92</a:t>
            </a:r>
          </a:p>
        </p:txBody>
      </p:sp>
      <p:sp>
        <p:nvSpPr>
          <p:cNvPr id="4925" name="TextBox4924"/>
          <p:cNvSpPr>
            <a:spLocks noGrp="1"/>
          </p:cNvSpPr>
          <p:nvPr>
            <p:ph/>
          </p:nvPr>
        </p:nvSpPr>
        <p:spPr>
          <a:xfrm>
            <a:off x="7732918" y="10890242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1 445 127,91</a:t>
            </a:r>
          </a:p>
        </p:txBody>
      </p:sp>
      <p:sp>
        <p:nvSpPr>
          <p:cNvPr id="4926" name="TextBox4925"/>
          <p:cNvSpPr>
            <a:spLocks noGrp="1"/>
          </p:cNvSpPr>
          <p:nvPr>
            <p:ph/>
          </p:nvPr>
        </p:nvSpPr>
        <p:spPr>
          <a:xfrm>
            <a:off x="498897" y="10640793"/>
            <a:ext cx="424063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1" i="0" smtClean="0">
                <a:solidFill>
                  <a:srgbClr val="010101"/>
                </a:solidFill>
                <a:latin typeface="Tahoma"/>
              </a:rPr>
              <a:t>Konsolidace financování</a:t>
            </a:r>
          </a:p>
        </p:txBody>
      </p:sp>
      <p:sp>
        <p:nvSpPr>
          <p:cNvPr id="4927" name="TextBox4926"/>
          <p:cNvSpPr>
            <a:spLocks noGrp="1"/>
          </p:cNvSpPr>
          <p:nvPr>
            <p:ph/>
          </p:nvPr>
        </p:nvSpPr>
        <p:spPr>
          <a:xfrm>
            <a:off x="4762207" y="10640793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1" i="0" smtClean="0">
                <a:solidFill>
                  <a:srgbClr val="010101"/>
                </a:solidFill>
                <a:latin typeface="Tahoma"/>
              </a:rPr>
              <a:t>4460</a:t>
            </a:r>
          </a:p>
        </p:txBody>
      </p:sp>
      <p:sp>
        <p:nvSpPr>
          <p:cNvPr id="4928" name="TextBox4927"/>
          <p:cNvSpPr>
            <a:spLocks noGrp="1"/>
          </p:cNvSpPr>
          <p:nvPr>
            <p:ph/>
          </p:nvPr>
        </p:nvSpPr>
        <p:spPr>
          <a:xfrm>
            <a:off x="5238428" y="10640793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929" name="TextBox4928"/>
          <p:cNvSpPr>
            <a:spLocks noGrp="1"/>
          </p:cNvSpPr>
          <p:nvPr>
            <p:ph/>
          </p:nvPr>
        </p:nvSpPr>
        <p:spPr>
          <a:xfrm>
            <a:off x="6485673" y="10640793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930" name="TextBox4929"/>
          <p:cNvSpPr>
            <a:spLocks noGrp="1"/>
          </p:cNvSpPr>
          <p:nvPr>
            <p:ph/>
          </p:nvPr>
        </p:nvSpPr>
        <p:spPr>
          <a:xfrm>
            <a:off x="7732918" y="10640793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931" name="TextBox4930"/>
          <p:cNvSpPr>
            <a:spLocks noGrp="1"/>
          </p:cNvSpPr>
          <p:nvPr>
            <p:ph/>
          </p:nvPr>
        </p:nvSpPr>
        <p:spPr>
          <a:xfrm>
            <a:off x="702992" y="2930931"/>
            <a:ext cx="403653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5325 - Neinvestiční transfery regionálním radám</a:t>
            </a:r>
          </a:p>
        </p:txBody>
      </p:sp>
      <p:sp>
        <p:nvSpPr>
          <p:cNvPr id="4932" name="TextBox4931"/>
          <p:cNvSpPr>
            <a:spLocks noGrp="1"/>
          </p:cNvSpPr>
          <p:nvPr>
            <p:ph/>
          </p:nvPr>
        </p:nvSpPr>
        <p:spPr>
          <a:xfrm>
            <a:off x="4762207" y="2930931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4271</a:t>
            </a:r>
          </a:p>
        </p:txBody>
      </p:sp>
      <p:sp>
        <p:nvSpPr>
          <p:cNvPr id="4933" name="TextBox4932"/>
          <p:cNvSpPr>
            <a:spLocks noGrp="1"/>
          </p:cNvSpPr>
          <p:nvPr>
            <p:ph/>
          </p:nvPr>
        </p:nvSpPr>
        <p:spPr>
          <a:xfrm>
            <a:off x="5238428" y="2930931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934" name="TextBox4933"/>
          <p:cNvSpPr>
            <a:spLocks noGrp="1"/>
          </p:cNvSpPr>
          <p:nvPr>
            <p:ph/>
          </p:nvPr>
        </p:nvSpPr>
        <p:spPr>
          <a:xfrm>
            <a:off x="6485673" y="2930931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935" name="TextBox4934"/>
          <p:cNvSpPr>
            <a:spLocks noGrp="1"/>
          </p:cNvSpPr>
          <p:nvPr>
            <p:ph/>
          </p:nvPr>
        </p:nvSpPr>
        <p:spPr>
          <a:xfrm>
            <a:off x="7732918" y="2930931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936" name="TextBox4935"/>
          <p:cNvSpPr>
            <a:spLocks noGrp="1"/>
          </p:cNvSpPr>
          <p:nvPr>
            <p:ph/>
          </p:nvPr>
        </p:nvSpPr>
        <p:spPr>
          <a:xfrm>
            <a:off x="702992" y="5357105"/>
            <a:ext cx="4036539" cy="408189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5367 - Výdaje z finančního vypořádání minulých let
          mezi obcemi</a:t>
            </a:r>
          </a:p>
        </p:txBody>
      </p:sp>
      <p:sp>
        <p:nvSpPr>
          <p:cNvPr id="4937" name="TextBox4936"/>
          <p:cNvSpPr>
            <a:spLocks noGrp="1"/>
          </p:cNvSpPr>
          <p:nvPr>
            <p:ph/>
          </p:nvPr>
        </p:nvSpPr>
        <p:spPr>
          <a:xfrm>
            <a:off x="4762207" y="5357105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4322</a:t>
            </a:r>
          </a:p>
        </p:txBody>
      </p:sp>
      <p:sp>
        <p:nvSpPr>
          <p:cNvPr id="4938" name="TextBox4937"/>
          <p:cNvSpPr>
            <a:spLocks noGrp="1"/>
          </p:cNvSpPr>
          <p:nvPr>
            <p:ph/>
          </p:nvPr>
        </p:nvSpPr>
        <p:spPr>
          <a:xfrm>
            <a:off x="5238428" y="5357105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939" name="TextBox4938"/>
          <p:cNvSpPr>
            <a:spLocks noGrp="1"/>
          </p:cNvSpPr>
          <p:nvPr>
            <p:ph/>
          </p:nvPr>
        </p:nvSpPr>
        <p:spPr>
          <a:xfrm>
            <a:off x="6485673" y="5357105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940" name="TextBox4939"/>
          <p:cNvSpPr>
            <a:spLocks noGrp="1"/>
          </p:cNvSpPr>
          <p:nvPr>
            <p:ph/>
          </p:nvPr>
        </p:nvSpPr>
        <p:spPr>
          <a:xfrm>
            <a:off x="7732918" y="5357105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941" name="TextBox4940"/>
          <p:cNvSpPr>
            <a:spLocks noGrp="1"/>
          </p:cNvSpPr>
          <p:nvPr>
            <p:ph/>
          </p:nvPr>
        </p:nvSpPr>
        <p:spPr>
          <a:xfrm>
            <a:off x="702992" y="5765294"/>
            <a:ext cx="4036539" cy="408189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5368 - Výdaje z finančního vypořádání minulých let
          mezi reg. radou a kraji, obcemi a DSO</a:t>
            </a:r>
          </a:p>
        </p:txBody>
      </p:sp>
      <p:sp>
        <p:nvSpPr>
          <p:cNvPr id="4942" name="TextBox4941"/>
          <p:cNvSpPr>
            <a:spLocks noGrp="1"/>
          </p:cNvSpPr>
          <p:nvPr>
            <p:ph/>
          </p:nvPr>
        </p:nvSpPr>
        <p:spPr>
          <a:xfrm>
            <a:off x="4762207" y="5765294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4323</a:t>
            </a:r>
          </a:p>
        </p:txBody>
      </p:sp>
      <p:sp>
        <p:nvSpPr>
          <p:cNvPr id="4943" name="TextBox4942"/>
          <p:cNvSpPr>
            <a:spLocks noGrp="1"/>
          </p:cNvSpPr>
          <p:nvPr>
            <p:ph/>
          </p:nvPr>
        </p:nvSpPr>
        <p:spPr>
          <a:xfrm>
            <a:off x="5238428" y="5765294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944" name="TextBox4943"/>
          <p:cNvSpPr>
            <a:spLocks noGrp="1"/>
          </p:cNvSpPr>
          <p:nvPr>
            <p:ph/>
          </p:nvPr>
        </p:nvSpPr>
        <p:spPr>
          <a:xfrm>
            <a:off x="6485673" y="5765294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945" name="TextBox4944"/>
          <p:cNvSpPr>
            <a:spLocks noGrp="1"/>
          </p:cNvSpPr>
          <p:nvPr>
            <p:ph/>
          </p:nvPr>
        </p:nvSpPr>
        <p:spPr>
          <a:xfrm>
            <a:off x="7732918" y="5765294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946" name="TextBox4945"/>
          <p:cNvSpPr>
            <a:spLocks noGrp="1"/>
          </p:cNvSpPr>
          <p:nvPr>
            <p:ph/>
          </p:nvPr>
        </p:nvSpPr>
        <p:spPr>
          <a:xfrm>
            <a:off x="702992" y="7602051"/>
            <a:ext cx="403653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6345 - Investiční transfery regionálním radám</a:t>
            </a:r>
          </a:p>
        </p:txBody>
      </p:sp>
      <p:sp>
        <p:nvSpPr>
          <p:cNvPr id="4947" name="TextBox4946"/>
          <p:cNvSpPr>
            <a:spLocks noGrp="1"/>
          </p:cNvSpPr>
          <p:nvPr>
            <p:ph/>
          </p:nvPr>
        </p:nvSpPr>
        <p:spPr>
          <a:xfrm>
            <a:off x="4762207" y="7602051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4371</a:t>
            </a:r>
          </a:p>
        </p:txBody>
      </p:sp>
      <p:sp>
        <p:nvSpPr>
          <p:cNvPr id="4948" name="TextBox4947"/>
          <p:cNvSpPr>
            <a:spLocks noGrp="1"/>
          </p:cNvSpPr>
          <p:nvPr>
            <p:ph/>
          </p:nvPr>
        </p:nvSpPr>
        <p:spPr>
          <a:xfrm>
            <a:off x="5238428" y="7602051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949" name="TextBox4948"/>
          <p:cNvSpPr>
            <a:spLocks noGrp="1"/>
          </p:cNvSpPr>
          <p:nvPr>
            <p:ph/>
          </p:nvPr>
        </p:nvSpPr>
        <p:spPr>
          <a:xfrm>
            <a:off x="6485673" y="7602051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950" name="TextBox4949"/>
          <p:cNvSpPr>
            <a:spLocks noGrp="1"/>
          </p:cNvSpPr>
          <p:nvPr>
            <p:ph/>
          </p:nvPr>
        </p:nvSpPr>
        <p:spPr>
          <a:xfrm>
            <a:off x="7732918" y="7602051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951" name="TextBox4950"/>
          <p:cNvSpPr>
            <a:spLocks noGrp="1"/>
          </p:cNvSpPr>
          <p:nvPr>
            <p:ph/>
          </p:nvPr>
        </p:nvSpPr>
        <p:spPr>
          <a:xfrm>
            <a:off x="702992" y="8418430"/>
            <a:ext cx="403653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6443 - Investiční půjčené prostředky regionálním radám</a:t>
            </a:r>
          </a:p>
        </p:txBody>
      </p:sp>
      <p:sp>
        <p:nvSpPr>
          <p:cNvPr id="4952" name="TextBox4951"/>
          <p:cNvSpPr>
            <a:spLocks noGrp="1"/>
          </p:cNvSpPr>
          <p:nvPr>
            <p:ph/>
          </p:nvPr>
        </p:nvSpPr>
        <p:spPr>
          <a:xfrm>
            <a:off x="4762207" y="8418430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4411</a:t>
            </a:r>
          </a:p>
        </p:txBody>
      </p:sp>
      <p:sp>
        <p:nvSpPr>
          <p:cNvPr id="4953" name="TextBox4952"/>
          <p:cNvSpPr>
            <a:spLocks noGrp="1"/>
          </p:cNvSpPr>
          <p:nvPr>
            <p:ph/>
          </p:nvPr>
        </p:nvSpPr>
        <p:spPr>
          <a:xfrm>
            <a:off x="5238428" y="8418430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954" name="TextBox4953"/>
          <p:cNvSpPr>
            <a:spLocks noGrp="1"/>
          </p:cNvSpPr>
          <p:nvPr>
            <p:ph/>
          </p:nvPr>
        </p:nvSpPr>
        <p:spPr>
          <a:xfrm>
            <a:off x="6485673" y="8418430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955" name="TextBox4954"/>
          <p:cNvSpPr>
            <a:spLocks noGrp="1"/>
          </p:cNvSpPr>
          <p:nvPr>
            <p:ph/>
          </p:nvPr>
        </p:nvSpPr>
        <p:spPr>
          <a:xfrm>
            <a:off x="7732918" y="8418430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956" name="TextBox4955"/>
          <p:cNvSpPr>
            <a:spLocks noGrp="1"/>
          </p:cNvSpPr>
          <p:nvPr>
            <p:ph/>
          </p:nvPr>
        </p:nvSpPr>
        <p:spPr>
          <a:xfrm>
            <a:off x="704220" y="6581291"/>
            <a:ext cx="403653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5643 - Neinvestiční půjčené prostředky regionálním radám</a:t>
            </a:r>
          </a:p>
        </p:txBody>
      </p:sp>
      <p:sp>
        <p:nvSpPr>
          <p:cNvPr id="4957" name="TextBox4956"/>
          <p:cNvSpPr>
            <a:spLocks noGrp="1"/>
          </p:cNvSpPr>
          <p:nvPr>
            <p:ph/>
          </p:nvPr>
        </p:nvSpPr>
        <p:spPr>
          <a:xfrm>
            <a:off x="4763436" y="6581291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4341</a:t>
            </a:r>
          </a:p>
        </p:txBody>
      </p:sp>
      <p:sp>
        <p:nvSpPr>
          <p:cNvPr id="4958" name="TextBox4957"/>
          <p:cNvSpPr>
            <a:spLocks noGrp="1"/>
          </p:cNvSpPr>
          <p:nvPr>
            <p:ph/>
          </p:nvPr>
        </p:nvSpPr>
        <p:spPr>
          <a:xfrm>
            <a:off x="5239656" y="6581291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959" name="TextBox4958"/>
          <p:cNvSpPr>
            <a:spLocks noGrp="1"/>
          </p:cNvSpPr>
          <p:nvPr>
            <p:ph/>
          </p:nvPr>
        </p:nvSpPr>
        <p:spPr>
          <a:xfrm>
            <a:off x="6486901" y="6581291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960" name="TextBox4959"/>
          <p:cNvSpPr>
            <a:spLocks noGrp="1"/>
          </p:cNvSpPr>
          <p:nvPr>
            <p:ph/>
          </p:nvPr>
        </p:nvSpPr>
        <p:spPr>
          <a:xfrm>
            <a:off x="7734146" y="6581291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961" name="TextBox4960"/>
          <p:cNvSpPr>
            <a:spLocks noGrp="1"/>
          </p:cNvSpPr>
          <p:nvPr>
            <p:ph/>
          </p:nvPr>
        </p:nvSpPr>
        <p:spPr>
          <a:xfrm>
            <a:off x="702992" y="4139246"/>
            <a:ext cx="4036539" cy="38551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5347 - Převody mezi statutárními městy (hl.m.Prahou)
          a jejich městskými obvody nebo částmi - výdaje</a:t>
            </a:r>
          </a:p>
        </p:txBody>
      </p:sp>
      <p:sp>
        <p:nvSpPr>
          <p:cNvPr id="4962" name="TextBox4961"/>
          <p:cNvSpPr>
            <a:spLocks noGrp="1"/>
          </p:cNvSpPr>
          <p:nvPr>
            <p:ph/>
          </p:nvPr>
        </p:nvSpPr>
        <p:spPr>
          <a:xfrm>
            <a:off x="4762207" y="4139246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4305</a:t>
            </a:r>
          </a:p>
        </p:txBody>
      </p:sp>
      <p:sp>
        <p:nvSpPr>
          <p:cNvPr id="4963" name="TextBox4962"/>
          <p:cNvSpPr>
            <a:spLocks noGrp="1"/>
          </p:cNvSpPr>
          <p:nvPr>
            <p:ph/>
          </p:nvPr>
        </p:nvSpPr>
        <p:spPr>
          <a:xfrm>
            <a:off x="5238428" y="4139246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964" name="TextBox4963"/>
          <p:cNvSpPr>
            <a:spLocks noGrp="1"/>
          </p:cNvSpPr>
          <p:nvPr>
            <p:ph/>
          </p:nvPr>
        </p:nvSpPr>
        <p:spPr>
          <a:xfrm>
            <a:off x="6485673" y="4139246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965" name="TextBox4964"/>
          <p:cNvSpPr>
            <a:spLocks noGrp="1"/>
          </p:cNvSpPr>
          <p:nvPr>
            <p:ph/>
          </p:nvPr>
        </p:nvSpPr>
        <p:spPr>
          <a:xfrm>
            <a:off x="7732918" y="4139246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966" name="TextBox4965"/>
          <p:cNvSpPr>
            <a:spLocks noGrp="1"/>
          </p:cNvSpPr>
          <p:nvPr>
            <p:ph/>
          </p:nvPr>
        </p:nvSpPr>
        <p:spPr>
          <a:xfrm>
            <a:off x="702992" y="4535435"/>
            <a:ext cx="403653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5348 - Převody do vlastní pokladny</a:t>
            </a:r>
          </a:p>
        </p:txBody>
      </p:sp>
      <p:sp>
        <p:nvSpPr>
          <p:cNvPr id="4967" name="TextBox4966"/>
          <p:cNvSpPr>
            <a:spLocks noGrp="1"/>
          </p:cNvSpPr>
          <p:nvPr>
            <p:ph/>
          </p:nvPr>
        </p:nvSpPr>
        <p:spPr>
          <a:xfrm>
            <a:off x="4762207" y="4535435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4306</a:t>
            </a:r>
          </a:p>
        </p:txBody>
      </p:sp>
      <p:sp>
        <p:nvSpPr>
          <p:cNvPr id="4968" name="TextBox4967"/>
          <p:cNvSpPr>
            <a:spLocks noGrp="1"/>
          </p:cNvSpPr>
          <p:nvPr>
            <p:ph/>
          </p:nvPr>
        </p:nvSpPr>
        <p:spPr>
          <a:xfrm>
            <a:off x="5238428" y="4535435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969" name="TextBox4968"/>
          <p:cNvSpPr>
            <a:spLocks noGrp="1"/>
          </p:cNvSpPr>
          <p:nvPr>
            <p:ph/>
          </p:nvPr>
        </p:nvSpPr>
        <p:spPr>
          <a:xfrm>
            <a:off x="6485673" y="4535435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970" name="TextBox4969"/>
          <p:cNvSpPr>
            <a:spLocks noGrp="1"/>
          </p:cNvSpPr>
          <p:nvPr>
            <p:ph/>
          </p:nvPr>
        </p:nvSpPr>
        <p:spPr>
          <a:xfrm>
            <a:off x="7732918" y="4535435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pic>
        <p:nvPicPr>
          <p:cNvPr id="4970" name="Picture4" descr="Picture4971"/>
          <p:cNvPicPr>
            <a:picLocks noChangeAspect="1"/>
          </p:cNvPicPr>
          <p:nvPr/>
        </p:nvPicPr>
        <p:blipFill>
          <a:blip r:embed="rIdp4970" cstate="print"/>
          <a:stretch>
            <a:fillRect/>
          </a:stretch>
        </p:blipFill>
        <p:spPr>
          <a:xfrm>
            <a:off x="4217253" y="12648554"/>
            <a:ext cx="1089909" cy="341285"/>
          </a:xfrm>
          <a:prstGeom prst="rect">
            <a:avLst/>
          </a:prstGeom>
          <a:noFill/>
        </p:spPr>
      </p:pic>
      <p:sp>
        <p:nvSpPr>
          <p:cNvPr id="4972" name="TextBox4971"/>
          <p:cNvSpPr>
            <a:spLocks noGrp="1"/>
          </p:cNvSpPr>
          <p:nvPr>
            <p:ph/>
          </p:nvPr>
        </p:nvSpPr>
        <p:spPr>
          <a:xfrm>
            <a:off x="4260189" y="12669582"/>
            <a:ext cx="1004037" cy="29108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700" b="0" i="0" smtClean="0">
                <a:solidFill>
                  <a:srgbClr val="010101"/>
                </a:solidFill>
                <a:latin typeface="tahoma"/>
              </a:rPr>
              <a:t>Strana
9 z 16</a:t>
            </a:r>
          </a:p>
        </p:txBody>
      </p:sp>
      <p:sp>
        <p:nvSpPr>
          <p:cNvPr id="4973" name="TextBox4972"/>
          <p:cNvSpPr>
            <a:spLocks noGrp="1"/>
          </p:cNvSpPr>
          <p:nvPr>
            <p:ph/>
          </p:nvPr>
        </p:nvSpPr>
        <p:spPr>
          <a:xfrm>
            <a:off x="8000780" y="12657582"/>
            <a:ext cx="1070092" cy="291121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700" b="0" i="0" smtClean="0">
                <a:solidFill>
                  <a:srgbClr val="010101"/>
                </a:solidFill>
                <a:latin typeface="Tahoma"/>
              </a:rPr>
              <a:t>4.12.2017
14:21:00</a:t>
            </a:r>
          </a:p>
        </p:txBody>
      </p:sp>
      <p:sp>
        <p:nvSpPr>
          <p:cNvPr id="4974" name="TextBox4973"/>
          <p:cNvSpPr>
            <a:spLocks noGrp="1"/>
          </p:cNvSpPr>
          <p:nvPr>
            <p:ph/>
          </p:nvPr>
        </p:nvSpPr>
        <p:spPr>
          <a:xfrm>
            <a:off x="453543" y="12663585"/>
            <a:ext cx="3657248" cy="291121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700" b="0" i="0" smtClean="0">
                <a:solidFill>
                  <a:srgbClr val="010101"/>
                </a:solidFill>
                <a:latin typeface="Tahoma"/>
              </a:rPr>
              <a:t>Z dat systému GINIS Express vytiskl Jana Nepožitková
Finanční okruhy - Účetnictví 6.07.0 (Stařechovice), verze: 2017.02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" name="TextBox2374"/>
          <p:cNvSpPr>
            <a:spLocks noGrp="1"/>
          </p:cNvSpPr>
          <p:nvPr>
            <p:ph/>
          </p:nvPr>
        </p:nvSpPr>
        <p:spPr>
          <a:xfrm>
            <a:off x="453543" y="1338865"/>
            <a:ext cx="8617329" cy="181418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(v Kč na dvě desetinná místa)</a:t>
            </a:r>
          </a:p>
        </p:txBody>
      </p:sp>
      <p:pic>
        <p:nvPicPr>
          <p:cNvPr id="2375" name="Picture4" descr="Picture2376"/>
          <p:cNvPicPr>
            <a:picLocks noChangeAspect="1"/>
          </p:cNvPicPr>
          <p:nvPr/>
        </p:nvPicPr>
        <p:blipFill>
          <a:blip r:embed="rIdp2375" cstate="print"/>
          <a:stretch>
            <a:fillRect/>
          </a:stretch>
        </p:blipFill>
        <p:spPr>
          <a:xfrm>
            <a:off x="476220" y="589606"/>
            <a:ext cx="8571975" cy="680316"/>
          </a:xfrm>
          <a:prstGeom prst="rect">
            <a:avLst/>
          </a:prstGeom>
          <a:noFill/>
        </p:spPr>
      </p:pic>
      <p:sp>
        <p:nvSpPr>
          <p:cNvPr id="2377" name="TextBox2376"/>
          <p:cNvSpPr>
            <a:spLocks noGrp="1"/>
          </p:cNvSpPr>
          <p:nvPr>
            <p:ph/>
          </p:nvPr>
        </p:nvSpPr>
        <p:spPr>
          <a:xfrm>
            <a:off x="453543" y="983980"/>
            <a:ext cx="8617329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1000" b="0" i="0" smtClean="0">
                <a:solidFill>
                  <a:srgbClr val="010101"/>
                </a:solidFill>
                <a:latin typeface="Tahoma"/>
              </a:rPr>
              <a:t>sestaveno k 10/2017</a:t>
            </a:r>
          </a:p>
        </p:txBody>
      </p:sp>
      <p:sp>
        <p:nvSpPr>
          <p:cNvPr id="2378" name="TextBox2377"/>
          <p:cNvSpPr>
            <a:spLocks noGrp="1"/>
          </p:cNvSpPr>
          <p:nvPr>
            <p:ph/>
          </p:nvPr>
        </p:nvSpPr>
        <p:spPr>
          <a:xfrm>
            <a:off x="453543" y="702992"/>
            <a:ext cx="8617329" cy="272127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1100" b="1" i="0" smtClean="0">
                <a:solidFill>
                  <a:srgbClr val="010101"/>
                </a:solidFill>
                <a:latin typeface="Tahoma"/>
              </a:rPr>
              <a:t>Kontrola vnitrovýkazových vazeb</a:t>
            </a:r>
          </a:p>
        </p:txBody>
      </p:sp>
      <p:sp>
        <p:nvSpPr>
          <p:cNvPr id="2379" name="TextBox2378"/>
          <p:cNvSpPr>
            <a:spLocks noGrp="1"/>
          </p:cNvSpPr>
          <p:nvPr>
            <p:ph/>
          </p:nvPr>
        </p:nvSpPr>
        <p:spPr>
          <a:xfrm>
            <a:off x="7619532" y="680315"/>
            <a:ext cx="1292600" cy="294804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1200" b="1" i="0" smtClean="0">
                <a:solidFill>
                  <a:srgbClr val="010101"/>
                </a:solidFill>
                <a:latin typeface="Tahoma"/>
              </a:rPr>
              <a:t>Fin 2 - 12 M</a:t>
            </a:r>
          </a:p>
        </p:txBody>
      </p:sp>
      <p:cxnSp>
        <p:nvCxnSpPr>
          <p:cNvPr id="2380" name="Line2379"/>
          <p:cNvCxnSpPr/>
          <p:nvPr/>
        </p:nvCxnSpPr>
        <p:spPr>
          <a:xfrm>
            <a:off x="7619532" y="680315"/>
            <a:ext cx="0" cy="294804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1" name="Line2380"/>
          <p:cNvCxnSpPr/>
          <p:nvPr/>
        </p:nvCxnSpPr>
        <p:spPr>
          <a:xfrm>
            <a:off x="8912131" y="680315"/>
            <a:ext cx="0" cy="294804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2" name="Line2381"/>
          <p:cNvCxnSpPr/>
          <p:nvPr/>
        </p:nvCxnSpPr>
        <p:spPr>
          <a:xfrm>
            <a:off x="7619532" y="680315"/>
            <a:ext cx="1292600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3" name="Line2382"/>
          <p:cNvCxnSpPr/>
          <p:nvPr/>
        </p:nvCxnSpPr>
        <p:spPr>
          <a:xfrm>
            <a:off x="7619532" y="975118"/>
            <a:ext cx="1292600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84" name="TextBox2383"/>
          <p:cNvSpPr>
            <a:spLocks noGrp="1"/>
          </p:cNvSpPr>
          <p:nvPr>
            <p:ph/>
          </p:nvPr>
        </p:nvSpPr>
        <p:spPr>
          <a:xfrm>
            <a:off x="498897" y="1566028"/>
            <a:ext cx="850394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1" i="0" smtClean="0">
                <a:solidFill>
                  <a:srgbClr val="010101"/>
                </a:solidFill>
                <a:latin typeface="Tahoma"/>
              </a:rPr>
              <a:t>b) kromě obecných vazeb, platí na úrovni vykazující jednotky:</a:t>
            </a:r>
          </a:p>
        </p:txBody>
      </p:sp>
      <p:sp>
        <p:nvSpPr>
          <p:cNvPr id="2385" name="TextBox2384"/>
          <p:cNvSpPr>
            <a:spLocks noGrp="1"/>
          </p:cNvSpPr>
          <p:nvPr>
            <p:ph/>
          </p:nvPr>
        </p:nvSpPr>
        <p:spPr>
          <a:xfrm>
            <a:off x="498897" y="1770123"/>
            <a:ext cx="850394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r. 4060sl. 41,42,43 = r. (4130 + 4140 + 4145 + 4146 + 4150)sl. 41,42,43</a:t>
            </a:r>
          </a:p>
        </p:txBody>
      </p:sp>
      <p:sp>
        <p:nvSpPr>
          <p:cNvPr id="2386" name="TextBox2385"/>
          <p:cNvSpPr>
            <a:spLocks noGrp="1"/>
          </p:cNvSpPr>
          <p:nvPr>
            <p:ph/>
          </p:nvPr>
        </p:nvSpPr>
        <p:spPr>
          <a:xfrm>
            <a:off x="907087" y="1974217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387" name="TextBox2386"/>
          <p:cNvSpPr>
            <a:spLocks noGrp="1"/>
          </p:cNvSpPr>
          <p:nvPr>
            <p:ph/>
          </p:nvPr>
        </p:nvSpPr>
        <p:spPr>
          <a:xfrm>
            <a:off x="2585198" y="1974217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388" name="TextBox2387"/>
          <p:cNvSpPr>
            <a:spLocks noGrp="1"/>
          </p:cNvSpPr>
          <p:nvPr>
            <p:ph/>
          </p:nvPr>
        </p:nvSpPr>
        <p:spPr>
          <a:xfrm>
            <a:off x="2743938" y="1974217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389" name="TextBox2388"/>
          <p:cNvSpPr>
            <a:spLocks noGrp="1"/>
          </p:cNvSpPr>
          <p:nvPr>
            <p:ph/>
          </p:nvPr>
        </p:nvSpPr>
        <p:spPr>
          <a:xfrm>
            <a:off x="907087" y="2178312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4 513 324,92</a:t>
            </a:r>
          </a:p>
        </p:txBody>
      </p:sp>
      <p:sp>
        <p:nvSpPr>
          <p:cNvPr id="2390" name="TextBox2389"/>
          <p:cNvSpPr>
            <a:spLocks noGrp="1"/>
          </p:cNvSpPr>
          <p:nvPr>
            <p:ph/>
          </p:nvPr>
        </p:nvSpPr>
        <p:spPr>
          <a:xfrm>
            <a:off x="2585198" y="2178312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391" name="TextBox2390"/>
          <p:cNvSpPr>
            <a:spLocks noGrp="1"/>
          </p:cNvSpPr>
          <p:nvPr>
            <p:ph/>
          </p:nvPr>
        </p:nvSpPr>
        <p:spPr>
          <a:xfrm>
            <a:off x="2743938" y="2178312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4 513 324,92</a:t>
            </a:r>
          </a:p>
        </p:txBody>
      </p:sp>
      <p:sp>
        <p:nvSpPr>
          <p:cNvPr id="2392" name="TextBox2391"/>
          <p:cNvSpPr>
            <a:spLocks noGrp="1"/>
          </p:cNvSpPr>
          <p:nvPr>
            <p:ph/>
          </p:nvPr>
        </p:nvSpPr>
        <p:spPr>
          <a:xfrm>
            <a:off x="907087" y="2382406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3 613 324,92</a:t>
            </a:r>
          </a:p>
        </p:txBody>
      </p:sp>
      <p:sp>
        <p:nvSpPr>
          <p:cNvPr id="2393" name="TextBox2392"/>
          <p:cNvSpPr>
            <a:spLocks noGrp="1"/>
          </p:cNvSpPr>
          <p:nvPr>
            <p:ph/>
          </p:nvPr>
        </p:nvSpPr>
        <p:spPr>
          <a:xfrm>
            <a:off x="2585198" y="2382406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394" name="TextBox2393"/>
          <p:cNvSpPr>
            <a:spLocks noGrp="1"/>
          </p:cNvSpPr>
          <p:nvPr>
            <p:ph/>
          </p:nvPr>
        </p:nvSpPr>
        <p:spPr>
          <a:xfrm>
            <a:off x="2743938" y="2382406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3 613 324,92</a:t>
            </a:r>
          </a:p>
        </p:txBody>
      </p:sp>
      <p:sp>
        <p:nvSpPr>
          <p:cNvPr id="2395" name="TextBox2394"/>
          <p:cNvSpPr>
            <a:spLocks noGrp="1"/>
          </p:cNvSpPr>
          <p:nvPr>
            <p:ph/>
          </p:nvPr>
        </p:nvSpPr>
        <p:spPr>
          <a:xfrm>
            <a:off x="498897" y="2586501"/>
            <a:ext cx="850394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r. 4250sl. 41,42,43 = r. (4281 + 4290 + 4300 + 4305 + 4306 + 4310)sl. 41,42,43</a:t>
            </a:r>
          </a:p>
        </p:txBody>
      </p:sp>
      <p:sp>
        <p:nvSpPr>
          <p:cNvPr id="2396" name="TextBox2395"/>
          <p:cNvSpPr>
            <a:spLocks noGrp="1"/>
          </p:cNvSpPr>
          <p:nvPr>
            <p:ph/>
          </p:nvPr>
        </p:nvSpPr>
        <p:spPr>
          <a:xfrm>
            <a:off x="907087" y="2790596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397" name="TextBox2396"/>
          <p:cNvSpPr>
            <a:spLocks noGrp="1"/>
          </p:cNvSpPr>
          <p:nvPr>
            <p:ph/>
          </p:nvPr>
        </p:nvSpPr>
        <p:spPr>
          <a:xfrm>
            <a:off x="2585198" y="2790596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398" name="TextBox2397"/>
          <p:cNvSpPr>
            <a:spLocks noGrp="1"/>
          </p:cNvSpPr>
          <p:nvPr>
            <p:ph/>
          </p:nvPr>
        </p:nvSpPr>
        <p:spPr>
          <a:xfrm>
            <a:off x="2743938" y="2790596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399" name="TextBox2398"/>
          <p:cNvSpPr>
            <a:spLocks noGrp="1"/>
          </p:cNvSpPr>
          <p:nvPr>
            <p:ph/>
          </p:nvPr>
        </p:nvSpPr>
        <p:spPr>
          <a:xfrm>
            <a:off x="907087" y="2994690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4 513 324,92</a:t>
            </a:r>
          </a:p>
        </p:txBody>
      </p:sp>
      <p:sp>
        <p:nvSpPr>
          <p:cNvPr id="2400" name="TextBox2399"/>
          <p:cNvSpPr>
            <a:spLocks noGrp="1"/>
          </p:cNvSpPr>
          <p:nvPr>
            <p:ph/>
          </p:nvPr>
        </p:nvSpPr>
        <p:spPr>
          <a:xfrm>
            <a:off x="2585198" y="2994690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401" name="TextBox2400"/>
          <p:cNvSpPr>
            <a:spLocks noGrp="1"/>
          </p:cNvSpPr>
          <p:nvPr>
            <p:ph/>
          </p:nvPr>
        </p:nvSpPr>
        <p:spPr>
          <a:xfrm>
            <a:off x="2743938" y="2994690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4 513 324,92</a:t>
            </a:r>
          </a:p>
        </p:txBody>
      </p:sp>
      <p:sp>
        <p:nvSpPr>
          <p:cNvPr id="2402" name="TextBox2401"/>
          <p:cNvSpPr>
            <a:spLocks noGrp="1"/>
          </p:cNvSpPr>
          <p:nvPr>
            <p:ph/>
          </p:nvPr>
        </p:nvSpPr>
        <p:spPr>
          <a:xfrm>
            <a:off x="907087" y="3198785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3 613 324,92</a:t>
            </a:r>
          </a:p>
        </p:txBody>
      </p:sp>
      <p:sp>
        <p:nvSpPr>
          <p:cNvPr id="2403" name="TextBox2402"/>
          <p:cNvSpPr>
            <a:spLocks noGrp="1"/>
          </p:cNvSpPr>
          <p:nvPr>
            <p:ph/>
          </p:nvPr>
        </p:nvSpPr>
        <p:spPr>
          <a:xfrm>
            <a:off x="2585198" y="3198785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404" name="TextBox2403"/>
          <p:cNvSpPr>
            <a:spLocks noGrp="1"/>
          </p:cNvSpPr>
          <p:nvPr>
            <p:ph/>
          </p:nvPr>
        </p:nvSpPr>
        <p:spPr>
          <a:xfrm>
            <a:off x="2743938" y="3198785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3 613 324,92</a:t>
            </a:r>
          </a:p>
        </p:txBody>
      </p:sp>
      <p:sp>
        <p:nvSpPr>
          <p:cNvPr id="2405" name="TextBox2404"/>
          <p:cNvSpPr>
            <a:spLocks noGrp="1"/>
          </p:cNvSpPr>
          <p:nvPr>
            <p:ph/>
          </p:nvPr>
        </p:nvSpPr>
        <p:spPr>
          <a:xfrm>
            <a:off x="498897" y="3402880"/>
            <a:ext cx="850394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r. 4460sl. 41,42,43 = 0</a:t>
            </a:r>
          </a:p>
        </p:txBody>
      </p:sp>
      <p:sp>
        <p:nvSpPr>
          <p:cNvPr id="2406" name="TextBox2405"/>
          <p:cNvSpPr>
            <a:spLocks noGrp="1"/>
          </p:cNvSpPr>
          <p:nvPr>
            <p:ph/>
          </p:nvPr>
        </p:nvSpPr>
        <p:spPr>
          <a:xfrm>
            <a:off x="907087" y="3606974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07" name="TextBox2406"/>
          <p:cNvSpPr>
            <a:spLocks noGrp="1"/>
          </p:cNvSpPr>
          <p:nvPr>
            <p:ph/>
          </p:nvPr>
        </p:nvSpPr>
        <p:spPr>
          <a:xfrm>
            <a:off x="2585198" y="3606974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408" name="TextBox2407"/>
          <p:cNvSpPr>
            <a:spLocks noGrp="1"/>
          </p:cNvSpPr>
          <p:nvPr>
            <p:ph/>
          </p:nvPr>
        </p:nvSpPr>
        <p:spPr>
          <a:xfrm>
            <a:off x="2743938" y="3606974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09" name="TextBox2408"/>
          <p:cNvSpPr>
            <a:spLocks noGrp="1"/>
          </p:cNvSpPr>
          <p:nvPr>
            <p:ph/>
          </p:nvPr>
        </p:nvSpPr>
        <p:spPr>
          <a:xfrm>
            <a:off x="907087" y="3811069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10" name="TextBox2409"/>
          <p:cNvSpPr>
            <a:spLocks noGrp="1"/>
          </p:cNvSpPr>
          <p:nvPr>
            <p:ph/>
          </p:nvPr>
        </p:nvSpPr>
        <p:spPr>
          <a:xfrm>
            <a:off x="2585198" y="3811069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411" name="TextBox2410"/>
          <p:cNvSpPr>
            <a:spLocks noGrp="1"/>
          </p:cNvSpPr>
          <p:nvPr>
            <p:ph/>
          </p:nvPr>
        </p:nvSpPr>
        <p:spPr>
          <a:xfrm>
            <a:off x="2743938" y="3811069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12" name="TextBox2411"/>
          <p:cNvSpPr>
            <a:spLocks noGrp="1"/>
          </p:cNvSpPr>
          <p:nvPr>
            <p:ph/>
          </p:nvPr>
        </p:nvSpPr>
        <p:spPr>
          <a:xfrm>
            <a:off x="907087" y="4015163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13" name="TextBox2412"/>
          <p:cNvSpPr>
            <a:spLocks noGrp="1"/>
          </p:cNvSpPr>
          <p:nvPr>
            <p:ph/>
          </p:nvPr>
        </p:nvSpPr>
        <p:spPr>
          <a:xfrm>
            <a:off x="2585198" y="4015163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414" name="TextBox2413"/>
          <p:cNvSpPr>
            <a:spLocks noGrp="1"/>
          </p:cNvSpPr>
          <p:nvPr>
            <p:ph/>
          </p:nvPr>
        </p:nvSpPr>
        <p:spPr>
          <a:xfrm>
            <a:off x="2743938" y="4015163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15" name="TextBox2414"/>
          <p:cNvSpPr>
            <a:spLocks noGrp="1"/>
          </p:cNvSpPr>
          <p:nvPr>
            <p:ph/>
          </p:nvPr>
        </p:nvSpPr>
        <p:spPr>
          <a:xfrm>
            <a:off x="498897" y="4264612"/>
            <a:ext cx="850394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1" i="0" smtClean="0">
                <a:solidFill>
                  <a:srgbClr val="010101"/>
                </a:solidFill>
                <a:latin typeface="Tahoma"/>
              </a:rPr>
              <a:t>8.5 vazby mezi částí IV. a částí VII.:</a:t>
            </a:r>
          </a:p>
        </p:txBody>
      </p:sp>
      <p:sp>
        <p:nvSpPr>
          <p:cNvPr id="2416" name="TextBox2415"/>
          <p:cNvSpPr>
            <a:spLocks noGrp="1"/>
          </p:cNvSpPr>
          <p:nvPr>
            <p:ph/>
          </p:nvPr>
        </p:nvSpPr>
        <p:spPr>
          <a:xfrm>
            <a:off x="498897" y="4468707"/>
            <a:ext cx="850394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r. 4191sl. 41,42,43 = r. 7090sl. 71,72,73</a:t>
            </a:r>
          </a:p>
        </p:txBody>
      </p:sp>
      <p:sp>
        <p:nvSpPr>
          <p:cNvPr id="2417" name="TextBox2416"/>
          <p:cNvSpPr>
            <a:spLocks noGrp="1"/>
          </p:cNvSpPr>
          <p:nvPr>
            <p:ph/>
          </p:nvPr>
        </p:nvSpPr>
        <p:spPr>
          <a:xfrm>
            <a:off x="907087" y="4672802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18" name="TextBox2417"/>
          <p:cNvSpPr>
            <a:spLocks noGrp="1"/>
          </p:cNvSpPr>
          <p:nvPr>
            <p:ph/>
          </p:nvPr>
        </p:nvSpPr>
        <p:spPr>
          <a:xfrm>
            <a:off x="2585198" y="4672802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419" name="TextBox2418"/>
          <p:cNvSpPr>
            <a:spLocks noGrp="1"/>
          </p:cNvSpPr>
          <p:nvPr>
            <p:ph/>
          </p:nvPr>
        </p:nvSpPr>
        <p:spPr>
          <a:xfrm>
            <a:off x="2743938" y="4672802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20" name="TextBox2419"/>
          <p:cNvSpPr>
            <a:spLocks noGrp="1"/>
          </p:cNvSpPr>
          <p:nvPr>
            <p:ph/>
          </p:nvPr>
        </p:nvSpPr>
        <p:spPr>
          <a:xfrm>
            <a:off x="907087" y="4876896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21" name="TextBox2420"/>
          <p:cNvSpPr>
            <a:spLocks noGrp="1"/>
          </p:cNvSpPr>
          <p:nvPr>
            <p:ph/>
          </p:nvPr>
        </p:nvSpPr>
        <p:spPr>
          <a:xfrm>
            <a:off x="2585198" y="4876896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422" name="TextBox2421"/>
          <p:cNvSpPr>
            <a:spLocks noGrp="1"/>
          </p:cNvSpPr>
          <p:nvPr>
            <p:ph/>
          </p:nvPr>
        </p:nvSpPr>
        <p:spPr>
          <a:xfrm>
            <a:off x="2743938" y="4876896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23" name="TextBox2422"/>
          <p:cNvSpPr>
            <a:spLocks noGrp="1"/>
          </p:cNvSpPr>
          <p:nvPr>
            <p:ph/>
          </p:nvPr>
        </p:nvSpPr>
        <p:spPr>
          <a:xfrm>
            <a:off x="907087" y="5080991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24" name="TextBox2423"/>
          <p:cNvSpPr>
            <a:spLocks noGrp="1"/>
          </p:cNvSpPr>
          <p:nvPr>
            <p:ph/>
          </p:nvPr>
        </p:nvSpPr>
        <p:spPr>
          <a:xfrm>
            <a:off x="2585198" y="5080991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425" name="TextBox2424"/>
          <p:cNvSpPr>
            <a:spLocks noGrp="1"/>
          </p:cNvSpPr>
          <p:nvPr>
            <p:ph/>
          </p:nvPr>
        </p:nvSpPr>
        <p:spPr>
          <a:xfrm>
            <a:off x="2743938" y="5080991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26" name="TextBox2425"/>
          <p:cNvSpPr>
            <a:spLocks noGrp="1"/>
          </p:cNvSpPr>
          <p:nvPr>
            <p:ph/>
          </p:nvPr>
        </p:nvSpPr>
        <p:spPr>
          <a:xfrm>
            <a:off x="498897" y="5285085"/>
            <a:ext cx="850394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r. 4192sl. 41,42,43 = r. 7140sl. 71,72,73</a:t>
            </a:r>
          </a:p>
        </p:txBody>
      </p:sp>
      <p:sp>
        <p:nvSpPr>
          <p:cNvPr id="2427" name="TextBox2426"/>
          <p:cNvSpPr>
            <a:spLocks noGrp="1"/>
          </p:cNvSpPr>
          <p:nvPr>
            <p:ph/>
          </p:nvPr>
        </p:nvSpPr>
        <p:spPr>
          <a:xfrm>
            <a:off x="907087" y="5489180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28" name="TextBox2427"/>
          <p:cNvSpPr>
            <a:spLocks noGrp="1"/>
          </p:cNvSpPr>
          <p:nvPr>
            <p:ph/>
          </p:nvPr>
        </p:nvSpPr>
        <p:spPr>
          <a:xfrm>
            <a:off x="2585198" y="5489180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429" name="TextBox2428"/>
          <p:cNvSpPr>
            <a:spLocks noGrp="1"/>
          </p:cNvSpPr>
          <p:nvPr>
            <p:ph/>
          </p:nvPr>
        </p:nvSpPr>
        <p:spPr>
          <a:xfrm>
            <a:off x="2743938" y="5489180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30" name="TextBox2429"/>
          <p:cNvSpPr>
            <a:spLocks noGrp="1"/>
          </p:cNvSpPr>
          <p:nvPr>
            <p:ph/>
          </p:nvPr>
        </p:nvSpPr>
        <p:spPr>
          <a:xfrm>
            <a:off x="907087" y="5693275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31" name="TextBox2430"/>
          <p:cNvSpPr>
            <a:spLocks noGrp="1"/>
          </p:cNvSpPr>
          <p:nvPr>
            <p:ph/>
          </p:nvPr>
        </p:nvSpPr>
        <p:spPr>
          <a:xfrm>
            <a:off x="2585198" y="5693275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432" name="TextBox2431"/>
          <p:cNvSpPr>
            <a:spLocks noGrp="1"/>
          </p:cNvSpPr>
          <p:nvPr>
            <p:ph/>
          </p:nvPr>
        </p:nvSpPr>
        <p:spPr>
          <a:xfrm>
            <a:off x="2743938" y="5693275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33" name="TextBox2432"/>
          <p:cNvSpPr>
            <a:spLocks noGrp="1"/>
          </p:cNvSpPr>
          <p:nvPr>
            <p:ph/>
          </p:nvPr>
        </p:nvSpPr>
        <p:spPr>
          <a:xfrm>
            <a:off x="907087" y="5897369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34" name="TextBox2433"/>
          <p:cNvSpPr>
            <a:spLocks noGrp="1"/>
          </p:cNvSpPr>
          <p:nvPr>
            <p:ph/>
          </p:nvPr>
        </p:nvSpPr>
        <p:spPr>
          <a:xfrm>
            <a:off x="2585198" y="5897369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435" name="TextBox2434"/>
          <p:cNvSpPr>
            <a:spLocks noGrp="1"/>
          </p:cNvSpPr>
          <p:nvPr>
            <p:ph/>
          </p:nvPr>
        </p:nvSpPr>
        <p:spPr>
          <a:xfrm>
            <a:off x="2743938" y="5897369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36" name="TextBox2435"/>
          <p:cNvSpPr>
            <a:spLocks noGrp="1"/>
          </p:cNvSpPr>
          <p:nvPr>
            <p:ph/>
          </p:nvPr>
        </p:nvSpPr>
        <p:spPr>
          <a:xfrm>
            <a:off x="498897" y="6101464"/>
            <a:ext cx="850394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r. 4193sl. 41,42,43 = r. 7290sl. 71,72,73</a:t>
            </a:r>
          </a:p>
        </p:txBody>
      </p:sp>
      <p:sp>
        <p:nvSpPr>
          <p:cNvPr id="2437" name="TextBox2436"/>
          <p:cNvSpPr>
            <a:spLocks noGrp="1"/>
          </p:cNvSpPr>
          <p:nvPr>
            <p:ph/>
          </p:nvPr>
        </p:nvSpPr>
        <p:spPr>
          <a:xfrm>
            <a:off x="907087" y="6305559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38" name="TextBox2437"/>
          <p:cNvSpPr>
            <a:spLocks noGrp="1"/>
          </p:cNvSpPr>
          <p:nvPr>
            <p:ph/>
          </p:nvPr>
        </p:nvSpPr>
        <p:spPr>
          <a:xfrm>
            <a:off x="2585198" y="6305559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439" name="TextBox2438"/>
          <p:cNvSpPr>
            <a:spLocks noGrp="1"/>
          </p:cNvSpPr>
          <p:nvPr>
            <p:ph/>
          </p:nvPr>
        </p:nvSpPr>
        <p:spPr>
          <a:xfrm>
            <a:off x="2743938" y="6305559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40" name="TextBox2439"/>
          <p:cNvSpPr>
            <a:spLocks noGrp="1"/>
          </p:cNvSpPr>
          <p:nvPr>
            <p:ph/>
          </p:nvPr>
        </p:nvSpPr>
        <p:spPr>
          <a:xfrm>
            <a:off x="907087" y="6509653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41" name="TextBox2440"/>
          <p:cNvSpPr>
            <a:spLocks noGrp="1"/>
          </p:cNvSpPr>
          <p:nvPr>
            <p:ph/>
          </p:nvPr>
        </p:nvSpPr>
        <p:spPr>
          <a:xfrm>
            <a:off x="2585198" y="6509653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442" name="TextBox2441"/>
          <p:cNvSpPr>
            <a:spLocks noGrp="1"/>
          </p:cNvSpPr>
          <p:nvPr>
            <p:ph/>
          </p:nvPr>
        </p:nvSpPr>
        <p:spPr>
          <a:xfrm>
            <a:off x="2743938" y="6509653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43" name="TextBox2442"/>
          <p:cNvSpPr>
            <a:spLocks noGrp="1"/>
          </p:cNvSpPr>
          <p:nvPr>
            <p:ph/>
          </p:nvPr>
        </p:nvSpPr>
        <p:spPr>
          <a:xfrm>
            <a:off x="907087" y="6713748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44" name="TextBox2443"/>
          <p:cNvSpPr>
            <a:spLocks noGrp="1"/>
          </p:cNvSpPr>
          <p:nvPr>
            <p:ph/>
          </p:nvPr>
        </p:nvSpPr>
        <p:spPr>
          <a:xfrm>
            <a:off x="2585198" y="6713748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445" name="TextBox2444"/>
          <p:cNvSpPr>
            <a:spLocks noGrp="1"/>
          </p:cNvSpPr>
          <p:nvPr>
            <p:ph/>
          </p:nvPr>
        </p:nvSpPr>
        <p:spPr>
          <a:xfrm>
            <a:off x="2743938" y="6713748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46" name="TextBox2445"/>
          <p:cNvSpPr>
            <a:spLocks noGrp="1"/>
          </p:cNvSpPr>
          <p:nvPr>
            <p:ph/>
          </p:nvPr>
        </p:nvSpPr>
        <p:spPr>
          <a:xfrm>
            <a:off x="498897" y="6917842"/>
            <a:ext cx="850394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r. 4194sl. 41,42,43 = r. 7360sl. 71,72,73</a:t>
            </a:r>
          </a:p>
        </p:txBody>
      </p:sp>
      <p:sp>
        <p:nvSpPr>
          <p:cNvPr id="2447" name="TextBox2446"/>
          <p:cNvSpPr>
            <a:spLocks noGrp="1"/>
          </p:cNvSpPr>
          <p:nvPr>
            <p:ph/>
          </p:nvPr>
        </p:nvSpPr>
        <p:spPr>
          <a:xfrm>
            <a:off x="907087" y="7121937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48" name="TextBox2447"/>
          <p:cNvSpPr>
            <a:spLocks noGrp="1"/>
          </p:cNvSpPr>
          <p:nvPr>
            <p:ph/>
          </p:nvPr>
        </p:nvSpPr>
        <p:spPr>
          <a:xfrm>
            <a:off x="2585198" y="7121937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449" name="TextBox2448"/>
          <p:cNvSpPr>
            <a:spLocks noGrp="1"/>
          </p:cNvSpPr>
          <p:nvPr>
            <p:ph/>
          </p:nvPr>
        </p:nvSpPr>
        <p:spPr>
          <a:xfrm>
            <a:off x="2743938" y="7121937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50" name="TextBox2449"/>
          <p:cNvSpPr>
            <a:spLocks noGrp="1"/>
          </p:cNvSpPr>
          <p:nvPr>
            <p:ph/>
          </p:nvPr>
        </p:nvSpPr>
        <p:spPr>
          <a:xfrm>
            <a:off x="907087" y="7326032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51" name="TextBox2450"/>
          <p:cNvSpPr>
            <a:spLocks noGrp="1"/>
          </p:cNvSpPr>
          <p:nvPr>
            <p:ph/>
          </p:nvPr>
        </p:nvSpPr>
        <p:spPr>
          <a:xfrm>
            <a:off x="2585198" y="7326032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452" name="TextBox2451"/>
          <p:cNvSpPr>
            <a:spLocks noGrp="1"/>
          </p:cNvSpPr>
          <p:nvPr>
            <p:ph/>
          </p:nvPr>
        </p:nvSpPr>
        <p:spPr>
          <a:xfrm>
            <a:off x="2743938" y="7326032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53" name="TextBox2452"/>
          <p:cNvSpPr>
            <a:spLocks noGrp="1"/>
          </p:cNvSpPr>
          <p:nvPr>
            <p:ph/>
          </p:nvPr>
        </p:nvSpPr>
        <p:spPr>
          <a:xfrm>
            <a:off x="907087" y="7530126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54" name="TextBox2453"/>
          <p:cNvSpPr>
            <a:spLocks noGrp="1"/>
          </p:cNvSpPr>
          <p:nvPr>
            <p:ph/>
          </p:nvPr>
        </p:nvSpPr>
        <p:spPr>
          <a:xfrm>
            <a:off x="2585198" y="7530126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455" name="TextBox2454"/>
          <p:cNvSpPr>
            <a:spLocks noGrp="1"/>
          </p:cNvSpPr>
          <p:nvPr>
            <p:ph/>
          </p:nvPr>
        </p:nvSpPr>
        <p:spPr>
          <a:xfrm>
            <a:off x="2743938" y="7530126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56" name="TextBox2455"/>
          <p:cNvSpPr>
            <a:spLocks noGrp="1"/>
          </p:cNvSpPr>
          <p:nvPr>
            <p:ph/>
          </p:nvPr>
        </p:nvSpPr>
        <p:spPr>
          <a:xfrm>
            <a:off x="498897" y="7734221"/>
            <a:ext cx="850394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r. 4421sl. 41,42,43 = r. 7170sl. 71,72,73</a:t>
            </a:r>
          </a:p>
        </p:txBody>
      </p:sp>
      <p:sp>
        <p:nvSpPr>
          <p:cNvPr id="2457" name="TextBox2456"/>
          <p:cNvSpPr>
            <a:spLocks noGrp="1"/>
          </p:cNvSpPr>
          <p:nvPr>
            <p:ph/>
          </p:nvPr>
        </p:nvSpPr>
        <p:spPr>
          <a:xfrm>
            <a:off x="907087" y="7938316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58" name="TextBox2457"/>
          <p:cNvSpPr>
            <a:spLocks noGrp="1"/>
          </p:cNvSpPr>
          <p:nvPr>
            <p:ph/>
          </p:nvPr>
        </p:nvSpPr>
        <p:spPr>
          <a:xfrm>
            <a:off x="2585198" y="7938316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459" name="TextBox2458"/>
          <p:cNvSpPr>
            <a:spLocks noGrp="1"/>
          </p:cNvSpPr>
          <p:nvPr>
            <p:ph/>
          </p:nvPr>
        </p:nvSpPr>
        <p:spPr>
          <a:xfrm>
            <a:off x="2743938" y="7938316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60" name="TextBox2459"/>
          <p:cNvSpPr>
            <a:spLocks noGrp="1"/>
          </p:cNvSpPr>
          <p:nvPr>
            <p:ph/>
          </p:nvPr>
        </p:nvSpPr>
        <p:spPr>
          <a:xfrm>
            <a:off x="907087" y="8142410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61" name="TextBox2460"/>
          <p:cNvSpPr>
            <a:spLocks noGrp="1"/>
          </p:cNvSpPr>
          <p:nvPr>
            <p:ph/>
          </p:nvPr>
        </p:nvSpPr>
        <p:spPr>
          <a:xfrm>
            <a:off x="2585198" y="8142410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462" name="TextBox2461"/>
          <p:cNvSpPr>
            <a:spLocks noGrp="1"/>
          </p:cNvSpPr>
          <p:nvPr>
            <p:ph/>
          </p:nvPr>
        </p:nvSpPr>
        <p:spPr>
          <a:xfrm>
            <a:off x="2743938" y="8142410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63" name="TextBox2462"/>
          <p:cNvSpPr>
            <a:spLocks noGrp="1"/>
          </p:cNvSpPr>
          <p:nvPr>
            <p:ph/>
          </p:nvPr>
        </p:nvSpPr>
        <p:spPr>
          <a:xfrm>
            <a:off x="907087" y="8346505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64" name="TextBox2463"/>
          <p:cNvSpPr>
            <a:spLocks noGrp="1"/>
          </p:cNvSpPr>
          <p:nvPr>
            <p:ph/>
          </p:nvPr>
        </p:nvSpPr>
        <p:spPr>
          <a:xfrm>
            <a:off x="2585198" y="8346505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465" name="TextBox2464"/>
          <p:cNvSpPr>
            <a:spLocks noGrp="1"/>
          </p:cNvSpPr>
          <p:nvPr>
            <p:ph/>
          </p:nvPr>
        </p:nvSpPr>
        <p:spPr>
          <a:xfrm>
            <a:off x="2743938" y="8346505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66" name="TextBox2465"/>
          <p:cNvSpPr>
            <a:spLocks noGrp="1"/>
          </p:cNvSpPr>
          <p:nvPr>
            <p:ph/>
          </p:nvPr>
        </p:nvSpPr>
        <p:spPr>
          <a:xfrm>
            <a:off x="498897" y="8550599"/>
            <a:ext cx="850394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r. 4422sl. 41,42,43 = r. 7220sl. 71,72,73</a:t>
            </a:r>
          </a:p>
        </p:txBody>
      </p:sp>
      <p:sp>
        <p:nvSpPr>
          <p:cNvPr id="2467" name="TextBox2466"/>
          <p:cNvSpPr>
            <a:spLocks noGrp="1"/>
          </p:cNvSpPr>
          <p:nvPr>
            <p:ph/>
          </p:nvPr>
        </p:nvSpPr>
        <p:spPr>
          <a:xfrm>
            <a:off x="907087" y="8754694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68" name="TextBox2467"/>
          <p:cNvSpPr>
            <a:spLocks noGrp="1"/>
          </p:cNvSpPr>
          <p:nvPr>
            <p:ph/>
          </p:nvPr>
        </p:nvSpPr>
        <p:spPr>
          <a:xfrm>
            <a:off x="2585198" y="8754694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469" name="TextBox2468"/>
          <p:cNvSpPr>
            <a:spLocks noGrp="1"/>
          </p:cNvSpPr>
          <p:nvPr>
            <p:ph/>
          </p:nvPr>
        </p:nvSpPr>
        <p:spPr>
          <a:xfrm>
            <a:off x="2743938" y="8754694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70" name="TextBox2469"/>
          <p:cNvSpPr>
            <a:spLocks noGrp="1"/>
          </p:cNvSpPr>
          <p:nvPr>
            <p:ph/>
          </p:nvPr>
        </p:nvSpPr>
        <p:spPr>
          <a:xfrm>
            <a:off x="907087" y="8958789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71" name="TextBox2470"/>
          <p:cNvSpPr>
            <a:spLocks noGrp="1"/>
          </p:cNvSpPr>
          <p:nvPr>
            <p:ph/>
          </p:nvPr>
        </p:nvSpPr>
        <p:spPr>
          <a:xfrm>
            <a:off x="2585198" y="8958789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472" name="TextBox2471"/>
          <p:cNvSpPr>
            <a:spLocks noGrp="1"/>
          </p:cNvSpPr>
          <p:nvPr>
            <p:ph/>
          </p:nvPr>
        </p:nvSpPr>
        <p:spPr>
          <a:xfrm>
            <a:off x="2743938" y="8958789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73" name="TextBox2472"/>
          <p:cNvSpPr>
            <a:spLocks noGrp="1"/>
          </p:cNvSpPr>
          <p:nvPr>
            <p:ph/>
          </p:nvPr>
        </p:nvSpPr>
        <p:spPr>
          <a:xfrm>
            <a:off x="907087" y="9162883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74" name="TextBox2473"/>
          <p:cNvSpPr>
            <a:spLocks noGrp="1"/>
          </p:cNvSpPr>
          <p:nvPr>
            <p:ph/>
          </p:nvPr>
        </p:nvSpPr>
        <p:spPr>
          <a:xfrm>
            <a:off x="2585198" y="9162883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475" name="TextBox2474"/>
          <p:cNvSpPr>
            <a:spLocks noGrp="1"/>
          </p:cNvSpPr>
          <p:nvPr>
            <p:ph/>
          </p:nvPr>
        </p:nvSpPr>
        <p:spPr>
          <a:xfrm>
            <a:off x="2743938" y="9162883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76" name="TextBox2475"/>
          <p:cNvSpPr>
            <a:spLocks noGrp="1"/>
          </p:cNvSpPr>
          <p:nvPr>
            <p:ph/>
          </p:nvPr>
        </p:nvSpPr>
        <p:spPr>
          <a:xfrm>
            <a:off x="498897" y="9366978"/>
            <a:ext cx="850394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r. 4423sl. 41,42,43 = r. 7400sl. 71,72,73</a:t>
            </a:r>
          </a:p>
        </p:txBody>
      </p:sp>
      <p:sp>
        <p:nvSpPr>
          <p:cNvPr id="2477" name="TextBox2476"/>
          <p:cNvSpPr>
            <a:spLocks noGrp="1"/>
          </p:cNvSpPr>
          <p:nvPr>
            <p:ph/>
          </p:nvPr>
        </p:nvSpPr>
        <p:spPr>
          <a:xfrm>
            <a:off x="907087" y="9571073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78" name="TextBox2477"/>
          <p:cNvSpPr>
            <a:spLocks noGrp="1"/>
          </p:cNvSpPr>
          <p:nvPr>
            <p:ph/>
          </p:nvPr>
        </p:nvSpPr>
        <p:spPr>
          <a:xfrm>
            <a:off x="2585198" y="9571073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479" name="TextBox2478"/>
          <p:cNvSpPr>
            <a:spLocks noGrp="1"/>
          </p:cNvSpPr>
          <p:nvPr>
            <p:ph/>
          </p:nvPr>
        </p:nvSpPr>
        <p:spPr>
          <a:xfrm>
            <a:off x="2743938" y="9571073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80" name="TextBox2479"/>
          <p:cNvSpPr>
            <a:spLocks noGrp="1"/>
          </p:cNvSpPr>
          <p:nvPr>
            <p:ph/>
          </p:nvPr>
        </p:nvSpPr>
        <p:spPr>
          <a:xfrm>
            <a:off x="907087" y="9775167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81" name="TextBox2480"/>
          <p:cNvSpPr>
            <a:spLocks noGrp="1"/>
          </p:cNvSpPr>
          <p:nvPr>
            <p:ph/>
          </p:nvPr>
        </p:nvSpPr>
        <p:spPr>
          <a:xfrm>
            <a:off x="2585198" y="9775167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482" name="TextBox2481"/>
          <p:cNvSpPr>
            <a:spLocks noGrp="1"/>
          </p:cNvSpPr>
          <p:nvPr>
            <p:ph/>
          </p:nvPr>
        </p:nvSpPr>
        <p:spPr>
          <a:xfrm>
            <a:off x="2743938" y="9775167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83" name="TextBox2482"/>
          <p:cNvSpPr>
            <a:spLocks noGrp="1"/>
          </p:cNvSpPr>
          <p:nvPr>
            <p:ph/>
          </p:nvPr>
        </p:nvSpPr>
        <p:spPr>
          <a:xfrm>
            <a:off x="907087" y="9979262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84" name="TextBox2483"/>
          <p:cNvSpPr>
            <a:spLocks noGrp="1"/>
          </p:cNvSpPr>
          <p:nvPr>
            <p:ph/>
          </p:nvPr>
        </p:nvSpPr>
        <p:spPr>
          <a:xfrm>
            <a:off x="2585198" y="9979262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485" name="TextBox2484"/>
          <p:cNvSpPr>
            <a:spLocks noGrp="1"/>
          </p:cNvSpPr>
          <p:nvPr>
            <p:ph/>
          </p:nvPr>
        </p:nvSpPr>
        <p:spPr>
          <a:xfrm>
            <a:off x="2743938" y="9979262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86" name="TextBox2485"/>
          <p:cNvSpPr>
            <a:spLocks noGrp="1"/>
          </p:cNvSpPr>
          <p:nvPr>
            <p:ph/>
          </p:nvPr>
        </p:nvSpPr>
        <p:spPr>
          <a:xfrm>
            <a:off x="498897" y="10183356"/>
            <a:ext cx="850394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r. 4424sl. 41,42,43 = r. 7470sl. 71,72,73</a:t>
            </a:r>
          </a:p>
        </p:txBody>
      </p:sp>
      <p:sp>
        <p:nvSpPr>
          <p:cNvPr id="2487" name="TextBox2486"/>
          <p:cNvSpPr>
            <a:spLocks noGrp="1"/>
          </p:cNvSpPr>
          <p:nvPr>
            <p:ph/>
          </p:nvPr>
        </p:nvSpPr>
        <p:spPr>
          <a:xfrm>
            <a:off x="907087" y="10387451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88" name="TextBox2487"/>
          <p:cNvSpPr>
            <a:spLocks noGrp="1"/>
          </p:cNvSpPr>
          <p:nvPr>
            <p:ph/>
          </p:nvPr>
        </p:nvSpPr>
        <p:spPr>
          <a:xfrm>
            <a:off x="2585198" y="10387451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489" name="TextBox2488"/>
          <p:cNvSpPr>
            <a:spLocks noGrp="1"/>
          </p:cNvSpPr>
          <p:nvPr>
            <p:ph/>
          </p:nvPr>
        </p:nvSpPr>
        <p:spPr>
          <a:xfrm>
            <a:off x="2743938" y="10387451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90" name="TextBox2489"/>
          <p:cNvSpPr>
            <a:spLocks noGrp="1"/>
          </p:cNvSpPr>
          <p:nvPr>
            <p:ph/>
          </p:nvPr>
        </p:nvSpPr>
        <p:spPr>
          <a:xfrm>
            <a:off x="907087" y="10591546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91" name="TextBox2490"/>
          <p:cNvSpPr>
            <a:spLocks noGrp="1"/>
          </p:cNvSpPr>
          <p:nvPr>
            <p:ph/>
          </p:nvPr>
        </p:nvSpPr>
        <p:spPr>
          <a:xfrm>
            <a:off x="2585198" y="10591546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492" name="TextBox2491"/>
          <p:cNvSpPr>
            <a:spLocks noGrp="1"/>
          </p:cNvSpPr>
          <p:nvPr>
            <p:ph/>
          </p:nvPr>
        </p:nvSpPr>
        <p:spPr>
          <a:xfrm>
            <a:off x="2743938" y="10591546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93" name="TextBox2492"/>
          <p:cNvSpPr>
            <a:spLocks noGrp="1"/>
          </p:cNvSpPr>
          <p:nvPr>
            <p:ph/>
          </p:nvPr>
        </p:nvSpPr>
        <p:spPr>
          <a:xfrm>
            <a:off x="907087" y="10795640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94" name="TextBox2493"/>
          <p:cNvSpPr>
            <a:spLocks noGrp="1"/>
          </p:cNvSpPr>
          <p:nvPr>
            <p:ph/>
          </p:nvPr>
        </p:nvSpPr>
        <p:spPr>
          <a:xfrm>
            <a:off x="2585198" y="10795640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495" name="TextBox2494"/>
          <p:cNvSpPr>
            <a:spLocks noGrp="1"/>
          </p:cNvSpPr>
          <p:nvPr>
            <p:ph/>
          </p:nvPr>
        </p:nvSpPr>
        <p:spPr>
          <a:xfrm>
            <a:off x="2743938" y="10795640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0,00</a:t>
            </a:r>
          </a:p>
        </p:txBody>
      </p:sp>
      <p:sp>
        <p:nvSpPr>
          <p:cNvPr id="2496" name="TextBox2495"/>
          <p:cNvSpPr>
            <a:spLocks noGrp="1"/>
          </p:cNvSpPr>
          <p:nvPr>
            <p:ph/>
          </p:nvPr>
        </p:nvSpPr>
        <p:spPr>
          <a:xfrm>
            <a:off x="498897" y="11067766"/>
            <a:ext cx="850394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1" i="0" smtClean="0">
                <a:solidFill>
                  <a:srgbClr val="010101"/>
                </a:solidFill>
                <a:latin typeface="Tahoma"/>
              </a:rPr>
              <a:t>10. b) vazba mezi částí VI. a částí III.:</a:t>
            </a:r>
          </a:p>
        </p:txBody>
      </p:sp>
      <p:sp>
        <p:nvSpPr>
          <p:cNvPr id="2497" name="TextBox2496"/>
          <p:cNvSpPr>
            <a:spLocks noGrp="1"/>
          </p:cNvSpPr>
          <p:nvPr>
            <p:ph/>
          </p:nvPr>
        </p:nvSpPr>
        <p:spPr>
          <a:xfrm>
            <a:off x="498897" y="11271861"/>
            <a:ext cx="8503943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r. (6030 + 6040)sl. 63 = r. (8115 + 8125 + 8215 + 8225)sl. 3</a:t>
            </a:r>
          </a:p>
        </p:txBody>
      </p:sp>
      <p:sp>
        <p:nvSpPr>
          <p:cNvPr id="2498" name="TextBox2497"/>
          <p:cNvSpPr>
            <a:spLocks noGrp="1"/>
          </p:cNvSpPr>
          <p:nvPr>
            <p:ph/>
          </p:nvPr>
        </p:nvSpPr>
        <p:spPr>
          <a:xfrm>
            <a:off x="907087" y="11475956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666 597,08</a:t>
            </a:r>
          </a:p>
        </p:txBody>
      </p:sp>
      <p:sp>
        <p:nvSpPr>
          <p:cNvPr id="2499" name="TextBox2498"/>
          <p:cNvSpPr>
            <a:spLocks noGrp="1"/>
          </p:cNvSpPr>
          <p:nvPr>
            <p:ph/>
          </p:nvPr>
        </p:nvSpPr>
        <p:spPr>
          <a:xfrm>
            <a:off x="2585198" y="11475956"/>
            <a:ext cx="13606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=</a:t>
            </a:r>
          </a:p>
        </p:txBody>
      </p:sp>
      <p:sp>
        <p:nvSpPr>
          <p:cNvPr id="2500" name="TextBox2499"/>
          <p:cNvSpPr>
            <a:spLocks noGrp="1"/>
          </p:cNvSpPr>
          <p:nvPr>
            <p:ph/>
          </p:nvPr>
        </p:nvSpPr>
        <p:spPr>
          <a:xfrm>
            <a:off x="2743938" y="11475956"/>
            <a:ext cx="165543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666 597,08</a:t>
            </a:r>
          </a:p>
        </p:txBody>
      </p:sp>
      <p:pic>
        <p:nvPicPr>
          <p:cNvPr id="2500" name="Picture4" descr="Picture2501"/>
          <p:cNvPicPr>
            <a:picLocks noChangeAspect="1"/>
          </p:cNvPicPr>
          <p:nvPr/>
        </p:nvPicPr>
        <p:blipFill>
          <a:blip r:embed="rIdp2500" cstate="print"/>
          <a:stretch>
            <a:fillRect/>
          </a:stretch>
        </p:blipFill>
        <p:spPr>
          <a:xfrm>
            <a:off x="4217253" y="12648554"/>
            <a:ext cx="1089909" cy="341285"/>
          </a:xfrm>
          <a:prstGeom prst="rect">
            <a:avLst/>
          </a:prstGeom>
          <a:noFill/>
        </p:spPr>
      </p:pic>
      <p:sp>
        <p:nvSpPr>
          <p:cNvPr id="2502" name="TextBox2501"/>
          <p:cNvSpPr>
            <a:spLocks noGrp="1"/>
          </p:cNvSpPr>
          <p:nvPr>
            <p:ph/>
          </p:nvPr>
        </p:nvSpPr>
        <p:spPr>
          <a:xfrm>
            <a:off x="4260189" y="12669582"/>
            <a:ext cx="1004037" cy="29108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700" b="0" i="0" smtClean="0">
                <a:solidFill>
                  <a:srgbClr val="010101"/>
                </a:solidFill>
                <a:latin typeface="tahoma"/>
              </a:rPr>
              <a:t>Strana
2 z 2</a:t>
            </a:r>
          </a:p>
        </p:txBody>
      </p:sp>
      <p:sp>
        <p:nvSpPr>
          <p:cNvPr id="2503" name="TextBox2502"/>
          <p:cNvSpPr>
            <a:spLocks noGrp="1"/>
          </p:cNvSpPr>
          <p:nvPr>
            <p:ph/>
          </p:nvPr>
        </p:nvSpPr>
        <p:spPr>
          <a:xfrm>
            <a:off x="8000780" y="12657582"/>
            <a:ext cx="1070092" cy="291121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700" b="0" i="0" smtClean="0">
                <a:solidFill>
                  <a:srgbClr val="010101"/>
                </a:solidFill>
                <a:latin typeface="Tahoma"/>
              </a:rPr>
              <a:t>4.12.2017
14:21:00</a:t>
            </a:r>
          </a:p>
        </p:txBody>
      </p:sp>
      <p:sp>
        <p:nvSpPr>
          <p:cNvPr id="2504" name="TextBox2503"/>
          <p:cNvSpPr>
            <a:spLocks noGrp="1"/>
          </p:cNvSpPr>
          <p:nvPr>
            <p:ph/>
          </p:nvPr>
        </p:nvSpPr>
        <p:spPr>
          <a:xfrm>
            <a:off x="453543" y="12669585"/>
            <a:ext cx="3657248" cy="291121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700" b="0" i="0" smtClean="0">
                <a:solidFill>
                  <a:srgbClr val="010101"/>
                </a:solidFill>
                <a:latin typeface="Tahoma"/>
              </a:rPr>
              <a:t>Z dat systému GINIS Express vytiskl Jana Nepožitková
Finanční okruhy - Účetnictví 6.07.0 (Stařechovice), verze: 2017.02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5" name="TextBox2504"/>
          <p:cNvSpPr>
            <a:spLocks noGrp="1"/>
          </p:cNvSpPr>
          <p:nvPr>
            <p:ph/>
          </p:nvPr>
        </p:nvSpPr>
        <p:spPr>
          <a:xfrm>
            <a:off x="7551500" y="589606"/>
            <a:ext cx="1292600" cy="294804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1200" b="1" i="0" smtClean="0">
                <a:solidFill>
                  <a:srgbClr val="010101"/>
                </a:solidFill>
                <a:latin typeface="Tahoma"/>
              </a:rPr>
              <a:t>Fin 2 - 12 M</a:t>
            </a:r>
          </a:p>
        </p:txBody>
      </p:sp>
      <p:cxnSp>
        <p:nvCxnSpPr>
          <p:cNvPr id="2506" name="Line2505"/>
          <p:cNvCxnSpPr/>
          <p:nvPr/>
        </p:nvCxnSpPr>
        <p:spPr>
          <a:xfrm>
            <a:off x="7551500" y="589606"/>
            <a:ext cx="0" cy="294804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7" name="Line2506"/>
          <p:cNvCxnSpPr/>
          <p:nvPr/>
        </p:nvCxnSpPr>
        <p:spPr>
          <a:xfrm>
            <a:off x="8844099" y="589606"/>
            <a:ext cx="0" cy="294804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8" name="Line2507"/>
          <p:cNvCxnSpPr/>
          <p:nvPr/>
        </p:nvCxnSpPr>
        <p:spPr>
          <a:xfrm>
            <a:off x="7551500" y="589606"/>
            <a:ext cx="1292600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9" name="Line2508"/>
          <p:cNvCxnSpPr/>
          <p:nvPr/>
        </p:nvCxnSpPr>
        <p:spPr>
          <a:xfrm>
            <a:off x="7551500" y="884409"/>
            <a:ext cx="1292600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10" name="TextBox2509"/>
          <p:cNvSpPr>
            <a:spLocks noGrp="1"/>
          </p:cNvSpPr>
          <p:nvPr>
            <p:ph/>
          </p:nvPr>
        </p:nvSpPr>
        <p:spPr>
          <a:xfrm>
            <a:off x="657638" y="589606"/>
            <a:ext cx="2381104" cy="36283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Ministerstvo financí</a:t>
            </a:r>
          </a:p>
        </p:txBody>
      </p:sp>
      <p:sp>
        <p:nvSpPr>
          <p:cNvPr id="2511" name="TextBox2510"/>
          <p:cNvSpPr>
            <a:spLocks noGrp="1"/>
          </p:cNvSpPr>
          <p:nvPr>
            <p:ph/>
          </p:nvPr>
        </p:nvSpPr>
        <p:spPr>
          <a:xfrm>
            <a:off x="521575" y="959150"/>
            <a:ext cx="8458589" cy="408190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1100" b="1" i="0" smtClean="0">
                <a:solidFill>
                  <a:srgbClr val="010101"/>
                </a:solidFill>
                <a:latin typeface="Tahoma"/>
              </a:rPr>
              <a:t>VÝKAZ PRO HODNOCENÍ PLNĚNÍ ROZPOČTU
ÚZEMNÍCH SAMOSPRÁVNÝCH CELKŮ, DOBROVOLNÝCH SVAZKŮ OBCÍ A REGIONÁLNÍCH RAD</a:t>
            </a:r>
          </a:p>
        </p:txBody>
      </p:sp>
      <p:sp>
        <p:nvSpPr>
          <p:cNvPr id="2512" name="TextBox2511"/>
          <p:cNvSpPr>
            <a:spLocks noGrp="1"/>
          </p:cNvSpPr>
          <p:nvPr>
            <p:ph/>
          </p:nvPr>
        </p:nvSpPr>
        <p:spPr>
          <a:xfrm>
            <a:off x="521575" y="1455063"/>
            <a:ext cx="8458589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1000" b="0" i="0" smtClean="0">
                <a:solidFill>
                  <a:srgbClr val="010101"/>
                </a:solidFill>
                <a:latin typeface="Tahoma"/>
              </a:rPr>
              <a:t>sestavený k 10/2017</a:t>
            </a:r>
          </a:p>
        </p:txBody>
      </p:sp>
      <p:pic>
        <p:nvPicPr>
          <p:cNvPr id="2512" name="Picture4" descr="Picture2513"/>
          <p:cNvPicPr>
            <a:picLocks noChangeAspect="1"/>
          </p:cNvPicPr>
          <p:nvPr/>
        </p:nvPicPr>
        <p:blipFill>
          <a:blip r:embed="rIdp2512" cstate="print"/>
          <a:stretch>
            <a:fillRect/>
          </a:stretch>
        </p:blipFill>
        <p:spPr>
          <a:xfrm>
            <a:off x="498897" y="2018269"/>
            <a:ext cx="884411" cy="657639"/>
          </a:xfrm>
          <a:prstGeom prst="rect">
            <a:avLst/>
          </a:prstGeom>
          <a:noFill/>
        </p:spPr>
      </p:pic>
      <p:pic>
        <p:nvPicPr>
          <p:cNvPr id="2513" name="Picture4" descr="Picture2514"/>
          <p:cNvPicPr>
            <a:picLocks noChangeAspect="1"/>
          </p:cNvPicPr>
          <p:nvPr/>
        </p:nvPicPr>
        <p:blipFill>
          <a:blip r:embed="rIdp2513" cstate="print"/>
          <a:stretch>
            <a:fillRect/>
          </a:stretch>
        </p:blipFill>
        <p:spPr>
          <a:xfrm>
            <a:off x="1383307" y="2018269"/>
            <a:ext cx="907088" cy="657639"/>
          </a:xfrm>
          <a:prstGeom prst="rect">
            <a:avLst/>
          </a:prstGeom>
          <a:noFill/>
        </p:spPr>
      </p:pic>
      <p:pic>
        <p:nvPicPr>
          <p:cNvPr id="2514" name="Picture4" descr="Picture2515"/>
          <p:cNvPicPr>
            <a:picLocks noChangeAspect="1"/>
          </p:cNvPicPr>
          <p:nvPr/>
        </p:nvPicPr>
        <p:blipFill>
          <a:blip r:embed="rIdp2514" cstate="print"/>
          <a:stretch>
            <a:fillRect/>
          </a:stretch>
        </p:blipFill>
        <p:spPr>
          <a:xfrm>
            <a:off x="2290395" y="2018269"/>
            <a:ext cx="1632757" cy="657639"/>
          </a:xfrm>
          <a:prstGeom prst="rect">
            <a:avLst/>
          </a:prstGeom>
          <a:noFill/>
        </p:spPr>
      </p:pic>
      <p:pic>
        <p:nvPicPr>
          <p:cNvPr id="2515" name="Picture4" descr="Picture2516"/>
          <p:cNvPicPr>
            <a:picLocks noChangeAspect="1"/>
          </p:cNvPicPr>
          <p:nvPr/>
        </p:nvPicPr>
        <p:blipFill>
          <a:blip r:embed="rIdp2515" cstate="print"/>
          <a:stretch>
            <a:fillRect/>
          </a:stretch>
        </p:blipFill>
        <p:spPr>
          <a:xfrm>
            <a:off x="498897" y="2018269"/>
            <a:ext cx="3424255" cy="340158"/>
          </a:xfrm>
          <a:prstGeom prst="rect">
            <a:avLst/>
          </a:prstGeom>
          <a:noFill/>
        </p:spPr>
      </p:pic>
      <p:sp>
        <p:nvSpPr>
          <p:cNvPr id="2517" name="TextBox2516"/>
          <p:cNvSpPr>
            <a:spLocks noGrp="1"/>
          </p:cNvSpPr>
          <p:nvPr>
            <p:ph/>
          </p:nvPr>
        </p:nvSpPr>
        <p:spPr>
          <a:xfrm>
            <a:off x="521575" y="2086300"/>
            <a:ext cx="839056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1000" b="0" i="0" smtClean="0">
                <a:solidFill>
                  <a:srgbClr val="010101"/>
                </a:solidFill>
                <a:latin typeface="Tahoma"/>
              </a:rPr>
              <a:t>Rok</a:t>
            </a:r>
          </a:p>
        </p:txBody>
      </p:sp>
      <p:sp>
        <p:nvSpPr>
          <p:cNvPr id="2518" name="TextBox2517"/>
          <p:cNvSpPr>
            <a:spLocks noGrp="1"/>
          </p:cNvSpPr>
          <p:nvPr>
            <p:ph/>
          </p:nvPr>
        </p:nvSpPr>
        <p:spPr>
          <a:xfrm>
            <a:off x="521575" y="2403781"/>
            <a:ext cx="839056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1000" b="0" i="0" smtClean="0">
                <a:solidFill>
                  <a:srgbClr val="010101"/>
                </a:solidFill>
                <a:latin typeface="Tahoma"/>
              </a:rPr>
              <a:t>2017</a:t>
            </a:r>
          </a:p>
        </p:txBody>
      </p:sp>
      <p:sp>
        <p:nvSpPr>
          <p:cNvPr id="2519" name="TextBox2518"/>
          <p:cNvSpPr>
            <a:spLocks noGrp="1"/>
          </p:cNvSpPr>
          <p:nvPr>
            <p:ph/>
          </p:nvPr>
        </p:nvSpPr>
        <p:spPr>
          <a:xfrm>
            <a:off x="1405985" y="2086300"/>
            <a:ext cx="839056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1000" b="0" i="0" smtClean="0">
                <a:solidFill>
                  <a:srgbClr val="010101"/>
                </a:solidFill>
                <a:latin typeface="Tahoma"/>
              </a:rPr>
              <a:t>Měsíc</a:t>
            </a:r>
          </a:p>
        </p:txBody>
      </p:sp>
      <p:sp>
        <p:nvSpPr>
          <p:cNvPr id="2520" name="TextBox2519"/>
          <p:cNvSpPr>
            <a:spLocks noGrp="1"/>
          </p:cNvSpPr>
          <p:nvPr>
            <p:ph/>
          </p:nvPr>
        </p:nvSpPr>
        <p:spPr>
          <a:xfrm>
            <a:off x="1405985" y="2403781"/>
            <a:ext cx="839056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1000" b="0" i="0" smtClean="0">
                <a:solidFill>
                  <a:srgbClr val="010101"/>
                </a:solidFill>
                <a:latin typeface="Tahoma"/>
              </a:rPr>
              <a:t>10</a:t>
            </a:r>
          </a:p>
        </p:txBody>
      </p:sp>
      <p:sp>
        <p:nvSpPr>
          <p:cNvPr id="2521" name="TextBox2520"/>
          <p:cNvSpPr>
            <a:spLocks noGrp="1"/>
          </p:cNvSpPr>
          <p:nvPr>
            <p:ph/>
          </p:nvPr>
        </p:nvSpPr>
        <p:spPr>
          <a:xfrm>
            <a:off x="2313072" y="2086300"/>
            <a:ext cx="1587403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1000" b="0" i="0" smtClean="0">
                <a:solidFill>
                  <a:srgbClr val="010101"/>
                </a:solidFill>
                <a:latin typeface="Tahoma"/>
              </a:rPr>
              <a:t>IČO</a:t>
            </a:r>
          </a:p>
        </p:txBody>
      </p:sp>
      <p:sp>
        <p:nvSpPr>
          <p:cNvPr id="2522" name="TextBox2521"/>
          <p:cNvSpPr>
            <a:spLocks noGrp="1"/>
          </p:cNvSpPr>
          <p:nvPr>
            <p:ph/>
          </p:nvPr>
        </p:nvSpPr>
        <p:spPr>
          <a:xfrm>
            <a:off x="2313072" y="2403781"/>
            <a:ext cx="1587403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1000" b="1" i="0" smtClean="0">
                <a:solidFill>
                  <a:srgbClr val="010101"/>
                </a:solidFill>
                <a:latin typeface="Tahoma"/>
              </a:rPr>
              <a:t>00288802</a:t>
            </a:r>
          </a:p>
        </p:txBody>
      </p:sp>
      <p:sp>
        <p:nvSpPr>
          <p:cNvPr id="2523" name="TextBox2522"/>
          <p:cNvSpPr>
            <a:spLocks noGrp="1"/>
          </p:cNvSpPr>
          <p:nvPr>
            <p:ph/>
          </p:nvPr>
        </p:nvSpPr>
        <p:spPr>
          <a:xfrm>
            <a:off x="511183" y="2767590"/>
            <a:ext cx="8526620" cy="612284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1000" b="0" i="0" smtClean="0">
                <a:solidFill>
                  <a:srgbClr val="010101"/>
                </a:solidFill>
                <a:latin typeface="Tahoma"/>
              </a:rPr>
              <a:t>Název a sídlo účetní jednotky:
Obec Stařechovice, Stařechovice čp. 71, 798 41 Stařechovice</a:t>
            </a:r>
          </a:p>
        </p:txBody>
      </p:sp>
      <p:sp>
        <p:nvSpPr>
          <p:cNvPr id="2524" name="TextBox2523"/>
          <p:cNvSpPr>
            <a:spLocks noGrp="1"/>
          </p:cNvSpPr>
          <p:nvPr>
            <p:ph/>
          </p:nvPr>
        </p:nvSpPr>
        <p:spPr>
          <a:xfrm>
            <a:off x="519750" y="1681254"/>
            <a:ext cx="8458589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1000" b="0" i="0" smtClean="0">
                <a:solidFill>
                  <a:srgbClr val="010101"/>
                </a:solidFill>
                <a:latin typeface="Tahoma"/>
              </a:rPr>
              <a:t>(v Kč na dvě desetinná místa)</a:t>
            </a:r>
          </a:p>
        </p:txBody>
      </p:sp>
      <p:sp>
        <p:nvSpPr>
          <p:cNvPr id="2525" name="TextBox2524"/>
          <p:cNvSpPr>
            <a:spLocks noGrp="1"/>
          </p:cNvSpPr>
          <p:nvPr>
            <p:ph/>
          </p:nvPr>
        </p:nvSpPr>
        <p:spPr>
          <a:xfrm>
            <a:off x="6420440" y="2039185"/>
            <a:ext cx="1936618" cy="756427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4800" b="1" i="1" smtClean="0">
                <a:solidFill>
                  <a:srgbClr val="FFCD01"/>
                </a:solidFill>
                <a:latin typeface="Arial"/>
              </a:rPr>
              <a:t>2017</a:t>
            </a:r>
          </a:p>
        </p:txBody>
      </p:sp>
      <p:sp>
        <p:nvSpPr>
          <p:cNvPr id="2526" name="TextBox2525"/>
          <p:cNvSpPr>
            <a:spLocks noGrp="1"/>
          </p:cNvSpPr>
          <p:nvPr>
            <p:ph/>
          </p:nvPr>
        </p:nvSpPr>
        <p:spPr>
          <a:xfrm>
            <a:off x="498897" y="3765386"/>
            <a:ext cx="612284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ODPA</a:t>
            </a:r>
          </a:p>
        </p:txBody>
      </p:sp>
      <p:cxnSp>
        <p:nvCxnSpPr>
          <p:cNvPr id="2527" name="Line2526"/>
          <p:cNvCxnSpPr/>
          <p:nvPr/>
        </p:nvCxnSpPr>
        <p:spPr>
          <a:xfrm>
            <a:off x="498897" y="3765386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8" name="Line2527"/>
          <p:cNvCxnSpPr/>
          <p:nvPr/>
        </p:nvCxnSpPr>
        <p:spPr>
          <a:xfrm>
            <a:off x="1111180" y="3765386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9" name="Line2528"/>
          <p:cNvCxnSpPr/>
          <p:nvPr/>
        </p:nvCxnSpPr>
        <p:spPr>
          <a:xfrm>
            <a:off x="498897" y="3765386"/>
            <a:ext cx="612284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0" name="Line2529"/>
          <p:cNvCxnSpPr/>
          <p:nvPr/>
        </p:nvCxnSpPr>
        <p:spPr>
          <a:xfrm>
            <a:off x="498897" y="4128220"/>
            <a:ext cx="612284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31" name="TextBox2530"/>
          <p:cNvSpPr>
            <a:spLocks noGrp="1"/>
          </p:cNvSpPr>
          <p:nvPr>
            <p:ph/>
          </p:nvPr>
        </p:nvSpPr>
        <p:spPr>
          <a:xfrm>
            <a:off x="1111181" y="3765386"/>
            <a:ext cx="634962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POL</a:t>
            </a:r>
          </a:p>
        </p:txBody>
      </p:sp>
      <p:cxnSp>
        <p:nvCxnSpPr>
          <p:cNvPr id="2532" name="Line2531"/>
          <p:cNvCxnSpPr/>
          <p:nvPr/>
        </p:nvCxnSpPr>
        <p:spPr>
          <a:xfrm>
            <a:off x="1111181" y="3765386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3" name="Line2532"/>
          <p:cNvCxnSpPr/>
          <p:nvPr/>
        </p:nvCxnSpPr>
        <p:spPr>
          <a:xfrm>
            <a:off x="1746142" y="3765386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4" name="Line2533"/>
          <p:cNvCxnSpPr/>
          <p:nvPr/>
        </p:nvCxnSpPr>
        <p:spPr>
          <a:xfrm>
            <a:off x="1111181" y="3765386"/>
            <a:ext cx="63496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5" name="Line2534"/>
          <p:cNvCxnSpPr/>
          <p:nvPr/>
        </p:nvCxnSpPr>
        <p:spPr>
          <a:xfrm>
            <a:off x="1111181" y="4128220"/>
            <a:ext cx="63496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36" name="TextBox2535"/>
          <p:cNvSpPr>
            <a:spLocks noGrp="1"/>
          </p:cNvSpPr>
          <p:nvPr>
            <p:ph/>
          </p:nvPr>
        </p:nvSpPr>
        <p:spPr>
          <a:xfrm>
            <a:off x="1746142" y="3765386"/>
            <a:ext cx="3492286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Text</a:t>
            </a:r>
          </a:p>
        </p:txBody>
      </p:sp>
      <p:cxnSp>
        <p:nvCxnSpPr>
          <p:cNvPr id="2537" name="Line2536"/>
          <p:cNvCxnSpPr/>
          <p:nvPr/>
        </p:nvCxnSpPr>
        <p:spPr>
          <a:xfrm>
            <a:off x="1746142" y="3765386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8" name="Line2537"/>
          <p:cNvCxnSpPr/>
          <p:nvPr/>
        </p:nvCxnSpPr>
        <p:spPr>
          <a:xfrm>
            <a:off x="5238427" y="3765386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9" name="Line2538"/>
          <p:cNvCxnSpPr/>
          <p:nvPr/>
        </p:nvCxnSpPr>
        <p:spPr>
          <a:xfrm>
            <a:off x="1746142" y="3765386"/>
            <a:ext cx="3492286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0" name="Line2539"/>
          <p:cNvCxnSpPr/>
          <p:nvPr/>
        </p:nvCxnSpPr>
        <p:spPr>
          <a:xfrm>
            <a:off x="1746142" y="4128220"/>
            <a:ext cx="3492286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41" name="TextBox2540"/>
          <p:cNvSpPr>
            <a:spLocks noGrp="1"/>
          </p:cNvSpPr>
          <p:nvPr>
            <p:ph/>
          </p:nvPr>
        </p:nvSpPr>
        <p:spPr>
          <a:xfrm>
            <a:off x="5238428" y="3765386"/>
            <a:ext cx="1133860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Schválený rozpočet</a:t>
            </a:r>
          </a:p>
        </p:txBody>
      </p:sp>
      <p:cxnSp>
        <p:nvCxnSpPr>
          <p:cNvPr id="2542" name="Line2541"/>
          <p:cNvCxnSpPr/>
          <p:nvPr/>
        </p:nvCxnSpPr>
        <p:spPr>
          <a:xfrm>
            <a:off x="5238428" y="3765386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3" name="Line2542"/>
          <p:cNvCxnSpPr/>
          <p:nvPr/>
        </p:nvCxnSpPr>
        <p:spPr>
          <a:xfrm>
            <a:off x="6372287" y="3765386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4" name="Line2543"/>
          <p:cNvCxnSpPr/>
          <p:nvPr/>
        </p:nvCxnSpPr>
        <p:spPr>
          <a:xfrm>
            <a:off x="5238428" y="3765386"/>
            <a:ext cx="1133860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5" name="Line2544"/>
          <p:cNvCxnSpPr/>
          <p:nvPr/>
        </p:nvCxnSpPr>
        <p:spPr>
          <a:xfrm>
            <a:off x="5238428" y="4128220"/>
            <a:ext cx="1133860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46" name="TextBox2545"/>
          <p:cNvSpPr>
            <a:spLocks noGrp="1"/>
          </p:cNvSpPr>
          <p:nvPr>
            <p:ph/>
          </p:nvPr>
        </p:nvSpPr>
        <p:spPr>
          <a:xfrm>
            <a:off x="6372287" y="3765386"/>
            <a:ext cx="1111182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Rozpočet po změnách</a:t>
            </a:r>
          </a:p>
        </p:txBody>
      </p:sp>
      <p:cxnSp>
        <p:nvCxnSpPr>
          <p:cNvPr id="2547" name="Line2546"/>
          <p:cNvCxnSpPr/>
          <p:nvPr/>
        </p:nvCxnSpPr>
        <p:spPr>
          <a:xfrm>
            <a:off x="6372287" y="3765386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8" name="Line2547"/>
          <p:cNvCxnSpPr/>
          <p:nvPr/>
        </p:nvCxnSpPr>
        <p:spPr>
          <a:xfrm>
            <a:off x="7483468" y="3765386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9" name="Line2548"/>
          <p:cNvCxnSpPr/>
          <p:nvPr/>
        </p:nvCxnSpPr>
        <p:spPr>
          <a:xfrm>
            <a:off x="6372287" y="3765386"/>
            <a:ext cx="111118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0" name="Line2549"/>
          <p:cNvCxnSpPr/>
          <p:nvPr/>
        </p:nvCxnSpPr>
        <p:spPr>
          <a:xfrm>
            <a:off x="6372287" y="4128220"/>
            <a:ext cx="111118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51" name="TextBox2550"/>
          <p:cNvSpPr>
            <a:spLocks noGrp="1"/>
          </p:cNvSpPr>
          <p:nvPr>
            <p:ph/>
          </p:nvPr>
        </p:nvSpPr>
        <p:spPr>
          <a:xfrm>
            <a:off x="7483469" y="3765386"/>
            <a:ext cx="1088505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Výsledek od počátku roku</a:t>
            </a:r>
          </a:p>
        </p:txBody>
      </p:sp>
      <p:cxnSp>
        <p:nvCxnSpPr>
          <p:cNvPr id="2552" name="Line2551"/>
          <p:cNvCxnSpPr/>
          <p:nvPr/>
        </p:nvCxnSpPr>
        <p:spPr>
          <a:xfrm>
            <a:off x="7483469" y="3765386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3" name="Line2552"/>
          <p:cNvCxnSpPr/>
          <p:nvPr/>
        </p:nvCxnSpPr>
        <p:spPr>
          <a:xfrm>
            <a:off x="8571973" y="3765386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4" name="Line2553"/>
          <p:cNvCxnSpPr/>
          <p:nvPr/>
        </p:nvCxnSpPr>
        <p:spPr>
          <a:xfrm>
            <a:off x="7483469" y="3765386"/>
            <a:ext cx="108850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5" name="Line2554"/>
          <p:cNvCxnSpPr/>
          <p:nvPr/>
        </p:nvCxnSpPr>
        <p:spPr>
          <a:xfrm>
            <a:off x="7483469" y="4128220"/>
            <a:ext cx="108850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56" name="TextBox2555"/>
          <p:cNvSpPr>
            <a:spLocks noGrp="1"/>
          </p:cNvSpPr>
          <p:nvPr>
            <p:ph/>
          </p:nvPr>
        </p:nvSpPr>
        <p:spPr>
          <a:xfrm>
            <a:off x="498897" y="4128221"/>
            <a:ext cx="61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a</a:t>
            </a:r>
          </a:p>
        </p:txBody>
      </p:sp>
      <p:cxnSp>
        <p:nvCxnSpPr>
          <p:cNvPr id="2557" name="Line2556"/>
          <p:cNvCxnSpPr/>
          <p:nvPr/>
        </p:nvCxnSpPr>
        <p:spPr>
          <a:xfrm>
            <a:off x="498897" y="4128221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8" name="Line2557"/>
          <p:cNvCxnSpPr/>
          <p:nvPr/>
        </p:nvCxnSpPr>
        <p:spPr>
          <a:xfrm>
            <a:off x="1111180" y="4128221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9" name="Line2558"/>
          <p:cNvCxnSpPr/>
          <p:nvPr/>
        </p:nvCxnSpPr>
        <p:spPr>
          <a:xfrm>
            <a:off x="498897" y="4128221"/>
            <a:ext cx="612284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0" name="Line2559"/>
          <p:cNvCxnSpPr/>
          <p:nvPr/>
        </p:nvCxnSpPr>
        <p:spPr>
          <a:xfrm>
            <a:off x="498897" y="4332315"/>
            <a:ext cx="612284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1" name="TextBox2560"/>
          <p:cNvSpPr>
            <a:spLocks noGrp="1"/>
          </p:cNvSpPr>
          <p:nvPr>
            <p:ph/>
          </p:nvPr>
        </p:nvSpPr>
        <p:spPr>
          <a:xfrm>
            <a:off x="1111181" y="4128221"/>
            <a:ext cx="634962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b</a:t>
            </a:r>
          </a:p>
        </p:txBody>
      </p:sp>
      <p:cxnSp>
        <p:nvCxnSpPr>
          <p:cNvPr id="2562" name="Line2561"/>
          <p:cNvCxnSpPr/>
          <p:nvPr/>
        </p:nvCxnSpPr>
        <p:spPr>
          <a:xfrm>
            <a:off x="1111181" y="4128221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3" name="Line2562"/>
          <p:cNvCxnSpPr/>
          <p:nvPr/>
        </p:nvCxnSpPr>
        <p:spPr>
          <a:xfrm>
            <a:off x="1746142" y="4128221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4" name="Line2563"/>
          <p:cNvCxnSpPr/>
          <p:nvPr/>
        </p:nvCxnSpPr>
        <p:spPr>
          <a:xfrm>
            <a:off x="1111181" y="4128221"/>
            <a:ext cx="63496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5" name="Line2564"/>
          <p:cNvCxnSpPr/>
          <p:nvPr/>
        </p:nvCxnSpPr>
        <p:spPr>
          <a:xfrm>
            <a:off x="1111181" y="4332315"/>
            <a:ext cx="63496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6" name="TextBox2565"/>
          <p:cNvSpPr>
            <a:spLocks noGrp="1"/>
          </p:cNvSpPr>
          <p:nvPr>
            <p:ph/>
          </p:nvPr>
        </p:nvSpPr>
        <p:spPr>
          <a:xfrm>
            <a:off x="1746142" y="4128221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c</a:t>
            </a:r>
          </a:p>
        </p:txBody>
      </p:sp>
      <p:cxnSp>
        <p:nvCxnSpPr>
          <p:cNvPr id="2567" name="Line2566"/>
          <p:cNvCxnSpPr/>
          <p:nvPr/>
        </p:nvCxnSpPr>
        <p:spPr>
          <a:xfrm>
            <a:off x="1746142" y="4128221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8" name="Line2567"/>
          <p:cNvCxnSpPr/>
          <p:nvPr/>
        </p:nvCxnSpPr>
        <p:spPr>
          <a:xfrm>
            <a:off x="5238427" y="4128221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9" name="Line2568"/>
          <p:cNvCxnSpPr/>
          <p:nvPr/>
        </p:nvCxnSpPr>
        <p:spPr>
          <a:xfrm>
            <a:off x="1746142" y="4128221"/>
            <a:ext cx="3492286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0" name="Line2569"/>
          <p:cNvCxnSpPr/>
          <p:nvPr/>
        </p:nvCxnSpPr>
        <p:spPr>
          <a:xfrm>
            <a:off x="1746142" y="4332315"/>
            <a:ext cx="3492286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71" name="TextBox2570"/>
          <p:cNvSpPr>
            <a:spLocks noGrp="1"/>
          </p:cNvSpPr>
          <p:nvPr>
            <p:ph/>
          </p:nvPr>
        </p:nvSpPr>
        <p:spPr>
          <a:xfrm>
            <a:off x="5238428" y="4128221"/>
            <a:ext cx="1133860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1</a:t>
            </a:r>
          </a:p>
        </p:txBody>
      </p:sp>
      <p:cxnSp>
        <p:nvCxnSpPr>
          <p:cNvPr id="2572" name="Line2571"/>
          <p:cNvCxnSpPr/>
          <p:nvPr/>
        </p:nvCxnSpPr>
        <p:spPr>
          <a:xfrm>
            <a:off x="5238428" y="4128221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3" name="Line2572"/>
          <p:cNvCxnSpPr/>
          <p:nvPr/>
        </p:nvCxnSpPr>
        <p:spPr>
          <a:xfrm>
            <a:off x="6372287" y="4128221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4" name="Line2573"/>
          <p:cNvCxnSpPr/>
          <p:nvPr/>
        </p:nvCxnSpPr>
        <p:spPr>
          <a:xfrm>
            <a:off x="5238428" y="4128221"/>
            <a:ext cx="1133860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5" name="Line2574"/>
          <p:cNvCxnSpPr/>
          <p:nvPr/>
        </p:nvCxnSpPr>
        <p:spPr>
          <a:xfrm>
            <a:off x="5238428" y="4332315"/>
            <a:ext cx="1133860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76" name="TextBox2575"/>
          <p:cNvSpPr>
            <a:spLocks noGrp="1"/>
          </p:cNvSpPr>
          <p:nvPr>
            <p:ph/>
          </p:nvPr>
        </p:nvSpPr>
        <p:spPr>
          <a:xfrm>
            <a:off x="6372287" y="4128221"/>
            <a:ext cx="1111182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2</a:t>
            </a:r>
          </a:p>
        </p:txBody>
      </p:sp>
      <p:cxnSp>
        <p:nvCxnSpPr>
          <p:cNvPr id="2577" name="Line2576"/>
          <p:cNvCxnSpPr/>
          <p:nvPr/>
        </p:nvCxnSpPr>
        <p:spPr>
          <a:xfrm>
            <a:off x="6372287" y="4128221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8" name="Line2577"/>
          <p:cNvCxnSpPr/>
          <p:nvPr/>
        </p:nvCxnSpPr>
        <p:spPr>
          <a:xfrm>
            <a:off x="7483468" y="4128221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9" name="Line2578"/>
          <p:cNvCxnSpPr/>
          <p:nvPr/>
        </p:nvCxnSpPr>
        <p:spPr>
          <a:xfrm>
            <a:off x="6372287" y="4128221"/>
            <a:ext cx="111118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0" name="Line2579"/>
          <p:cNvCxnSpPr/>
          <p:nvPr/>
        </p:nvCxnSpPr>
        <p:spPr>
          <a:xfrm>
            <a:off x="6372287" y="4332315"/>
            <a:ext cx="111118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81" name="TextBox2580"/>
          <p:cNvSpPr>
            <a:spLocks noGrp="1"/>
          </p:cNvSpPr>
          <p:nvPr>
            <p:ph/>
          </p:nvPr>
        </p:nvSpPr>
        <p:spPr>
          <a:xfrm>
            <a:off x="7483469" y="4128221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3</a:t>
            </a:r>
          </a:p>
        </p:txBody>
      </p:sp>
      <p:cxnSp>
        <p:nvCxnSpPr>
          <p:cNvPr id="2582" name="Line2581"/>
          <p:cNvCxnSpPr/>
          <p:nvPr/>
        </p:nvCxnSpPr>
        <p:spPr>
          <a:xfrm>
            <a:off x="7483469" y="4128221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3" name="Line2582"/>
          <p:cNvCxnSpPr/>
          <p:nvPr/>
        </p:nvCxnSpPr>
        <p:spPr>
          <a:xfrm>
            <a:off x="8571973" y="4128221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4" name="Line2583"/>
          <p:cNvCxnSpPr/>
          <p:nvPr/>
        </p:nvCxnSpPr>
        <p:spPr>
          <a:xfrm>
            <a:off x="7483469" y="4128221"/>
            <a:ext cx="108850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5" name="Line2584"/>
          <p:cNvCxnSpPr/>
          <p:nvPr/>
        </p:nvCxnSpPr>
        <p:spPr>
          <a:xfrm>
            <a:off x="7483469" y="4332315"/>
            <a:ext cx="108850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86" name="TextBox2585"/>
          <p:cNvSpPr>
            <a:spLocks noGrp="1"/>
          </p:cNvSpPr>
          <p:nvPr>
            <p:ph/>
          </p:nvPr>
        </p:nvSpPr>
        <p:spPr>
          <a:xfrm>
            <a:off x="498897" y="3447906"/>
            <a:ext cx="7914336" cy="249449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1200" b="1" i="0" smtClean="0">
                <a:solidFill>
                  <a:srgbClr val="010101"/>
                </a:solidFill>
                <a:latin typeface="Tahoma"/>
              </a:rPr>
              <a:t>I. Rozpočtové příjmy</a:t>
            </a:r>
          </a:p>
        </p:txBody>
      </p:sp>
      <p:sp>
        <p:nvSpPr>
          <p:cNvPr id="2587" name="TextBox2586"/>
          <p:cNvSpPr>
            <a:spLocks noGrp="1"/>
          </p:cNvSpPr>
          <p:nvPr>
            <p:ph/>
          </p:nvPr>
        </p:nvSpPr>
        <p:spPr>
          <a:xfrm>
            <a:off x="498897" y="4400347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Bez ODPA</a:t>
            </a:r>
          </a:p>
        </p:txBody>
      </p:sp>
      <p:sp>
        <p:nvSpPr>
          <p:cNvPr id="2588" name="TextBox2587"/>
          <p:cNvSpPr>
            <a:spLocks noGrp="1"/>
          </p:cNvSpPr>
          <p:nvPr>
            <p:ph/>
          </p:nvPr>
        </p:nvSpPr>
        <p:spPr>
          <a:xfrm>
            <a:off x="498897" y="4627119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0000</a:t>
            </a:r>
          </a:p>
        </p:txBody>
      </p:sp>
      <p:sp>
        <p:nvSpPr>
          <p:cNvPr id="2589" name="TextBox2588"/>
          <p:cNvSpPr>
            <a:spLocks noGrp="1"/>
          </p:cNvSpPr>
          <p:nvPr>
            <p:ph/>
          </p:nvPr>
        </p:nvSpPr>
        <p:spPr>
          <a:xfrm>
            <a:off x="1133859" y="4627119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1111</a:t>
            </a:r>
          </a:p>
        </p:txBody>
      </p:sp>
      <p:sp>
        <p:nvSpPr>
          <p:cNvPr id="2590" name="TextBox2589"/>
          <p:cNvSpPr>
            <a:spLocks noGrp="1"/>
          </p:cNvSpPr>
          <p:nvPr>
            <p:ph/>
          </p:nvPr>
        </p:nvSpPr>
        <p:spPr>
          <a:xfrm>
            <a:off x="1746142" y="4627119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Daň z příjmů fyzických osob placená plátci</a:t>
            </a:r>
          </a:p>
        </p:txBody>
      </p:sp>
      <p:sp>
        <p:nvSpPr>
          <p:cNvPr id="2591" name="TextBox2590"/>
          <p:cNvSpPr>
            <a:spLocks noGrp="1"/>
          </p:cNvSpPr>
          <p:nvPr>
            <p:ph/>
          </p:nvPr>
        </p:nvSpPr>
        <p:spPr>
          <a:xfrm>
            <a:off x="5261105" y="4633119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980 000,00</a:t>
            </a:r>
          </a:p>
        </p:txBody>
      </p:sp>
      <p:sp>
        <p:nvSpPr>
          <p:cNvPr id="2592" name="TextBox2591"/>
          <p:cNvSpPr>
            <a:spLocks noGrp="1"/>
          </p:cNvSpPr>
          <p:nvPr>
            <p:ph/>
          </p:nvPr>
        </p:nvSpPr>
        <p:spPr>
          <a:xfrm>
            <a:off x="6372287" y="4627119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1 280 000,00</a:t>
            </a:r>
          </a:p>
        </p:txBody>
      </p:sp>
      <p:sp>
        <p:nvSpPr>
          <p:cNvPr id="2593" name="TextBox2592"/>
          <p:cNvSpPr>
            <a:spLocks noGrp="1"/>
          </p:cNvSpPr>
          <p:nvPr>
            <p:ph/>
          </p:nvPr>
        </p:nvSpPr>
        <p:spPr>
          <a:xfrm>
            <a:off x="7483469" y="4627119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1 174 161,52</a:t>
            </a:r>
          </a:p>
        </p:txBody>
      </p:sp>
      <p:sp>
        <p:nvSpPr>
          <p:cNvPr id="2594" name="TextBox2593"/>
          <p:cNvSpPr>
            <a:spLocks noGrp="1"/>
          </p:cNvSpPr>
          <p:nvPr>
            <p:ph/>
          </p:nvPr>
        </p:nvSpPr>
        <p:spPr>
          <a:xfrm>
            <a:off x="8594651" y="4672474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91,7 %</a:t>
            </a:r>
          </a:p>
        </p:txBody>
      </p:sp>
      <p:sp>
        <p:nvSpPr>
          <p:cNvPr id="2595" name="TextBox2594"/>
          <p:cNvSpPr>
            <a:spLocks noGrp="1"/>
          </p:cNvSpPr>
          <p:nvPr>
            <p:ph/>
          </p:nvPr>
        </p:nvSpPr>
        <p:spPr>
          <a:xfrm>
            <a:off x="498897" y="4831214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0000</a:t>
            </a:r>
          </a:p>
        </p:txBody>
      </p:sp>
      <p:sp>
        <p:nvSpPr>
          <p:cNvPr id="2596" name="TextBox2595"/>
          <p:cNvSpPr>
            <a:spLocks noGrp="1"/>
          </p:cNvSpPr>
          <p:nvPr>
            <p:ph/>
          </p:nvPr>
        </p:nvSpPr>
        <p:spPr>
          <a:xfrm>
            <a:off x="1133859" y="4831214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1112</a:t>
            </a:r>
          </a:p>
        </p:txBody>
      </p:sp>
      <p:sp>
        <p:nvSpPr>
          <p:cNvPr id="2597" name="TextBox2596"/>
          <p:cNvSpPr>
            <a:spLocks noGrp="1"/>
          </p:cNvSpPr>
          <p:nvPr>
            <p:ph/>
          </p:nvPr>
        </p:nvSpPr>
        <p:spPr>
          <a:xfrm>
            <a:off x="1746142" y="4831214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Daň z příjmů fyzických osob placená poplatníky</a:t>
            </a:r>
          </a:p>
        </p:txBody>
      </p:sp>
      <p:sp>
        <p:nvSpPr>
          <p:cNvPr id="2598" name="TextBox2597"/>
          <p:cNvSpPr>
            <a:spLocks noGrp="1"/>
          </p:cNvSpPr>
          <p:nvPr>
            <p:ph/>
          </p:nvPr>
        </p:nvSpPr>
        <p:spPr>
          <a:xfrm>
            <a:off x="5261105" y="4837214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30 000,00</a:t>
            </a:r>
          </a:p>
        </p:txBody>
      </p:sp>
      <p:sp>
        <p:nvSpPr>
          <p:cNvPr id="2599" name="TextBox2598"/>
          <p:cNvSpPr>
            <a:spLocks noGrp="1"/>
          </p:cNvSpPr>
          <p:nvPr>
            <p:ph/>
          </p:nvPr>
        </p:nvSpPr>
        <p:spPr>
          <a:xfrm>
            <a:off x="6372287" y="4831214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30 000,00</a:t>
            </a:r>
          </a:p>
        </p:txBody>
      </p:sp>
      <p:sp>
        <p:nvSpPr>
          <p:cNvPr id="2600" name="TextBox2599"/>
          <p:cNvSpPr>
            <a:spLocks noGrp="1"/>
          </p:cNvSpPr>
          <p:nvPr>
            <p:ph/>
          </p:nvPr>
        </p:nvSpPr>
        <p:spPr>
          <a:xfrm>
            <a:off x="7483469" y="4831214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23 554,68</a:t>
            </a:r>
          </a:p>
        </p:txBody>
      </p:sp>
      <p:sp>
        <p:nvSpPr>
          <p:cNvPr id="2601" name="TextBox2600"/>
          <p:cNvSpPr>
            <a:spLocks noGrp="1"/>
          </p:cNvSpPr>
          <p:nvPr>
            <p:ph/>
          </p:nvPr>
        </p:nvSpPr>
        <p:spPr>
          <a:xfrm>
            <a:off x="8594651" y="4876568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78,5 %</a:t>
            </a:r>
          </a:p>
        </p:txBody>
      </p:sp>
      <p:sp>
        <p:nvSpPr>
          <p:cNvPr id="2602" name="TextBox2601"/>
          <p:cNvSpPr>
            <a:spLocks noGrp="1"/>
          </p:cNvSpPr>
          <p:nvPr>
            <p:ph/>
          </p:nvPr>
        </p:nvSpPr>
        <p:spPr>
          <a:xfrm>
            <a:off x="498897" y="5035308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0000</a:t>
            </a:r>
          </a:p>
        </p:txBody>
      </p:sp>
      <p:sp>
        <p:nvSpPr>
          <p:cNvPr id="2603" name="TextBox2602"/>
          <p:cNvSpPr>
            <a:spLocks noGrp="1"/>
          </p:cNvSpPr>
          <p:nvPr>
            <p:ph/>
          </p:nvPr>
        </p:nvSpPr>
        <p:spPr>
          <a:xfrm>
            <a:off x="1133859" y="5035308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1113</a:t>
            </a:r>
          </a:p>
        </p:txBody>
      </p:sp>
      <p:sp>
        <p:nvSpPr>
          <p:cNvPr id="2604" name="TextBox2603"/>
          <p:cNvSpPr>
            <a:spLocks noGrp="1"/>
          </p:cNvSpPr>
          <p:nvPr>
            <p:ph/>
          </p:nvPr>
        </p:nvSpPr>
        <p:spPr>
          <a:xfrm>
            <a:off x="1746142" y="5035308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Daň z příjmů fyzických osob vybíraná srážkou</a:t>
            </a:r>
          </a:p>
        </p:txBody>
      </p:sp>
      <p:sp>
        <p:nvSpPr>
          <p:cNvPr id="2605" name="TextBox2604"/>
          <p:cNvSpPr>
            <a:spLocks noGrp="1"/>
          </p:cNvSpPr>
          <p:nvPr>
            <p:ph/>
          </p:nvPr>
        </p:nvSpPr>
        <p:spPr>
          <a:xfrm>
            <a:off x="5261105" y="5041308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120 000,00</a:t>
            </a:r>
          </a:p>
        </p:txBody>
      </p:sp>
      <p:sp>
        <p:nvSpPr>
          <p:cNvPr id="2606" name="TextBox2605"/>
          <p:cNvSpPr>
            <a:spLocks noGrp="1"/>
          </p:cNvSpPr>
          <p:nvPr>
            <p:ph/>
          </p:nvPr>
        </p:nvSpPr>
        <p:spPr>
          <a:xfrm>
            <a:off x="6372287" y="5035308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120 000,00</a:t>
            </a:r>
          </a:p>
        </p:txBody>
      </p:sp>
      <p:sp>
        <p:nvSpPr>
          <p:cNvPr id="2607" name="TextBox2606"/>
          <p:cNvSpPr>
            <a:spLocks noGrp="1"/>
          </p:cNvSpPr>
          <p:nvPr>
            <p:ph/>
          </p:nvPr>
        </p:nvSpPr>
        <p:spPr>
          <a:xfrm>
            <a:off x="7483469" y="5035308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112 412,84</a:t>
            </a:r>
          </a:p>
        </p:txBody>
      </p:sp>
      <p:sp>
        <p:nvSpPr>
          <p:cNvPr id="2608" name="TextBox2607"/>
          <p:cNvSpPr>
            <a:spLocks noGrp="1"/>
          </p:cNvSpPr>
          <p:nvPr>
            <p:ph/>
          </p:nvPr>
        </p:nvSpPr>
        <p:spPr>
          <a:xfrm>
            <a:off x="8594651" y="5080663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93,7 %</a:t>
            </a:r>
          </a:p>
        </p:txBody>
      </p:sp>
      <p:sp>
        <p:nvSpPr>
          <p:cNvPr id="2609" name="TextBox2608"/>
          <p:cNvSpPr>
            <a:spLocks noGrp="1"/>
          </p:cNvSpPr>
          <p:nvPr>
            <p:ph/>
          </p:nvPr>
        </p:nvSpPr>
        <p:spPr>
          <a:xfrm>
            <a:off x="498897" y="5239403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0000</a:t>
            </a:r>
          </a:p>
        </p:txBody>
      </p:sp>
      <p:sp>
        <p:nvSpPr>
          <p:cNvPr id="2610" name="TextBox2609"/>
          <p:cNvSpPr>
            <a:spLocks noGrp="1"/>
          </p:cNvSpPr>
          <p:nvPr>
            <p:ph/>
          </p:nvPr>
        </p:nvSpPr>
        <p:spPr>
          <a:xfrm>
            <a:off x="1133859" y="5239403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1121</a:t>
            </a:r>
          </a:p>
        </p:txBody>
      </p:sp>
      <p:sp>
        <p:nvSpPr>
          <p:cNvPr id="2611" name="TextBox2610"/>
          <p:cNvSpPr>
            <a:spLocks noGrp="1"/>
          </p:cNvSpPr>
          <p:nvPr>
            <p:ph/>
          </p:nvPr>
        </p:nvSpPr>
        <p:spPr>
          <a:xfrm>
            <a:off x="1746142" y="5239403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Daň z příjmů právnických osob</a:t>
            </a:r>
          </a:p>
        </p:txBody>
      </p:sp>
      <p:sp>
        <p:nvSpPr>
          <p:cNvPr id="2612" name="TextBox2611"/>
          <p:cNvSpPr>
            <a:spLocks noGrp="1"/>
          </p:cNvSpPr>
          <p:nvPr>
            <p:ph/>
          </p:nvPr>
        </p:nvSpPr>
        <p:spPr>
          <a:xfrm>
            <a:off x="5261105" y="5245403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1 200 000,00</a:t>
            </a:r>
          </a:p>
        </p:txBody>
      </p:sp>
      <p:sp>
        <p:nvSpPr>
          <p:cNvPr id="2613" name="TextBox2612"/>
          <p:cNvSpPr>
            <a:spLocks noGrp="1"/>
          </p:cNvSpPr>
          <p:nvPr>
            <p:ph/>
          </p:nvPr>
        </p:nvSpPr>
        <p:spPr>
          <a:xfrm>
            <a:off x="6372287" y="5239403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1 600 000,00</a:t>
            </a:r>
          </a:p>
        </p:txBody>
      </p:sp>
      <p:sp>
        <p:nvSpPr>
          <p:cNvPr id="2614" name="TextBox2613"/>
          <p:cNvSpPr>
            <a:spLocks noGrp="1"/>
          </p:cNvSpPr>
          <p:nvPr>
            <p:ph/>
          </p:nvPr>
        </p:nvSpPr>
        <p:spPr>
          <a:xfrm>
            <a:off x="7483469" y="5239403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1 551 397,94</a:t>
            </a:r>
          </a:p>
        </p:txBody>
      </p:sp>
      <p:sp>
        <p:nvSpPr>
          <p:cNvPr id="2615" name="TextBox2614"/>
          <p:cNvSpPr>
            <a:spLocks noGrp="1"/>
          </p:cNvSpPr>
          <p:nvPr>
            <p:ph/>
          </p:nvPr>
        </p:nvSpPr>
        <p:spPr>
          <a:xfrm>
            <a:off x="8594651" y="5284757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97 %</a:t>
            </a:r>
          </a:p>
        </p:txBody>
      </p:sp>
      <p:sp>
        <p:nvSpPr>
          <p:cNvPr id="2616" name="TextBox2615"/>
          <p:cNvSpPr>
            <a:spLocks noGrp="1"/>
          </p:cNvSpPr>
          <p:nvPr>
            <p:ph/>
          </p:nvPr>
        </p:nvSpPr>
        <p:spPr>
          <a:xfrm>
            <a:off x="498897" y="5443497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0000</a:t>
            </a:r>
          </a:p>
        </p:txBody>
      </p:sp>
      <p:sp>
        <p:nvSpPr>
          <p:cNvPr id="2617" name="TextBox2616"/>
          <p:cNvSpPr>
            <a:spLocks noGrp="1"/>
          </p:cNvSpPr>
          <p:nvPr>
            <p:ph/>
          </p:nvPr>
        </p:nvSpPr>
        <p:spPr>
          <a:xfrm>
            <a:off x="1133859" y="5443497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1122</a:t>
            </a:r>
          </a:p>
        </p:txBody>
      </p:sp>
      <p:sp>
        <p:nvSpPr>
          <p:cNvPr id="2618" name="TextBox2617"/>
          <p:cNvSpPr>
            <a:spLocks noGrp="1"/>
          </p:cNvSpPr>
          <p:nvPr>
            <p:ph/>
          </p:nvPr>
        </p:nvSpPr>
        <p:spPr>
          <a:xfrm>
            <a:off x="1746142" y="5443497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Daň z příjmů právnických osob za obce</a:t>
            </a:r>
          </a:p>
        </p:txBody>
      </p:sp>
      <p:sp>
        <p:nvSpPr>
          <p:cNvPr id="2619" name="TextBox2618"/>
          <p:cNvSpPr>
            <a:spLocks noGrp="1"/>
          </p:cNvSpPr>
          <p:nvPr>
            <p:ph/>
          </p:nvPr>
        </p:nvSpPr>
        <p:spPr>
          <a:xfrm>
            <a:off x="5261105" y="5449497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80 000,00</a:t>
            </a:r>
          </a:p>
        </p:txBody>
      </p:sp>
      <p:sp>
        <p:nvSpPr>
          <p:cNvPr id="2620" name="TextBox2619"/>
          <p:cNvSpPr>
            <a:spLocks noGrp="1"/>
          </p:cNvSpPr>
          <p:nvPr>
            <p:ph/>
          </p:nvPr>
        </p:nvSpPr>
        <p:spPr>
          <a:xfrm>
            <a:off x="6372287" y="5443497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80 000,00</a:t>
            </a:r>
          </a:p>
        </p:txBody>
      </p:sp>
      <p:sp>
        <p:nvSpPr>
          <p:cNvPr id="2621" name="TextBox2620"/>
          <p:cNvSpPr>
            <a:spLocks noGrp="1"/>
          </p:cNvSpPr>
          <p:nvPr>
            <p:ph/>
          </p:nvPr>
        </p:nvSpPr>
        <p:spPr>
          <a:xfrm>
            <a:off x="7483469" y="5443497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2622" name="TextBox2621"/>
          <p:cNvSpPr>
            <a:spLocks noGrp="1"/>
          </p:cNvSpPr>
          <p:nvPr>
            <p:ph/>
          </p:nvPr>
        </p:nvSpPr>
        <p:spPr>
          <a:xfrm>
            <a:off x="8594651" y="5488852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0 %</a:t>
            </a:r>
          </a:p>
        </p:txBody>
      </p:sp>
      <p:sp>
        <p:nvSpPr>
          <p:cNvPr id="2623" name="TextBox2622"/>
          <p:cNvSpPr>
            <a:spLocks noGrp="1"/>
          </p:cNvSpPr>
          <p:nvPr>
            <p:ph/>
          </p:nvPr>
        </p:nvSpPr>
        <p:spPr>
          <a:xfrm>
            <a:off x="498897" y="5647592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0000</a:t>
            </a:r>
          </a:p>
        </p:txBody>
      </p:sp>
      <p:sp>
        <p:nvSpPr>
          <p:cNvPr id="2624" name="TextBox2623"/>
          <p:cNvSpPr>
            <a:spLocks noGrp="1"/>
          </p:cNvSpPr>
          <p:nvPr>
            <p:ph/>
          </p:nvPr>
        </p:nvSpPr>
        <p:spPr>
          <a:xfrm>
            <a:off x="1133859" y="5647592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1211</a:t>
            </a:r>
          </a:p>
        </p:txBody>
      </p:sp>
      <p:sp>
        <p:nvSpPr>
          <p:cNvPr id="2625" name="TextBox2624"/>
          <p:cNvSpPr>
            <a:spLocks noGrp="1"/>
          </p:cNvSpPr>
          <p:nvPr>
            <p:ph/>
          </p:nvPr>
        </p:nvSpPr>
        <p:spPr>
          <a:xfrm>
            <a:off x="1746142" y="5647592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Daň z přidané hodnoty</a:t>
            </a:r>
          </a:p>
        </p:txBody>
      </p:sp>
      <p:sp>
        <p:nvSpPr>
          <p:cNvPr id="2626" name="TextBox2625"/>
          <p:cNvSpPr>
            <a:spLocks noGrp="1"/>
          </p:cNvSpPr>
          <p:nvPr>
            <p:ph/>
          </p:nvPr>
        </p:nvSpPr>
        <p:spPr>
          <a:xfrm>
            <a:off x="5261105" y="5653592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2 350 000,00</a:t>
            </a:r>
          </a:p>
        </p:txBody>
      </p:sp>
      <p:sp>
        <p:nvSpPr>
          <p:cNvPr id="2627" name="TextBox2626"/>
          <p:cNvSpPr>
            <a:spLocks noGrp="1"/>
          </p:cNvSpPr>
          <p:nvPr>
            <p:ph/>
          </p:nvPr>
        </p:nvSpPr>
        <p:spPr>
          <a:xfrm>
            <a:off x="6372287" y="5647592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2 450 000,00</a:t>
            </a:r>
          </a:p>
        </p:txBody>
      </p:sp>
      <p:sp>
        <p:nvSpPr>
          <p:cNvPr id="2628" name="TextBox2627"/>
          <p:cNvSpPr>
            <a:spLocks noGrp="1"/>
          </p:cNvSpPr>
          <p:nvPr>
            <p:ph/>
          </p:nvPr>
        </p:nvSpPr>
        <p:spPr>
          <a:xfrm>
            <a:off x="7483469" y="5647592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2 313 663,27</a:t>
            </a:r>
          </a:p>
        </p:txBody>
      </p:sp>
      <p:sp>
        <p:nvSpPr>
          <p:cNvPr id="2629" name="TextBox2628"/>
          <p:cNvSpPr>
            <a:spLocks noGrp="1"/>
          </p:cNvSpPr>
          <p:nvPr>
            <p:ph/>
          </p:nvPr>
        </p:nvSpPr>
        <p:spPr>
          <a:xfrm>
            <a:off x="8594651" y="5692946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94,4 %</a:t>
            </a:r>
          </a:p>
        </p:txBody>
      </p:sp>
      <p:sp>
        <p:nvSpPr>
          <p:cNvPr id="2630" name="TextBox2629"/>
          <p:cNvSpPr>
            <a:spLocks noGrp="1"/>
          </p:cNvSpPr>
          <p:nvPr>
            <p:ph/>
          </p:nvPr>
        </p:nvSpPr>
        <p:spPr>
          <a:xfrm>
            <a:off x="498897" y="5851686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0000</a:t>
            </a:r>
          </a:p>
        </p:txBody>
      </p:sp>
      <p:sp>
        <p:nvSpPr>
          <p:cNvPr id="2631" name="TextBox2630"/>
          <p:cNvSpPr>
            <a:spLocks noGrp="1"/>
          </p:cNvSpPr>
          <p:nvPr>
            <p:ph/>
          </p:nvPr>
        </p:nvSpPr>
        <p:spPr>
          <a:xfrm>
            <a:off x="1133859" y="5851686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1334</a:t>
            </a:r>
          </a:p>
        </p:txBody>
      </p:sp>
      <p:sp>
        <p:nvSpPr>
          <p:cNvPr id="2632" name="TextBox2631"/>
          <p:cNvSpPr>
            <a:spLocks noGrp="1"/>
          </p:cNvSpPr>
          <p:nvPr>
            <p:ph/>
          </p:nvPr>
        </p:nvSpPr>
        <p:spPr>
          <a:xfrm>
            <a:off x="1746142" y="5851686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Odvody za odnětí půdy ze zemědělského půdního fond</a:t>
            </a:r>
          </a:p>
        </p:txBody>
      </p:sp>
      <p:sp>
        <p:nvSpPr>
          <p:cNvPr id="2633" name="TextBox2632"/>
          <p:cNvSpPr>
            <a:spLocks noGrp="1"/>
          </p:cNvSpPr>
          <p:nvPr>
            <p:ph/>
          </p:nvPr>
        </p:nvSpPr>
        <p:spPr>
          <a:xfrm>
            <a:off x="5261105" y="5857686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2634" name="TextBox2633"/>
          <p:cNvSpPr>
            <a:spLocks noGrp="1"/>
          </p:cNvSpPr>
          <p:nvPr>
            <p:ph/>
          </p:nvPr>
        </p:nvSpPr>
        <p:spPr>
          <a:xfrm>
            <a:off x="6372287" y="5851686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10 000,00</a:t>
            </a:r>
          </a:p>
        </p:txBody>
      </p:sp>
      <p:sp>
        <p:nvSpPr>
          <p:cNvPr id="2635" name="TextBox2634"/>
          <p:cNvSpPr>
            <a:spLocks noGrp="1"/>
          </p:cNvSpPr>
          <p:nvPr>
            <p:ph/>
          </p:nvPr>
        </p:nvSpPr>
        <p:spPr>
          <a:xfrm>
            <a:off x="7483469" y="5851686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7 715,00</a:t>
            </a:r>
          </a:p>
        </p:txBody>
      </p:sp>
      <p:sp>
        <p:nvSpPr>
          <p:cNvPr id="2636" name="TextBox2635"/>
          <p:cNvSpPr>
            <a:spLocks noGrp="1"/>
          </p:cNvSpPr>
          <p:nvPr>
            <p:ph/>
          </p:nvPr>
        </p:nvSpPr>
        <p:spPr>
          <a:xfrm>
            <a:off x="8594651" y="5897041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77,1 %</a:t>
            </a:r>
          </a:p>
        </p:txBody>
      </p:sp>
      <p:sp>
        <p:nvSpPr>
          <p:cNvPr id="2637" name="TextBox2636"/>
          <p:cNvSpPr>
            <a:spLocks noGrp="1"/>
          </p:cNvSpPr>
          <p:nvPr>
            <p:ph/>
          </p:nvPr>
        </p:nvSpPr>
        <p:spPr>
          <a:xfrm>
            <a:off x="498897" y="6055781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0000</a:t>
            </a:r>
          </a:p>
        </p:txBody>
      </p:sp>
      <p:sp>
        <p:nvSpPr>
          <p:cNvPr id="2638" name="TextBox2637"/>
          <p:cNvSpPr>
            <a:spLocks noGrp="1"/>
          </p:cNvSpPr>
          <p:nvPr>
            <p:ph/>
          </p:nvPr>
        </p:nvSpPr>
        <p:spPr>
          <a:xfrm>
            <a:off x="1133859" y="6055781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1340</a:t>
            </a:r>
          </a:p>
        </p:txBody>
      </p:sp>
      <p:sp>
        <p:nvSpPr>
          <p:cNvPr id="2639" name="TextBox2638"/>
          <p:cNvSpPr>
            <a:spLocks noGrp="1"/>
          </p:cNvSpPr>
          <p:nvPr>
            <p:ph/>
          </p:nvPr>
        </p:nvSpPr>
        <p:spPr>
          <a:xfrm>
            <a:off x="1746142" y="6055781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Poplatek za provoz, shrom.,.. a odstr. kom. odpadu</a:t>
            </a:r>
          </a:p>
        </p:txBody>
      </p:sp>
      <p:sp>
        <p:nvSpPr>
          <p:cNvPr id="2640" name="TextBox2639"/>
          <p:cNvSpPr>
            <a:spLocks noGrp="1"/>
          </p:cNvSpPr>
          <p:nvPr>
            <p:ph/>
          </p:nvPr>
        </p:nvSpPr>
        <p:spPr>
          <a:xfrm>
            <a:off x="5261105" y="6061781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240 000,00</a:t>
            </a:r>
          </a:p>
        </p:txBody>
      </p:sp>
      <p:sp>
        <p:nvSpPr>
          <p:cNvPr id="2641" name="TextBox2640"/>
          <p:cNvSpPr>
            <a:spLocks noGrp="1"/>
          </p:cNvSpPr>
          <p:nvPr>
            <p:ph/>
          </p:nvPr>
        </p:nvSpPr>
        <p:spPr>
          <a:xfrm>
            <a:off x="6372287" y="6055781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240 232,00</a:t>
            </a:r>
          </a:p>
        </p:txBody>
      </p:sp>
      <p:sp>
        <p:nvSpPr>
          <p:cNvPr id="2642" name="TextBox2641"/>
          <p:cNvSpPr>
            <a:spLocks noGrp="1"/>
          </p:cNvSpPr>
          <p:nvPr>
            <p:ph/>
          </p:nvPr>
        </p:nvSpPr>
        <p:spPr>
          <a:xfrm>
            <a:off x="7483469" y="6055781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240 232,00</a:t>
            </a:r>
          </a:p>
        </p:txBody>
      </p:sp>
      <p:sp>
        <p:nvSpPr>
          <p:cNvPr id="2643" name="TextBox2642"/>
          <p:cNvSpPr>
            <a:spLocks noGrp="1"/>
          </p:cNvSpPr>
          <p:nvPr>
            <p:ph/>
          </p:nvPr>
        </p:nvSpPr>
        <p:spPr>
          <a:xfrm>
            <a:off x="8594651" y="6101135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100 %</a:t>
            </a:r>
          </a:p>
        </p:txBody>
      </p:sp>
      <p:sp>
        <p:nvSpPr>
          <p:cNvPr id="2644" name="TextBox2643"/>
          <p:cNvSpPr>
            <a:spLocks noGrp="1"/>
          </p:cNvSpPr>
          <p:nvPr>
            <p:ph/>
          </p:nvPr>
        </p:nvSpPr>
        <p:spPr>
          <a:xfrm>
            <a:off x="498897" y="6259875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0000</a:t>
            </a:r>
          </a:p>
        </p:txBody>
      </p:sp>
      <p:sp>
        <p:nvSpPr>
          <p:cNvPr id="2645" name="TextBox2644"/>
          <p:cNvSpPr>
            <a:spLocks noGrp="1"/>
          </p:cNvSpPr>
          <p:nvPr>
            <p:ph/>
          </p:nvPr>
        </p:nvSpPr>
        <p:spPr>
          <a:xfrm>
            <a:off x="1133859" y="6259875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1341</a:t>
            </a:r>
          </a:p>
        </p:txBody>
      </p:sp>
      <p:sp>
        <p:nvSpPr>
          <p:cNvPr id="2646" name="TextBox2645"/>
          <p:cNvSpPr>
            <a:spLocks noGrp="1"/>
          </p:cNvSpPr>
          <p:nvPr>
            <p:ph/>
          </p:nvPr>
        </p:nvSpPr>
        <p:spPr>
          <a:xfrm>
            <a:off x="1746142" y="6259875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Poplatek ze psů</a:t>
            </a:r>
          </a:p>
        </p:txBody>
      </p:sp>
      <p:sp>
        <p:nvSpPr>
          <p:cNvPr id="2647" name="TextBox2646"/>
          <p:cNvSpPr>
            <a:spLocks noGrp="1"/>
          </p:cNvSpPr>
          <p:nvPr>
            <p:ph/>
          </p:nvPr>
        </p:nvSpPr>
        <p:spPr>
          <a:xfrm>
            <a:off x="5261105" y="6265875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5 000,00</a:t>
            </a:r>
          </a:p>
        </p:txBody>
      </p:sp>
      <p:sp>
        <p:nvSpPr>
          <p:cNvPr id="2648" name="TextBox2647"/>
          <p:cNvSpPr>
            <a:spLocks noGrp="1"/>
          </p:cNvSpPr>
          <p:nvPr>
            <p:ph/>
          </p:nvPr>
        </p:nvSpPr>
        <p:spPr>
          <a:xfrm>
            <a:off x="6372287" y="6259875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6 000,00</a:t>
            </a:r>
          </a:p>
        </p:txBody>
      </p:sp>
      <p:sp>
        <p:nvSpPr>
          <p:cNvPr id="2649" name="TextBox2648"/>
          <p:cNvSpPr>
            <a:spLocks noGrp="1"/>
          </p:cNvSpPr>
          <p:nvPr>
            <p:ph/>
          </p:nvPr>
        </p:nvSpPr>
        <p:spPr>
          <a:xfrm>
            <a:off x="7483469" y="6259875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5 363,00</a:t>
            </a:r>
          </a:p>
        </p:txBody>
      </p:sp>
      <p:sp>
        <p:nvSpPr>
          <p:cNvPr id="2650" name="TextBox2649"/>
          <p:cNvSpPr>
            <a:spLocks noGrp="1"/>
          </p:cNvSpPr>
          <p:nvPr>
            <p:ph/>
          </p:nvPr>
        </p:nvSpPr>
        <p:spPr>
          <a:xfrm>
            <a:off x="8594651" y="6305229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89,4 %</a:t>
            </a:r>
          </a:p>
        </p:txBody>
      </p:sp>
      <p:sp>
        <p:nvSpPr>
          <p:cNvPr id="2651" name="TextBox2650"/>
          <p:cNvSpPr>
            <a:spLocks noGrp="1"/>
          </p:cNvSpPr>
          <p:nvPr>
            <p:ph/>
          </p:nvPr>
        </p:nvSpPr>
        <p:spPr>
          <a:xfrm>
            <a:off x="498897" y="6463970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0000</a:t>
            </a:r>
          </a:p>
        </p:txBody>
      </p:sp>
      <p:sp>
        <p:nvSpPr>
          <p:cNvPr id="2652" name="TextBox2651"/>
          <p:cNvSpPr>
            <a:spLocks noGrp="1"/>
          </p:cNvSpPr>
          <p:nvPr>
            <p:ph/>
          </p:nvPr>
        </p:nvSpPr>
        <p:spPr>
          <a:xfrm>
            <a:off x="1133859" y="6463970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1361</a:t>
            </a:r>
          </a:p>
        </p:txBody>
      </p:sp>
      <p:sp>
        <p:nvSpPr>
          <p:cNvPr id="2653" name="TextBox2652"/>
          <p:cNvSpPr>
            <a:spLocks noGrp="1"/>
          </p:cNvSpPr>
          <p:nvPr>
            <p:ph/>
          </p:nvPr>
        </p:nvSpPr>
        <p:spPr>
          <a:xfrm>
            <a:off x="1746142" y="6463970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Správní poplatky</a:t>
            </a:r>
          </a:p>
        </p:txBody>
      </p:sp>
      <p:sp>
        <p:nvSpPr>
          <p:cNvPr id="2654" name="TextBox2653"/>
          <p:cNvSpPr>
            <a:spLocks noGrp="1"/>
          </p:cNvSpPr>
          <p:nvPr>
            <p:ph/>
          </p:nvPr>
        </p:nvSpPr>
        <p:spPr>
          <a:xfrm>
            <a:off x="5261105" y="6469970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4 000,00</a:t>
            </a:r>
          </a:p>
        </p:txBody>
      </p:sp>
      <p:sp>
        <p:nvSpPr>
          <p:cNvPr id="2655" name="TextBox2654"/>
          <p:cNvSpPr>
            <a:spLocks noGrp="1"/>
          </p:cNvSpPr>
          <p:nvPr>
            <p:ph/>
          </p:nvPr>
        </p:nvSpPr>
        <p:spPr>
          <a:xfrm>
            <a:off x="6372287" y="6463970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4 000,00</a:t>
            </a:r>
          </a:p>
        </p:txBody>
      </p:sp>
      <p:sp>
        <p:nvSpPr>
          <p:cNvPr id="2656" name="TextBox2655"/>
          <p:cNvSpPr>
            <a:spLocks noGrp="1"/>
          </p:cNvSpPr>
          <p:nvPr>
            <p:ph/>
          </p:nvPr>
        </p:nvSpPr>
        <p:spPr>
          <a:xfrm>
            <a:off x="7483469" y="6463970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1 610,00</a:t>
            </a:r>
          </a:p>
        </p:txBody>
      </p:sp>
      <p:sp>
        <p:nvSpPr>
          <p:cNvPr id="2657" name="TextBox2656"/>
          <p:cNvSpPr>
            <a:spLocks noGrp="1"/>
          </p:cNvSpPr>
          <p:nvPr>
            <p:ph/>
          </p:nvPr>
        </p:nvSpPr>
        <p:spPr>
          <a:xfrm>
            <a:off x="8594651" y="6509324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40,3 %</a:t>
            </a:r>
          </a:p>
        </p:txBody>
      </p:sp>
      <p:sp>
        <p:nvSpPr>
          <p:cNvPr id="2658" name="TextBox2657"/>
          <p:cNvSpPr>
            <a:spLocks noGrp="1"/>
          </p:cNvSpPr>
          <p:nvPr>
            <p:ph/>
          </p:nvPr>
        </p:nvSpPr>
        <p:spPr>
          <a:xfrm>
            <a:off x="498897" y="6668064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0000</a:t>
            </a:r>
          </a:p>
        </p:txBody>
      </p:sp>
      <p:sp>
        <p:nvSpPr>
          <p:cNvPr id="2659" name="TextBox2658"/>
          <p:cNvSpPr>
            <a:spLocks noGrp="1"/>
          </p:cNvSpPr>
          <p:nvPr>
            <p:ph/>
          </p:nvPr>
        </p:nvSpPr>
        <p:spPr>
          <a:xfrm>
            <a:off x="1133859" y="6668064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1381</a:t>
            </a:r>
          </a:p>
        </p:txBody>
      </p:sp>
      <p:sp>
        <p:nvSpPr>
          <p:cNvPr id="2660" name="TextBox2659"/>
          <p:cNvSpPr>
            <a:spLocks noGrp="1"/>
          </p:cNvSpPr>
          <p:nvPr>
            <p:ph/>
          </p:nvPr>
        </p:nvSpPr>
        <p:spPr>
          <a:xfrm>
            <a:off x="1746142" y="6668064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Daň z hazardních her</a:t>
            </a:r>
          </a:p>
        </p:txBody>
      </p:sp>
      <p:sp>
        <p:nvSpPr>
          <p:cNvPr id="2661" name="TextBox2660"/>
          <p:cNvSpPr>
            <a:spLocks noGrp="1"/>
          </p:cNvSpPr>
          <p:nvPr>
            <p:ph/>
          </p:nvPr>
        </p:nvSpPr>
        <p:spPr>
          <a:xfrm>
            <a:off x="5261105" y="6674064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2662" name="TextBox2661"/>
          <p:cNvSpPr>
            <a:spLocks noGrp="1"/>
          </p:cNvSpPr>
          <p:nvPr>
            <p:ph/>
          </p:nvPr>
        </p:nvSpPr>
        <p:spPr>
          <a:xfrm>
            <a:off x="6372287" y="6668064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20 000,00</a:t>
            </a:r>
          </a:p>
        </p:txBody>
      </p:sp>
      <p:sp>
        <p:nvSpPr>
          <p:cNvPr id="2663" name="TextBox2662"/>
          <p:cNvSpPr>
            <a:spLocks noGrp="1"/>
          </p:cNvSpPr>
          <p:nvPr>
            <p:ph/>
          </p:nvPr>
        </p:nvSpPr>
        <p:spPr>
          <a:xfrm>
            <a:off x="7483469" y="6668064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17 607,60</a:t>
            </a:r>
          </a:p>
        </p:txBody>
      </p:sp>
      <p:sp>
        <p:nvSpPr>
          <p:cNvPr id="2664" name="TextBox2663"/>
          <p:cNvSpPr>
            <a:spLocks noGrp="1"/>
          </p:cNvSpPr>
          <p:nvPr>
            <p:ph/>
          </p:nvPr>
        </p:nvSpPr>
        <p:spPr>
          <a:xfrm>
            <a:off x="8594651" y="6713418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88 %</a:t>
            </a:r>
          </a:p>
        </p:txBody>
      </p:sp>
      <p:sp>
        <p:nvSpPr>
          <p:cNvPr id="2665" name="TextBox2664"/>
          <p:cNvSpPr>
            <a:spLocks noGrp="1"/>
          </p:cNvSpPr>
          <p:nvPr>
            <p:ph/>
          </p:nvPr>
        </p:nvSpPr>
        <p:spPr>
          <a:xfrm>
            <a:off x="498897" y="6872159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0000</a:t>
            </a:r>
          </a:p>
        </p:txBody>
      </p:sp>
      <p:sp>
        <p:nvSpPr>
          <p:cNvPr id="2666" name="TextBox2665"/>
          <p:cNvSpPr>
            <a:spLocks noGrp="1"/>
          </p:cNvSpPr>
          <p:nvPr>
            <p:ph/>
          </p:nvPr>
        </p:nvSpPr>
        <p:spPr>
          <a:xfrm>
            <a:off x="1133859" y="6872159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1382</a:t>
            </a:r>
          </a:p>
        </p:txBody>
      </p:sp>
      <p:sp>
        <p:nvSpPr>
          <p:cNvPr id="2667" name="TextBox2666"/>
          <p:cNvSpPr>
            <a:spLocks noGrp="1"/>
          </p:cNvSpPr>
          <p:nvPr>
            <p:ph/>
          </p:nvPr>
        </p:nvSpPr>
        <p:spPr>
          <a:xfrm>
            <a:off x="1746142" y="6872159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Zrušený odvod z loterií a pod.her kromě výh.hr.př.</a:t>
            </a:r>
          </a:p>
        </p:txBody>
      </p:sp>
      <p:sp>
        <p:nvSpPr>
          <p:cNvPr id="2668" name="TextBox2667"/>
          <p:cNvSpPr>
            <a:spLocks noGrp="1"/>
          </p:cNvSpPr>
          <p:nvPr>
            <p:ph/>
          </p:nvPr>
        </p:nvSpPr>
        <p:spPr>
          <a:xfrm>
            <a:off x="5261105" y="6878159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20 000,00</a:t>
            </a:r>
          </a:p>
        </p:txBody>
      </p:sp>
      <p:sp>
        <p:nvSpPr>
          <p:cNvPr id="2669" name="TextBox2668"/>
          <p:cNvSpPr>
            <a:spLocks noGrp="1"/>
          </p:cNvSpPr>
          <p:nvPr>
            <p:ph/>
          </p:nvPr>
        </p:nvSpPr>
        <p:spPr>
          <a:xfrm>
            <a:off x="6372287" y="6872159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25 000,00</a:t>
            </a:r>
          </a:p>
        </p:txBody>
      </p:sp>
      <p:sp>
        <p:nvSpPr>
          <p:cNvPr id="2670" name="TextBox2669"/>
          <p:cNvSpPr>
            <a:spLocks noGrp="1"/>
          </p:cNvSpPr>
          <p:nvPr>
            <p:ph/>
          </p:nvPr>
        </p:nvSpPr>
        <p:spPr>
          <a:xfrm>
            <a:off x="7483469" y="6872159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8 798,59</a:t>
            </a:r>
          </a:p>
        </p:txBody>
      </p:sp>
      <p:sp>
        <p:nvSpPr>
          <p:cNvPr id="2671" name="TextBox2670"/>
          <p:cNvSpPr>
            <a:spLocks noGrp="1"/>
          </p:cNvSpPr>
          <p:nvPr>
            <p:ph/>
          </p:nvPr>
        </p:nvSpPr>
        <p:spPr>
          <a:xfrm>
            <a:off x="8594651" y="6917513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35,2 %</a:t>
            </a:r>
          </a:p>
        </p:txBody>
      </p:sp>
      <p:sp>
        <p:nvSpPr>
          <p:cNvPr id="2672" name="TextBox2671"/>
          <p:cNvSpPr>
            <a:spLocks noGrp="1"/>
          </p:cNvSpPr>
          <p:nvPr>
            <p:ph/>
          </p:nvPr>
        </p:nvSpPr>
        <p:spPr>
          <a:xfrm>
            <a:off x="498897" y="7076253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0000</a:t>
            </a:r>
          </a:p>
        </p:txBody>
      </p:sp>
      <p:sp>
        <p:nvSpPr>
          <p:cNvPr id="2673" name="TextBox2672"/>
          <p:cNvSpPr>
            <a:spLocks noGrp="1"/>
          </p:cNvSpPr>
          <p:nvPr>
            <p:ph/>
          </p:nvPr>
        </p:nvSpPr>
        <p:spPr>
          <a:xfrm>
            <a:off x="1133859" y="7076253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1511</a:t>
            </a:r>
          </a:p>
        </p:txBody>
      </p:sp>
      <p:sp>
        <p:nvSpPr>
          <p:cNvPr id="2674" name="TextBox2673"/>
          <p:cNvSpPr>
            <a:spLocks noGrp="1"/>
          </p:cNvSpPr>
          <p:nvPr>
            <p:ph/>
          </p:nvPr>
        </p:nvSpPr>
        <p:spPr>
          <a:xfrm>
            <a:off x="1746142" y="7076253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Daň z nemovitých věcí</a:t>
            </a:r>
          </a:p>
        </p:txBody>
      </p:sp>
      <p:sp>
        <p:nvSpPr>
          <p:cNvPr id="2675" name="TextBox2674"/>
          <p:cNvSpPr>
            <a:spLocks noGrp="1"/>
          </p:cNvSpPr>
          <p:nvPr>
            <p:ph/>
          </p:nvPr>
        </p:nvSpPr>
        <p:spPr>
          <a:xfrm>
            <a:off x="5261105" y="7082253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600 000,00</a:t>
            </a:r>
          </a:p>
        </p:txBody>
      </p:sp>
      <p:sp>
        <p:nvSpPr>
          <p:cNvPr id="2676" name="TextBox2675"/>
          <p:cNvSpPr>
            <a:spLocks noGrp="1"/>
          </p:cNvSpPr>
          <p:nvPr>
            <p:ph/>
          </p:nvPr>
        </p:nvSpPr>
        <p:spPr>
          <a:xfrm>
            <a:off x="6372287" y="7076253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600 000,00</a:t>
            </a:r>
          </a:p>
        </p:txBody>
      </p:sp>
      <p:sp>
        <p:nvSpPr>
          <p:cNvPr id="2677" name="TextBox2676"/>
          <p:cNvSpPr>
            <a:spLocks noGrp="1"/>
          </p:cNvSpPr>
          <p:nvPr>
            <p:ph/>
          </p:nvPr>
        </p:nvSpPr>
        <p:spPr>
          <a:xfrm>
            <a:off x="7483469" y="7076253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214 217,03</a:t>
            </a:r>
          </a:p>
        </p:txBody>
      </p:sp>
      <p:sp>
        <p:nvSpPr>
          <p:cNvPr id="2678" name="TextBox2677"/>
          <p:cNvSpPr>
            <a:spLocks noGrp="1"/>
          </p:cNvSpPr>
          <p:nvPr>
            <p:ph/>
          </p:nvPr>
        </p:nvSpPr>
        <p:spPr>
          <a:xfrm>
            <a:off x="8594651" y="7121607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35,7 %</a:t>
            </a:r>
          </a:p>
        </p:txBody>
      </p:sp>
      <p:sp>
        <p:nvSpPr>
          <p:cNvPr id="2679" name="TextBox2678"/>
          <p:cNvSpPr>
            <a:spLocks noGrp="1"/>
          </p:cNvSpPr>
          <p:nvPr>
            <p:ph/>
          </p:nvPr>
        </p:nvSpPr>
        <p:spPr>
          <a:xfrm>
            <a:off x="498897" y="7280348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0000</a:t>
            </a:r>
          </a:p>
        </p:txBody>
      </p:sp>
      <p:sp>
        <p:nvSpPr>
          <p:cNvPr id="2680" name="TextBox2679"/>
          <p:cNvSpPr>
            <a:spLocks noGrp="1"/>
          </p:cNvSpPr>
          <p:nvPr>
            <p:ph/>
          </p:nvPr>
        </p:nvSpPr>
        <p:spPr>
          <a:xfrm>
            <a:off x="1133859" y="7280348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2449</a:t>
            </a:r>
          </a:p>
        </p:txBody>
      </p:sp>
      <p:sp>
        <p:nvSpPr>
          <p:cNvPr id="2681" name="TextBox2680"/>
          <p:cNvSpPr>
            <a:spLocks noGrp="1"/>
          </p:cNvSpPr>
          <p:nvPr>
            <p:ph/>
          </p:nvPr>
        </p:nvSpPr>
        <p:spPr>
          <a:xfrm>
            <a:off x="1746142" y="7280348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Ostatní splátky půjč.prostř.od veř.rozp.územní úro</a:t>
            </a:r>
          </a:p>
        </p:txBody>
      </p:sp>
      <p:sp>
        <p:nvSpPr>
          <p:cNvPr id="2682" name="TextBox2681"/>
          <p:cNvSpPr>
            <a:spLocks noGrp="1"/>
          </p:cNvSpPr>
          <p:nvPr>
            <p:ph/>
          </p:nvPr>
        </p:nvSpPr>
        <p:spPr>
          <a:xfrm>
            <a:off x="5261105" y="7286348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2683" name="TextBox2682"/>
          <p:cNvSpPr>
            <a:spLocks noGrp="1"/>
          </p:cNvSpPr>
          <p:nvPr>
            <p:ph/>
          </p:nvPr>
        </p:nvSpPr>
        <p:spPr>
          <a:xfrm>
            <a:off x="6372287" y="7280348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125 000,00</a:t>
            </a:r>
          </a:p>
        </p:txBody>
      </p:sp>
      <p:sp>
        <p:nvSpPr>
          <p:cNvPr id="2684" name="TextBox2683"/>
          <p:cNvSpPr>
            <a:spLocks noGrp="1"/>
          </p:cNvSpPr>
          <p:nvPr>
            <p:ph/>
          </p:nvPr>
        </p:nvSpPr>
        <p:spPr>
          <a:xfrm>
            <a:off x="7483469" y="7280348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111 562,59</a:t>
            </a:r>
          </a:p>
        </p:txBody>
      </p:sp>
      <p:sp>
        <p:nvSpPr>
          <p:cNvPr id="2685" name="TextBox2684"/>
          <p:cNvSpPr>
            <a:spLocks noGrp="1"/>
          </p:cNvSpPr>
          <p:nvPr>
            <p:ph/>
          </p:nvPr>
        </p:nvSpPr>
        <p:spPr>
          <a:xfrm>
            <a:off x="8594651" y="7325702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89,3 %</a:t>
            </a:r>
          </a:p>
        </p:txBody>
      </p:sp>
      <p:sp>
        <p:nvSpPr>
          <p:cNvPr id="2686" name="TextBox2685"/>
          <p:cNvSpPr>
            <a:spLocks noGrp="1"/>
          </p:cNvSpPr>
          <p:nvPr>
            <p:ph/>
          </p:nvPr>
        </p:nvSpPr>
        <p:spPr>
          <a:xfrm>
            <a:off x="498897" y="7484442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0000</a:t>
            </a:r>
          </a:p>
        </p:txBody>
      </p:sp>
      <p:sp>
        <p:nvSpPr>
          <p:cNvPr id="2687" name="TextBox2686"/>
          <p:cNvSpPr>
            <a:spLocks noGrp="1"/>
          </p:cNvSpPr>
          <p:nvPr>
            <p:ph/>
          </p:nvPr>
        </p:nvSpPr>
        <p:spPr>
          <a:xfrm>
            <a:off x="1133859" y="7484442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4111</a:t>
            </a:r>
          </a:p>
        </p:txBody>
      </p:sp>
      <p:sp>
        <p:nvSpPr>
          <p:cNvPr id="2688" name="TextBox2687"/>
          <p:cNvSpPr>
            <a:spLocks noGrp="1"/>
          </p:cNvSpPr>
          <p:nvPr>
            <p:ph/>
          </p:nvPr>
        </p:nvSpPr>
        <p:spPr>
          <a:xfrm>
            <a:off x="1746142" y="7484442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Neinvestiční přijaté transf.z všeob.pokl.správy SR</a:t>
            </a:r>
          </a:p>
        </p:txBody>
      </p:sp>
      <p:sp>
        <p:nvSpPr>
          <p:cNvPr id="2689" name="TextBox2688"/>
          <p:cNvSpPr>
            <a:spLocks noGrp="1"/>
          </p:cNvSpPr>
          <p:nvPr>
            <p:ph/>
          </p:nvPr>
        </p:nvSpPr>
        <p:spPr>
          <a:xfrm>
            <a:off x="5261105" y="7490442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2690" name="TextBox2689"/>
          <p:cNvSpPr>
            <a:spLocks noGrp="1"/>
          </p:cNvSpPr>
          <p:nvPr>
            <p:ph/>
          </p:nvPr>
        </p:nvSpPr>
        <p:spPr>
          <a:xfrm>
            <a:off x="6372287" y="7484442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52 846,00</a:t>
            </a:r>
          </a:p>
        </p:txBody>
      </p:sp>
      <p:sp>
        <p:nvSpPr>
          <p:cNvPr id="2691" name="TextBox2690"/>
          <p:cNvSpPr>
            <a:spLocks noGrp="1"/>
          </p:cNvSpPr>
          <p:nvPr>
            <p:ph/>
          </p:nvPr>
        </p:nvSpPr>
        <p:spPr>
          <a:xfrm>
            <a:off x="7483469" y="7484442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52 846,00</a:t>
            </a:r>
          </a:p>
        </p:txBody>
      </p:sp>
      <p:sp>
        <p:nvSpPr>
          <p:cNvPr id="2692" name="TextBox2691"/>
          <p:cNvSpPr>
            <a:spLocks noGrp="1"/>
          </p:cNvSpPr>
          <p:nvPr>
            <p:ph/>
          </p:nvPr>
        </p:nvSpPr>
        <p:spPr>
          <a:xfrm>
            <a:off x="8594651" y="7529796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100 %</a:t>
            </a:r>
          </a:p>
        </p:txBody>
      </p:sp>
      <p:sp>
        <p:nvSpPr>
          <p:cNvPr id="2693" name="TextBox2692"/>
          <p:cNvSpPr>
            <a:spLocks noGrp="1"/>
          </p:cNvSpPr>
          <p:nvPr>
            <p:ph/>
          </p:nvPr>
        </p:nvSpPr>
        <p:spPr>
          <a:xfrm>
            <a:off x="498897" y="7688537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0000</a:t>
            </a:r>
          </a:p>
        </p:txBody>
      </p:sp>
      <p:sp>
        <p:nvSpPr>
          <p:cNvPr id="2694" name="TextBox2693"/>
          <p:cNvSpPr>
            <a:spLocks noGrp="1"/>
          </p:cNvSpPr>
          <p:nvPr>
            <p:ph/>
          </p:nvPr>
        </p:nvSpPr>
        <p:spPr>
          <a:xfrm>
            <a:off x="1133859" y="7688537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4112</a:t>
            </a:r>
          </a:p>
        </p:txBody>
      </p:sp>
      <p:sp>
        <p:nvSpPr>
          <p:cNvPr id="2695" name="TextBox2694"/>
          <p:cNvSpPr>
            <a:spLocks noGrp="1"/>
          </p:cNvSpPr>
          <p:nvPr>
            <p:ph/>
          </p:nvPr>
        </p:nvSpPr>
        <p:spPr>
          <a:xfrm>
            <a:off x="1746142" y="7688537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Neinv.př.transfery ze SR v rámci souhr.dot.vztahu</a:t>
            </a:r>
          </a:p>
        </p:txBody>
      </p:sp>
      <p:sp>
        <p:nvSpPr>
          <p:cNvPr id="2696" name="TextBox2695"/>
          <p:cNvSpPr>
            <a:spLocks noGrp="1"/>
          </p:cNvSpPr>
          <p:nvPr>
            <p:ph/>
          </p:nvPr>
        </p:nvSpPr>
        <p:spPr>
          <a:xfrm>
            <a:off x="5261105" y="7694537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97 000,00</a:t>
            </a:r>
          </a:p>
        </p:txBody>
      </p:sp>
      <p:sp>
        <p:nvSpPr>
          <p:cNvPr id="2697" name="TextBox2696"/>
          <p:cNvSpPr>
            <a:spLocks noGrp="1"/>
          </p:cNvSpPr>
          <p:nvPr>
            <p:ph/>
          </p:nvPr>
        </p:nvSpPr>
        <p:spPr>
          <a:xfrm>
            <a:off x="6372287" y="7688537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103 100,00</a:t>
            </a:r>
          </a:p>
        </p:txBody>
      </p:sp>
      <p:sp>
        <p:nvSpPr>
          <p:cNvPr id="2698" name="TextBox2697"/>
          <p:cNvSpPr>
            <a:spLocks noGrp="1"/>
          </p:cNvSpPr>
          <p:nvPr>
            <p:ph/>
          </p:nvPr>
        </p:nvSpPr>
        <p:spPr>
          <a:xfrm>
            <a:off x="7483469" y="7688537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86 000,00</a:t>
            </a:r>
          </a:p>
        </p:txBody>
      </p:sp>
      <p:sp>
        <p:nvSpPr>
          <p:cNvPr id="2699" name="TextBox2698"/>
          <p:cNvSpPr>
            <a:spLocks noGrp="1"/>
          </p:cNvSpPr>
          <p:nvPr>
            <p:ph/>
          </p:nvPr>
        </p:nvSpPr>
        <p:spPr>
          <a:xfrm>
            <a:off x="8594651" y="7733891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83,4 %</a:t>
            </a:r>
          </a:p>
        </p:txBody>
      </p:sp>
      <p:sp>
        <p:nvSpPr>
          <p:cNvPr id="2700" name="TextBox2699"/>
          <p:cNvSpPr>
            <a:spLocks noGrp="1"/>
          </p:cNvSpPr>
          <p:nvPr>
            <p:ph/>
          </p:nvPr>
        </p:nvSpPr>
        <p:spPr>
          <a:xfrm>
            <a:off x="498897" y="7892631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0000</a:t>
            </a:r>
          </a:p>
        </p:txBody>
      </p:sp>
      <p:sp>
        <p:nvSpPr>
          <p:cNvPr id="2701" name="TextBox2700"/>
          <p:cNvSpPr>
            <a:spLocks noGrp="1"/>
          </p:cNvSpPr>
          <p:nvPr>
            <p:ph/>
          </p:nvPr>
        </p:nvSpPr>
        <p:spPr>
          <a:xfrm>
            <a:off x="1133859" y="7892631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4116</a:t>
            </a:r>
          </a:p>
        </p:txBody>
      </p:sp>
      <p:sp>
        <p:nvSpPr>
          <p:cNvPr id="2702" name="TextBox2701"/>
          <p:cNvSpPr>
            <a:spLocks noGrp="1"/>
          </p:cNvSpPr>
          <p:nvPr>
            <p:ph/>
          </p:nvPr>
        </p:nvSpPr>
        <p:spPr>
          <a:xfrm>
            <a:off x="1746142" y="7892631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Ostatní neinv.přijaté transfery ze st. rozpočtu</a:t>
            </a:r>
          </a:p>
        </p:txBody>
      </p:sp>
      <p:sp>
        <p:nvSpPr>
          <p:cNvPr id="2703" name="TextBox2702"/>
          <p:cNvSpPr>
            <a:spLocks noGrp="1"/>
          </p:cNvSpPr>
          <p:nvPr>
            <p:ph/>
          </p:nvPr>
        </p:nvSpPr>
        <p:spPr>
          <a:xfrm>
            <a:off x="5261105" y="7898631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2704" name="TextBox2703"/>
          <p:cNvSpPr>
            <a:spLocks noGrp="1"/>
          </p:cNvSpPr>
          <p:nvPr>
            <p:ph/>
          </p:nvPr>
        </p:nvSpPr>
        <p:spPr>
          <a:xfrm>
            <a:off x="6372287" y="7892631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250 624,00</a:t>
            </a:r>
          </a:p>
        </p:txBody>
      </p:sp>
      <p:sp>
        <p:nvSpPr>
          <p:cNvPr id="2705" name="TextBox2704"/>
          <p:cNvSpPr>
            <a:spLocks noGrp="1"/>
          </p:cNvSpPr>
          <p:nvPr>
            <p:ph/>
          </p:nvPr>
        </p:nvSpPr>
        <p:spPr>
          <a:xfrm>
            <a:off x="7483469" y="7892631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218 145,00</a:t>
            </a:r>
          </a:p>
        </p:txBody>
      </p:sp>
      <p:sp>
        <p:nvSpPr>
          <p:cNvPr id="2706" name="TextBox2705"/>
          <p:cNvSpPr>
            <a:spLocks noGrp="1"/>
          </p:cNvSpPr>
          <p:nvPr>
            <p:ph/>
          </p:nvPr>
        </p:nvSpPr>
        <p:spPr>
          <a:xfrm>
            <a:off x="8594651" y="7937985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87 %</a:t>
            </a:r>
          </a:p>
        </p:txBody>
      </p:sp>
      <p:sp>
        <p:nvSpPr>
          <p:cNvPr id="2707" name="TextBox2706"/>
          <p:cNvSpPr>
            <a:spLocks noGrp="1"/>
          </p:cNvSpPr>
          <p:nvPr>
            <p:ph/>
          </p:nvPr>
        </p:nvSpPr>
        <p:spPr>
          <a:xfrm>
            <a:off x="498897" y="8096726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0000</a:t>
            </a:r>
          </a:p>
        </p:txBody>
      </p:sp>
      <p:sp>
        <p:nvSpPr>
          <p:cNvPr id="2708" name="TextBox2707"/>
          <p:cNvSpPr>
            <a:spLocks noGrp="1"/>
          </p:cNvSpPr>
          <p:nvPr>
            <p:ph/>
          </p:nvPr>
        </p:nvSpPr>
        <p:spPr>
          <a:xfrm>
            <a:off x="1133859" y="8096726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4122</a:t>
            </a:r>
          </a:p>
        </p:txBody>
      </p:sp>
      <p:sp>
        <p:nvSpPr>
          <p:cNvPr id="2709" name="TextBox2708"/>
          <p:cNvSpPr>
            <a:spLocks noGrp="1"/>
          </p:cNvSpPr>
          <p:nvPr>
            <p:ph/>
          </p:nvPr>
        </p:nvSpPr>
        <p:spPr>
          <a:xfrm>
            <a:off x="1746142" y="8096726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Neinvestiční přijaté transfery od krajů</a:t>
            </a:r>
          </a:p>
        </p:txBody>
      </p:sp>
      <p:sp>
        <p:nvSpPr>
          <p:cNvPr id="2710" name="TextBox2709"/>
          <p:cNvSpPr>
            <a:spLocks noGrp="1"/>
          </p:cNvSpPr>
          <p:nvPr>
            <p:ph/>
          </p:nvPr>
        </p:nvSpPr>
        <p:spPr>
          <a:xfrm>
            <a:off x="5261105" y="8102726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2711" name="TextBox2710"/>
          <p:cNvSpPr>
            <a:spLocks noGrp="1"/>
          </p:cNvSpPr>
          <p:nvPr>
            <p:ph/>
          </p:nvPr>
        </p:nvSpPr>
        <p:spPr>
          <a:xfrm>
            <a:off x="6372287" y="8096726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13 000,00</a:t>
            </a:r>
          </a:p>
        </p:txBody>
      </p:sp>
      <p:sp>
        <p:nvSpPr>
          <p:cNvPr id="2712" name="TextBox2711"/>
          <p:cNvSpPr>
            <a:spLocks noGrp="1"/>
          </p:cNvSpPr>
          <p:nvPr>
            <p:ph/>
          </p:nvPr>
        </p:nvSpPr>
        <p:spPr>
          <a:xfrm>
            <a:off x="7483469" y="8096726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13 000,00</a:t>
            </a:r>
          </a:p>
        </p:txBody>
      </p:sp>
      <p:sp>
        <p:nvSpPr>
          <p:cNvPr id="2713" name="TextBox2712"/>
          <p:cNvSpPr>
            <a:spLocks noGrp="1"/>
          </p:cNvSpPr>
          <p:nvPr>
            <p:ph/>
          </p:nvPr>
        </p:nvSpPr>
        <p:spPr>
          <a:xfrm>
            <a:off x="8594651" y="8142080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100 %</a:t>
            </a:r>
          </a:p>
        </p:txBody>
      </p:sp>
      <p:sp>
        <p:nvSpPr>
          <p:cNvPr id="2714" name="TextBox2713"/>
          <p:cNvSpPr>
            <a:spLocks noGrp="1"/>
          </p:cNvSpPr>
          <p:nvPr>
            <p:ph/>
          </p:nvPr>
        </p:nvSpPr>
        <p:spPr>
          <a:xfrm>
            <a:off x="498897" y="8300820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0000</a:t>
            </a:r>
          </a:p>
        </p:txBody>
      </p:sp>
      <p:sp>
        <p:nvSpPr>
          <p:cNvPr id="2715" name="TextBox2714"/>
          <p:cNvSpPr>
            <a:spLocks noGrp="1"/>
          </p:cNvSpPr>
          <p:nvPr>
            <p:ph/>
          </p:nvPr>
        </p:nvSpPr>
        <p:spPr>
          <a:xfrm>
            <a:off x="1133859" y="8300820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4216</a:t>
            </a:r>
          </a:p>
        </p:txBody>
      </p:sp>
      <p:sp>
        <p:nvSpPr>
          <p:cNvPr id="2716" name="TextBox2715"/>
          <p:cNvSpPr>
            <a:spLocks noGrp="1"/>
          </p:cNvSpPr>
          <p:nvPr>
            <p:ph/>
          </p:nvPr>
        </p:nvSpPr>
        <p:spPr>
          <a:xfrm>
            <a:off x="1746142" y="8300820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Ostatní invest.přijaté transf.ze státního rozpočtu</a:t>
            </a:r>
          </a:p>
        </p:txBody>
      </p:sp>
      <p:sp>
        <p:nvSpPr>
          <p:cNvPr id="2717" name="TextBox2716"/>
          <p:cNvSpPr>
            <a:spLocks noGrp="1"/>
          </p:cNvSpPr>
          <p:nvPr>
            <p:ph/>
          </p:nvPr>
        </p:nvSpPr>
        <p:spPr>
          <a:xfrm>
            <a:off x="5261105" y="8306820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2718" name="TextBox2717"/>
          <p:cNvSpPr>
            <a:spLocks noGrp="1"/>
          </p:cNvSpPr>
          <p:nvPr>
            <p:ph/>
          </p:nvPr>
        </p:nvSpPr>
        <p:spPr>
          <a:xfrm>
            <a:off x="6372287" y="8300820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145 200,00</a:t>
            </a:r>
          </a:p>
        </p:txBody>
      </p:sp>
      <p:sp>
        <p:nvSpPr>
          <p:cNvPr id="2719" name="TextBox2718"/>
          <p:cNvSpPr>
            <a:spLocks noGrp="1"/>
          </p:cNvSpPr>
          <p:nvPr>
            <p:ph/>
          </p:nvPr>
        </p:nvSpPr>
        <p:spPr>
          <a:xfrm>
            <a:off x="7483469" y="8300820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145 200,00</a:t>
            </a:r>
          </a:p>
        </p:txBody>
      </p:sp>
      <p:sp>
        <p:nvSpPr>
          <p:cNvPr id="2720" name="TextBox2719"/>
          <p:cNvSpPr>
            <a:spLocks noGrp="1"/>
          </p:cNvSpPr>
          <p:nvPr>
            <p:ph/>
          </p:nvPr>
        </p:nvSpPr>
        <p:spPr>
          <a:xfrm>
            <a:off x="8594651" y="8346174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100 %</a:t>
            </a:r>
          </a:p>
        </p:txBody>
      </p:sp>
      <p:sp>
        <p:nvSpPr>
          <p:cNvPr id="2721" name="TextBox2720"/>
          <p:cNvSpPr>
            <a:spLocks noGrp="1"/>
          </p:cNvSpPr>
          <p:nvPr>
            <p:ph/>
          </p:nvPr>
        </p:nvSpPr>
        <p:spPr>
          <a:xfrm>
            <a:off x="5261105" y="8527592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5 726 000,00</a:t>
            </a:r>
          </a:p>
        </p:txBody>
      </p:sp>
      <p:sp>
        <p:nvSpPr>
          <p:cNvPr id="2722" name="TextBox2721"/>
          <p:cNvSpPr>
            <a:spLocks noGrp="1"/>
          </p:cNvSpPr>
          <p:nvPr>
            <p:ph/>
          </p:nvPr>
        </p:nvSpPr>
        <p:spPr>
          <a:xfrm>
            <a:off x="6372287" y="8527592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7 155 002,00</a:t>
            </a:r>
          </a:p>
        </p:txBody>
      </p:sp>
      <p:sp>
        <p:nvSpPr>
          <p:cNvPr id="2723" name="TextBox2722"/>
          <p:cNvSpPr>
            <a:spLocks noGrp="1"/>
          </p:cNvSpPr>
          <p:nvPr>
            <p:ph/>
          </p:nvPr>
        </p:nvSpPr>
        <p:spPr>
          <a:xfrm>
            <a:off x="7483469" y="8533592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6 297 487,06</a:t>
            </a:r>
          </a:p>
        </p:txBody>
      </p:sp>
      <p:sp>
        <p:nvSpPr>
          <p:cNvPr id="2724" name="TextBox2723"/>
          <p:cNvSpPr>
            <a:spLocks noGrp="1"/>
          </p:cNvSpPr>
          <p:nvPr>
            <p:ph/>
          </p:nvPr>
        </p:nvSpPr>
        <p:spPr>
          <a:xfrm>
            <a:off x="498897" y="8527592"/>
            <a:ext cx="473953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0000:</a:t>
            </a:r>
          </a:p>
        </p:txBody>
      </p:sp>
      <p:sp>
        <p:nvSpPr>
          <p:cNvPr id="2725" name="TextBox2724"/>
          <p:cNvSpPr>
            <a:spLocks noGrp="1"/>
          </p:cNvSpPr>
          <p:nvPr>
            <p:ph/>
          </p:nvPr>
        </p:nvSpPr>
        <p:spPr>
          <a:xfrm>
            <a:off x="8604345" y="8593998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88 %</a:t>
            </a:r>
          </a:p>
        </p:txBody>
      </p:sp>
      <p:sp>
        <p:nvSpPr>
          <p:cNvPr id="2726" name="TextBox2725"/>
          <p:cNvSpPr>
            <a:spLocks noGrp="1"/>
          </p:cNvSpPr>
          <p:nvPr>
            <p:ph/>
          </p:nvPr>
        </p:nvSpPr>
        <p:spPr>
          <a:xfrm>
            <a:off x="498897" y="8845072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Podnikání a restrukturalizace v zeměd.a potrav.</a:t>
            </a:r>
          </a:p>
        </p:txBody>
      </p:sp>
      <p:sp>
        <p:nvSpPr>
          <p:cNvPr id="2727" name="TextBox2726"/>
          <p:cNvSpPr>
            <a:spLocks noGrp="1"/>
          </p:cNvSpPr>
          <p:nvPr>
            <p:ph/>
          </p:nvPr>
        </p:nvSpPr>
        <p:spPr>
          <a:xfrm>
            <a:off x="498897" y="9071844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1012</a:t>
            </a:r>
          </a:p>
        </p:txBody>
      </p:sp>
      <p:sp>
        <p:nvSpPr>
          <p:cNvPr id="2728" name="TextBox2727"/>
          <p:cNvSpPr>
            <a:spLocks noGrp="1"/>
          </p:cNvSpPr>
          <p:nvPr>
            <p:ph/>
          </p:nvPr>
        </p:nvSpPr>
        <p:spPr>
          <a:xfrm>
            <a:off x="1133859" y="9071844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2131</a:t>
            </a:r>
          </a:p>
        </p:txBody>
      </p:sp>
      <p:sp>
        <p:nvSpPr>
          <p:cNvPr id="2729" name="TextBox2728"/>
          <p:cNvSpPr>
            <a:spLocks noGrp="1"/>
          </p:cNvSpPr>
          <p:nvPr>
            <p:ph/>
          </p:nvPr>
        </p:nvSpPr>
        <p:spPr>
          <a:xfrm>
            <a:off x="1746142" y="9071844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Příjmy z pronájmu pozemků</a:t>
            </a:r>
          </a:p>
        </p:txBody>
      </p:sp>
      <p:sp>
        <p:nvSpPr>
          <p:cNvPr id="2730" name="TextBox2729"/>
          <p:cNvSpPr>
            <a:spLocks noGrp="1"/>
          </p:cNvSpPr>
          <p:nvPr>
            <p:ph/>
          </p:nvPr>
        </p:nvSpPr>
        <p:spPr>
          <a:xfrm>
            <a:off x="5261105" y="9077844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65 000,00</a:t>
            </a:r>
          </a:p>
        </p:txBody>
      </p:sp>
      <p:sp>
        <p:nvSpPr>
          <p:cNvPr id="2731" name="TextBox2730"/>
          <p:cNvSpPr>
            <a:spLocks noGrp="1"/>
          </p:cNvSpPr>
          <p:nvPr>
            <p:ph/>
          </p:nvPr>
        </p:nvSpPr>
        <p:spPr>
          <a:xfrm>
            <a:off x="6372287" y="9071844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65 000,00</a:t>
            </a:r>
          </a:p>
        </p:txBody>
      </p:sp>
      <p:sp>
        <p:nvSpPr>
          <p:cNvPr id="2732" name="TextBox2731"/>
          <p:cNvSpPr>
            <a:spLocks noGrp="1"/>
          </p:cNvSpPr>
          <p:nvPr>
            <p:ph/>
          </p:nvPr>
        </p:nvSpPr>
        <p:spPr>
          <a:xfrm>
            <a:off x="7483469" y="9071844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6 478,00</a:t>
            </a:r>
          </a:p>
        </p:txBody>
      </p:sp>
      <p:sp>
        <p:nvSpPr>
          <p:cNvPr id="2733" name="TextBox2732"/>
          <p:cNvSpPr>
            <a:spLocks noGrp="1"/>
          </p:cNvSpPr>
          <p:nvPr>
            <p:ph/>
          </p:nvPr>
        </p:nvSpPr>
        <p:spPr>
          <a:xfrm>
            <a:off x="8594651" y="9117198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10 %</a:t>
            </a:r>
          </a:p>
        </p:txBody>
      </p:sp>
      <p:sp>
        <p:nvSpPr>
          <p:cNvPr id="2734" name="TextBox2733"/>
          <p:cNvSpPr>
            <a:spLocks noGrp="1"/>
          </p:cNvSpPr>
          <p:nvPr>
            <p:ph/>
          </p:nvPr>
        </p:nvSpPr>
        <p:spPr>
          <a:xfrm>
            <a:off x="5261105" y="9298616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65 000,00</a:t>
            </a:r>
          </a:p>
        </p:txBody>
      </p:sp>
      <p:sp>
        <p:nvSpPr>
          <p:cNvPr id="2735" name="TextBox2734"/>
          <p:cNvSpPr>
            <a:spLocks noGrp="1"/>
          </p:cNvSpPr>
          <p:nvPr>
            <p:ph/>
          </p:nvPr>
        </p:nvSpPr>
        <p:spPr>
          <a:xfrm>
            <a:off x="6372287" y="9298616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65 000,00</a:t>
            </a:r>
          </a:p>
        </p:txBody>
      </p:sp>
      <p:sp>
        <p:nvSpPr>
          <p:cNvPr id="2736" name="TextBox2735"/>
          <p:cNvSpPr>
            <a:spLocks noGrp="1"/>
          </p:cNvSpPr>
          <p:nvPr>
            <p:ph/>
          </p:nvPr>
        </p:nvSpPr>
        <p:spPr>
          <a:xfrm>
            <a:off x="7483469" y="9304616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6 478,00</a:t>
            </a:r>
          </a:p>
        </p:txBody>
      </p:sp>
      <p:sp>
        <p:nvSpPr>
          <p:cNvPr id="2737" name="TextBox2736"/>
          <p:cNvSpPr>
            <a:spLocks noGrp="1"/>
          </p:cNvSpPr>
          <p:nvPr>
            <p:ph/>
          </p:nvPr>
        </p:nvSpPr>
        <p:spPr>
          <a:xfrm>
            <a:off x="498897" y="9298616"/>
            <a:ext cx="473953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1012:</a:t>
            </a:r>
          </a:p>
        </p:txBody>
      </p:sp>
      <p:sp>
        <p:nvSpPr>
          <p:cNvPr id="2738" name="TextBox2737"/>
          <p:cNvSpPr>
            <a:spLocks noGrp="1"/>
          </p:cNvSpPr>
          <p:nvPr>
            <p:ph/>
          </p:nvPr>
        </p:nvSpPr>
        <p:spPr>
          <a:xfrm>
            <a:off x="8604345" y="9365021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10 %</a:t>
            </a:r>
          </a:p>
        </p:txBody>
      </p:sp>
      <p:sp>
        <p:nvSpPr>
          <p:cNvPr id="2739" name="TextBox2738"/>
          <p:cNvSpPr>
            <a:spLocks noGrp="1"/>
          </p:cNvSpPr>
          <p:nvPr>
            <p:ph/>
          </p:nvPr>
        </p:nvSpPr>
        <p:spPr>
          <a:xfrm>
            <a:off x="498897" y="9616096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Pěstební činnost</a:t>
            </a:r>
          </a:p>
        </p:txBody>
      </p:sp>
      <p:sp>
        <p:nvSpPr>
          <p:cNvPr id="2740" name="TextBox2739"/>
          <p:cNvSpPr>
            <a:spLocks noGrp="1"/>
          </p:cNvSpPr>
          <p:nvPr>
            <p:ph/>
          </p:nvPr>
        </p:nvSpPr>
        <p:spPr>
          <a:xfrm>
            <a:off x="498897" y="9842868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1031</a:t>
            </a:r>
          </a:p>
        </p:txBody>
      </p:sp>
      <p:sp>
        <p:nvSpPr>
          <p:cNvPr id="2741" name="TextBox2740"/>
          <p:cNvSpPr>
            <a:spLocks noGrp="1"/>
          </p:cNvSpPr>
          <p:nvPr>
            <p:ph/>
          </p:nvPr>
        </p:nvSpPr>
        <p:spPr>
          <a:xfrm>
            <a:off x="1133859" y="9842868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2111</a:t>
            </a:r>
          </a:p>
        </p:txBody>
      </p:sp>
      <p:sp>
        <p:nvSpPr>
          <p:cNvPr id="2742" name="TextBox2741"/>
          <p:cNvSpPr>
            <a:spLocks noGrp="1"/>
          </p:cNvSpPr>
          <p:nvPr>
            <p:ph/>
          </p:nvPr>
        </p:nvSpPr>
        <p:spPr>
          <a:xfrm>
            <a:off x="1746142" y="9842868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Příjmy z poskytování služeb a výrobků</a:t>
            </a:r>
          </a:p>
        </p:txBody>
      </p:sp>
      <p:sp>
        <p:nvSpPr>
          <p:cNvPr id="2743" name="TextBox2742"/>
          <p:cNvSpPr>
            <a:spLocks noGrp="1"/>
          </p:cNvSpPr>
          <p:nvPr>
            <p:ph/>
          </p:nvPr>
        </p:nvSpPr>
        <p:spPr>
          <a:xfrm>
            <a:off x="5261105" y="9848868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100 000,00</a:t>
            </a:r>
          </a:p>
        </p:txBody>
      </p:sp>
      <p:sp>
        <p:nvSpPr>
          <p:cNvPr id="2744" name="TextBox2743"/>
          <p:cNvSpPr>
            <a:spLocks noGrp="1"/>
          </p:cNvSpPr>
          <p:nvPr>
            <p:ph/>
          </p:nvPr>
        </p:nvSpPr>
        <p:spPr>
          <a:xfrm>
            <a:off x="6372287" y="9842868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640 000,00</a:t>
            </a:r>
          </a:p>
        </p:txBody>
      </p:sp>
      <p:sp>
        <p:nvSpPr>
          <p:cNvPr id="2745" name="TextBox2744"/>
          <p:cNvSpPr>
            <a:spLocks noGrp="1"/>
          </p:cNvSpPr>
          <p:nvPr>
            <p:ph/>
          </p:nvPr>
        </p:nvSpPr>
        <p:spPr>
          <a:xfrm>
            <a:off x="7483469" y="9842868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552 618,74</a:t>
            </a:r>
          </a:p>
        </p:txBody>
      </p:sp>
      <p:sp>
        <p:nvSpPr>
          <p:cNvPr id="2746" name="TextBox2745"/>
          <p:cNvSpPr>
            <a:spLocks noGrp="1"/>
          </p:cNvSpPr>
          <p:nvPr>
            <p:ph/>
          </p:nvPr>
        </p:nvSpPr>
        <p:spPr>
          <a:xfrm>
            <a:off x="8594651" y="9888222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86,3 %</a:t>
            </a:r>
          </a:p>
        </p:txBody>
      </p:sp>
      <p:sp>
        <p:nvSpPr>
          <p:cNvPr id="2747" name="TextBox2746"/>
          <p:cNvSpPr>
            <a:spLocks noGrp="1"/>
          </p:cNvSpPr>
          <p:nvPr>
            <p:ph/>
          </p:nvPr>
        </p:nvSpPr>
        <p:spPr>
          <a:xfrm>
            <a:off x="498897" y="10046962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1031</a:t>
            </a:r>
          </a:p>
        </p:txBody>
      </p:sp>
      <p:sp>
        <p:nvSpPr>
          <p:cNvPr id="2748" name="TextBox2747"/>
          <p:cNvSpPr>
            <a:spLocks noGrp="1"/>
          </p:cNvSpPr>
          <p:nvPr>
            <p:ph/>
          </p:nvPr>
        </p:nvSpPr>
        <p:spPr>
          <a:xfrm>
            <a:off x="1133859" y="10046962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2211</a:t>
            </a:r>
          </a:p>
        </p:txBody>
      </p:sp>
      <p:sp>
        <p:nvSpPr>
          <p:cNvPr id="2749" name="TextBox2748"/>
          <p:cNvSpPr>
            <a:spLocks noGrp="1"/>
          </p:cNvSpPr>
          <p:nvPr>
            <p:ph/>
          </p:nvPr>
        </p:nvSpPr>
        <p:spPr>
          <a:xfrm>
            <a:off x="1746142" y="10046962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Sankční platby přijaté od státu, obcí a krajů</a:t>
            </a:r>
          </a:p>
        </p:txBody>
      </p:sp>
      <p:sp>
        <p:nvSpPr>
          <p:cNvPr id="2750" name="TextBox2749"/>
          <p:cNvSpPr>
            <a:spLocks noGrp="1"/>
          </p:cNvSpPr>
          <p:nvPr>
            <p:ph/>
          </p:nvPr>
        </p:nvSpPr>
        <p:spPr>
          <a:xfrm>
            <a:off x="5261105" y="10052962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2751" name="TextBox2750"/>
          <p:cNvSpPr>
            <a:spLocks noGrp="1"/>
          </p:cNvSpPr>
          <p:nvPr>
            <p:ph/>
          </p:nvPr>
        </p:nvSpPr>
        <p:spPr>
          <a:xfrm>
            <a:off x="6372287" y="10046962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40 000,00</a:t>
            </a:r>
          </a:p>
        </p:txBody>
      </p:sp>
      <p:sp>
        <p:nvSpPr>
          <p:cNvPr id="2752" name="TextBox2751"/>
          <p:cNvSpPr>
            <a:spLocks noGrp="1"/>
          </p:cNvSpPr>
          <p:nvPr>
            <p:ph/>
          </p:nvPr>
        </p:nvSpPr>
        <p:spPr>
          <a:xfrm>
            <a:off x="7483469" y="10046962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40 000,00</a:t>
            </a:r>
          </a:p>
        </p:txBody>
      </p:sp>
      <p:sp>
        <p:nvSpPr>
          <p:cNvPr id="2753" name="TextBox2752"/>
          <p:cNvSpPr>
            <a:spLocks noGrp="1"/>
          </p:cNvSpPr>
          <p:nvPr>
            <p:ph/>
          </p:nvPr>
        </p:nvSpPr>
        <p:spPr>
          <a:xfrm>
            <a:off x="8594651" y="10092317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100 %</a:t>
            </a:r>
          </a:p>
        </p:txBody>
      </p:sp>
      <p:sp>
        <p:nvSpPr>
          <p:cNvPr id="2754" name="TextBox2753"/>
          <p:cNvSpPr>
            <a:spLocks noGrp="1"/>
          </p:cNvSpPr>
          <p:nvPr>
            <p:ph/>
          </p:nvPr>
        </p:nvSpPr>
        <p:spPr>
          <a:xfrm>
            <a:off x="5261105" y="10273734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100 000,00</a:t>
            </a:r>
          </a:p>
        </p:txBody>
      </p:sp>
      <p:sp>
        <p:nvSpPr>
          <p:cNvPr id="2755" name="TextBox2754"/>
          <p:cNvSpPr>
            <a:spLocks noGrp="1"/>
          </p:cNvSpPr>
          <p:nvPr>
            <p:ph/>
          </p:nvPr>
        </p:nvSpPr>
        <p:spPr>
          <a:xfrm>
            <a:off x="6372287" y="10273734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680 000,00</a:t>
            </a:r>
          </a:p>
        </p:txBody>
      </p:sp>
      <p:sp>
        <p:nvSpPr>
          <p:cNvPr id="2756" name="TextBox2755"/>
          <p:cNvSpPr>
            <a:spLocks noGrp="1"/>
          </p:cNvSpPr>
          <p:nvPr>
            <p:ph/>
          </p:nvPr>
        </p:nvSpPr>
        <p:spPr>
          <a:xfrm>
            <a:off x="7483469" y="10279734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592 618,74</a:t>
            </a:r>
          </a:p>
        </p:txBody>
      </p:sp>
      <p:sp>
        <p:nvSpPr>
          <p:cNvPr id="2757" name="TextBox2756"/>
          <p:cNvSpPr>
            <a:spLocks noGrp="1"/>
          </p:cNvSpPr>
          <p:nvPr>
            <p:ph/>
          </p:nvPr>
        </p:nvSpPr>
        <p:spPr>
          <a:xfrm>
            <a:off x="498897" y="10273734"/>
            <a:ext cx="473953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1031:</a:t>
            </a:r>
          </a:p>
        </p:txBody>
      </p:sp>
      <p:sp>
        <p:nvSpPr>
          <p:cNvPr id="2758" name="TextBox2757"/>
          <p:cNvSpPr>
            <a:spLocks noGrp="1"/>
          </p:cNvSpPr>
          <p:nvPr>
            <p:ph/>
          </p:nvPr>
        </p:nvSpPr>
        <p:spPr>
          <a:xfrm>
            <a:off x="8604345" y="10340140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87,1 %</a:t>
            </a:r>
          </a:p>
        </p:txBody>
      </p:sp>
      <p:sp>
        <p:nvSpPr>
          <p:cNvPr id="2759" name="TextBox2758"/>
          <p:cNvSpPr>
            <a:spLocks noGrp="1"/>
          </p:cNvSpPr>
          <p:nvPr>
            <p:ph/>
          </p:nvPr>
        </p:nvSpPr>
        <p:spPr>
          <a:xfrm>
            <a:off x="498897" y="10591215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Vnitřní obchod</a:t>
            </a:r>
          </a:p>
        </p:txBody>
      </p:sp>
      <p:sp>
        <p:nvSpPr>
          <p:cNvPr id="2760" name="TextBox2759"/>
          <p:cNvSpPr>
            <a:spLocks noGrp="1"/>
          </p:cNvSpPr>
          <p:nvPr>
            <p:ph/>
          </p:nvPr>
        </p:nvSpPr>
        <p:spPr>
          <a:xfrm>
            <a:off x="498897" y="10817986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2141</a:t>
            </a:r>
          </a:p>
        </p:txBody>
      </p:sp>
      <p:sp>
        <p:nvSpPr>
          <p:cNvPr id="2761" name="TextBox2760"/>
          <p:cNvSpPr>
            <a:spLocks noGrp="1"/>
          </p:cNvSpPr>
          <p:nvPr>
            <p:ph/>
          </p:nvPr>
        </p:nvSpPr>
        <p:spPr>
          <a:xfrm>
            <a:off x="1133859" y="10817986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2132</a:t>
            </a:r>
          </a:p>
        </p:txBody>
      </p:sp>
      <p:sp>
        <p:nvSpPr>
          <p:cNvPr id="2762" name="TextBox2761"/>
          <p:cNvSpPr>
            <a:spLocks noGrp="1"/>
          </p:cNvSpPr>
          <p:nvPr>
            <p:ph/>
          </p:nvPr>
        </p:nvSpPr>
        <p:spPr>
          <a:xfrm>
            <a:off x="1746142" y="10817986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Přijmy z pronájmu ost. nemovit. a jejich částí</a:t>
            </a:r>
          </a:p>
        </p:txBody>
      </p:sp>
      <p:sp>
        <p:nvSpPr>
          <p:cNvPr id="2763" name="TextBox2762"/>
          <p:cNvSpPr>
            <a:spLocks noGrp="1"/>
          </p:cNvSpPr>
          <p:nvPr>
            <p:ph/>
          </p:nvPr>
        </p:nvSpPr>
        <p:spPr>
          <a:xfrm>
            <a:off x="5261105" y="10823986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12 000,00</a:t>
            </a:r>
          </a:p>
        </p:txBody>
      </p:sp>
      <p:sp>
        <p:nvSpPr>
          <p:cNvPr id="2764" name="TextBox2763"/>
          <p:cNvSpPr>
            <a:spLocks noGrp="1"/>
          </p:cNvSpPr>
          <p:nvPr>
            <p:ph/>
          </p:nvPr>
        </p:nvSpPr>
        <p:spPr>
          <a:xfrm>
            <a:off x="6372287" y="10817986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12 000,00</a:t>
            </a:r>
          </a:p>
        </p:txBody>
      </p:sp>
      <p:sp>
        <p:nvSpPr>
          <p:cNvPr id="2765" name="TextBox2764"/>
          <p:cNvSpPr>
            <a:spLocks noGrp="1"/>
          </p:cNvSpPr>
          <p:nvPr>
            <p:ph/>
          </p:nvPr>
        </p:nvSpPr>
        <p:spPr>
          <a:xfrm>
            <a:off x="7483469" y="10817986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2766" name="TextBox2765"/>
          <p:cNvSpPr>
            <a:spLocks noGrp="1"/>
          </p:cNvSpPr>
          <p:nvPr>
            <p:ph/>
          </p:nvPr>
        </p:nvSpPr>
        <p:spPr>
          <a:xfrm>
            <a:off x="8594651" y="10863341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0 %</a:t>
            </a:r>
          </a:p>
        </p:txBody>
      </p:sp>
      <p:sp>
        <p:nvSpPr>
          <p:cNvPr id="2767" name="TextBox2766"/>
          <p:cNvSpPr>
            <a:spLocks noGrp="1"/>
          </p:cNvSpPr>
          <p:nvPr>
            <p:ph/>
          </p:nvPr>
        </p:nvSpPr>
        <p:spPr>
          <a:xfrm>
            <a:off x="5261105" y="11044758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12 000,00</a:t>
            </a:r>
          </a:p>
        </p:txBody>
      </p:sp>
      <p:sp>
        <p:nvSpPr>
          <p:cNvPr id="2768" name="TextBox2767"/>
          <p:cNvSpPr>
            <a:spLocks noGrp="1"/>
          </p:cNvSpPr>
          <p:nvPr>
            <p:ph/>
          </p:nvPr>
        </p:nvSpPr>
        <p:spPr>
          <a:xfrm>
            <a:off x="6372287" y="11044758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12 000,00</a:t>
            </a:r>
          </a:p>
        </p:txBody>
      </p:sp>
      <p:sp>
        <p:nvSpPr>
          <p:cNvPr id="2769" name="TextBox2768"/>
          <p:cNvSpPr>
            <a:spLocks noGrp="1"/>
          </p:cNvSpPr>
          <p:nvPr>
            <p:ph/>
          </p:nvPr>
        </p:nvSpPr>
        <p:spPr>
          <a:xfrm>
            <a:off x="7483469" y="11050758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2770" name="TextBox2769"/>
          <p:cNvSpPr>
            <a:spLocks noGrp="1"/>
          </p:cNvSpPr>
          <p:nvPr>
            <p:ph/>
          </p:nvPr>
        </p:nvSpPr>
        <p:spPr>
          <a:xfrm>
            <a:off x="498897" y="11044758"/>
            <a:ext cx="473953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2141:</a:t>
            </a:r>
          </a:p>
        </p:txBody>
      </p:sp>
      <p:sp>
        <p:nvSpPr>
          <p:cNvPr id="2771" name="TextBox2770"/>
          <p:cNvSpPr>
            <a:spLocks noGrp="1"/>
          </p:cNvSpPr>
          <p:nvPr>
            <p:ph/>
          </p:nvPr>
        </p:nvSpPr>
        <p:spPr>
          <a:xfrm>
            <a:off x="8604345" y="11111164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0 %</a:t>
            </a:r>
          </a:p>
        </p:txBody>
      </p:sp>
      <p:sp>
        <p:nvSpPr>
          <p:cNvPr id="2772" name="TextBox2771"/>
          <p:cNvSpPr>
            <a:spLocks noGrp="1"/>
          </p:cNvSpPr>
          <p:nvPr>
            <p:ph/>
          </p:nvPr>
        </p:nvSpPr>
        <p:spPr>
          <a:xfrm>
            <a:off x="498897" y="11362239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Pitná voda</a:t>
            </a:r>
          </a:p>
        </p:txBody>
      </p:sp>
      <p:sp>
        <p:nvSpPr>
          <p:cNvPr id="2773" name="TextBox2772"/>
          <p:cNvSpPr>
            <a:spLocks noGrp="1"/>
          </p:cNvSpPr>
          <p:nvPr>
            <p:ph/>
          </p:nvPr>
        </p:nvSpPr>
        <p:spPr>
          <a:xfrm>
            <a:off x="498897" y="11589010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2310</a:t>
            </a:r>
          </a:p>
        </p:txBody>
      </p:sp>
      <p:sp>
        <p:nvSpPr>
          <p:cNvPr id="2774" name="TextBox2773"/>
          <p:cNvSpPr>
            <a:spLocks noGrp="1"/>
          </p:cNvSpPr>
          <p:nvPr>
            <p:ph/>
          </p:nvPr>
        </p:nvSpPr>
        <p:spPr>
          <a:xfrm>
            <a:off x="1133859" y="11589010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2139</a:t>
            </a:r>
          </a:p>
        </p:txBody>
      </p:sp>
      <p:sp>
        <p:nvSpPr>
          <p:cNvPr id="2775" name="TextBox2774"/>
          <p:cNvSpPr>
            <a:spLocks noGrp="1"/>
          </p:cNvSpPr>
          <p:nvPr>
            <p:ph/>
          </p:nvPr>
        </p:nvSpPr>
        <p:spPr>
          <a:xfrm>
            <a:off x="1746142" y="11589010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Ostatní příjmy z pronájmu majetku</a:t>
            </a:r>
          </a:p>
        </p:txBody>
      </p:sp>
      <p:sp>
        <p:nvSpPr>
          <p:cNvPr id="2776" name="TextBox2775"/>
          <p:cNvSpPr>
            <a:spLocks noGrp="1"/>
          </p:cNvSpPr>
          <p:nvPr>
            <p:ph/>
          </p:nvPr>
        </p:nvSpPr>
        <p:spPr>
          <a:xfrm>
            <a:off x="5261105" y="11595010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16 000,00</a:t>
            </a:r>
          </a:p>
        </p:txBody>
      </p:sp>
      <p:sp>
        <p:nvSpPr>
          <p:cNvPr id="2777" name="TextBox2776"/>
          <p:cNvSpPr>
            <a:spLocks noGrp="1"/>
          </p:cNvSpPr>
          <p:nvPr>
            <p:ph/>
          </p:nvPr>
        </p:nvSpPr>
        <p:spPr>
          <a:xfrm>
            <a:off x="6372287" y="11589010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18 000,00</a:t>
            </a:r>
          </a:p>
        </p:txBody>
      </p:sp>
      <p:sp>
        <p:nvSpPr>
          <p:cNvPr id="2778" name="TextBox2777"/>
          <p:cNvSpPr>
            <a:spLocks noGrp="1"/>
          </p:cNvSpPr>
          <p:nvPr>
            <p:ph/>
          </p:nvPr>
        </p:nvSpPr>
        <p:spPr>
          <a:xfrm>
            <a:off x="7483469" y="11589010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17 879,12</a:t>
            </a:r>
          </a:p>
        </p:txBody>
      </p:sp>
      <p:sp>
        <p:nvSpPr>
          <p:cNvPr id="2779" name="TextBox2778"/>
          <p:cNvSpPr>
            <a:spLocks noGrp="1"/>
          </p:cNvSpPr>
          <p:nvPr>
            <p:ph/>
          </p:nvPr>
        </p:nvSpPr>
        <p:spPr>
          <a:xfrm>
            <a:off x="8594651" y="11634365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99,3 %</a:t>
            </a:r>
          </a:p>
        </p:txBody>
      </p:sp>
      <p:sp>
        <p:nvSpPr>
          <p:cNvPr id="2780" name="TextBox2779"/>
          <p:cNvSpPr>
            <a:spLocks noGrp="1"/>
          </p:cNvSpPr>
          <p:nvPr>
            <p:ph/>
          </p:nvPr>
        </p:nvSpPr>
        <p:spPr>
          <a:xfrm>
            <a:off x="5261105" y="11815782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16 000,00</a:t>
            </a:r>
          </a:p>
        </p:txBody>
      </p:sp>
      <p:sp>
        <p:nvSpPr>
          <p:cNvPr id="2781" name="TextBox2780"/>
          <p:cNvSpPr>
            <a:spLocks noGrp="1"/>
          </p:cNvSpPr>
          <p:nvPr>
            <p:ph/>
          </p:nvPr>
        </p:nvSpPr>
        <p:spPr>
          <a:xfrm>
            <a:off x="6372287" y="11815782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18 000,00</a:t>
            </a:r>
          </a:p>
        </p:txBody>
      </p:sp>
      <p:sp>
        <p:nvSpPr>
          <p:cNvPr id="2782" name="TextBox2781"/>
          <p:cNvSpPr>
            <a:spLocks noGrp="1"/>
          </p:cNvSpPr>
          <p:nvPr>
            <p:ph/>
          </p:nvPr>
        </p:nvSpPr>
        <p:spPr>
          <a:xfrm>
            <a:off x="7483469" y="11821782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17 879,12</a:t>
            </a:r>
          </a:p>
        </p:txBody>
      </p:sp>
      <p:sp>
        <p:nvSpPr>
          <p:cNvPr id="2783" name="TextBox2782"/>
          <p:cNvSpPr>
            <a:spLocks noGrp="1"/>
          </p:cNvSpPr>
          <p:nvPr>
            <p:ph/>
          </p:nvPr>
        </p:nvSpPr>
        <p:spPr>
          <a:xfrm>
            <a:off x="498897" y="11815782"/>
            <a:ext cx="473953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2310:</a:t>
            </a:r>
          </a:p>
        </p:txBody>
      </p:sp>
      <p:sp>
        <p:nvSpPr>
          <p:cNvPr id="2784" name="TextBox2783"/>
          <p:cNvSpPr>
            <a:spLocks noGrp="1"/>
          </p:cNvSpPr>
          <p:nvPr>
            <p:ph/>
          </p:nvPr>
        </p:nvSpPr>
        <p:spPr>
          <a:xfrm>
            <a:off x="8604345" y="11882188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99,3 %</a:t>
            </a:r>
          </a:p>
        </p:txBody>
      </p:sp>
      <p:sp>
        <p:nvSpPr>
          <p:cNvPr id="2785" name="TextBox2784"/>
          <p:cNvSpPr>
            <a:spLocks noGrp="1"/>
          </p:cNvSpPr>
          <p:nvPr>
            <p:ph/>
          </p:nvPr>
        </p:nvSpPr>
        <p:spPr>
          <a:xfrm>
            <a:off x="498897" y="12133263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Rozhlas a televize</a:t>
            </a:r>
          </a:p>
        </p:txBody>
      </p:sp>
      <p:sp>
        <p:nvSpPr>
          <p:cNvPr id="2786" name="TextBox2785"/>
          <p:cNvSpPr>
            <a:spLocks noGrp="1"/>
          </p:cNvSpPr>
          <p:nvPr>
            <p:ph/>
          </p:nvPr>
        </p:nvSpPr>
        <p:spPr>
          <a:xfrm>
            <a:off x="498897" y="12360034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3341</a:t>
            </a:r>
          </a:p>
        </p:txBody>
      </p:sp>
      <p:sp>
        <p:nvSpPr>
          <p:cNvPr id="2787" name="TextBox2786"/>
          <p:cNvSpPr>
            <a:spLocks noGrp="1"/>
          </p:cNvSpPr>
          <p:nvPr>
            <p:ph/>
          </p:nvPr>
        </p:nvSpPr>
        <p:spPr>
          <a:xfrm>
            <a:off x="1133859" y="12360034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2111</a:t>
            </a:r>
          </a:p>
        </p:txBody>
      </p:sp>
      <p:sp>
        <p:nvSpPr>
          <p:cNvPr id="2788" name="TextBox2787"/>
          <p:cNvSpPr>
            <a:spLocks noGrp="1"/>
          </p:cNvSpPr>
          <p:nvPr>
            <p:ph/>
          </p:nvPr>
        </p:nvSpPr>
        <p:spPr>
          <a:xfrm>
            <a:off x="1746142" y="12360034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Příjmy z poskytování služeb a výrobků</a:t>
            </a:r>
          </a:p>
        </p:txBody>
      </p:sp>
      <p:sp>
        <p:nvSpPr>
          <p:cNvPr id="2789" name="TextBox2788"/>
          <p:cNvSpPr>
            <a:spLocks noGrp="1"/>
          </p:cNvSpPr>
          <p:nvPr>
            <p:ph/>
          </p:nvPr>
        </p:nvSpPr>
        <p:spPr>
          <a:xfrm>
            <a:off x="5261105" y="12366034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1 000,00</a:t>
            </a:r>
          </a:p>
        </p:txBody>
      </p:sp>
      <p:sp>
        <p:nvSpPr>
          <p:cNvPr id="2790" name="TextBox2789"/>
          <p:cNvSpPr>
            <a:spLocks noGrp="1"/>
          </p:cNvSpPr>
          <p:nvPr>
            <p:ph/>
          </p:nvPr>
        </p:nvSpPr>
        <p:spPr>
          <a:xfrm>
            <a:off x="6372287" y="12360034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3 000,00</a:t>
            </a:r>
          </a:p>
        </p:txBody>
      </p:sp>
      <p:sp>
        <p:nvSpPr>
          <p:cNvPr id="2791" name="TextBox2790"/>
          <p:cNvSpPr>
            <a:spLocks noGrp="1"/>
          </p:cNvSpPr>
          <p:nvPr>
            <p:ph/>
          </p:nvPr>
        </p:nvSpPr>
        <p:spPr>
          <a:xfrm>
            <a:off x="7483469" y="12360034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1 500,00</a:t>
            </a:r>
          </a:p>
        </p:txBody>
      </p:sp>
      <p:sp>
        <p:nvSpPr>
          <p:cNvPr id="2792" name="TextBox2791"/>
          <p:cNvSpPr>
            <a:spLocks noGrp="1"/>
          </p:cNvSpPr>
          <p:nvPr>
            <p:ph/>
          </p:nvPr>
        </p:nvSpPr>
        <p:spPr>
          <a:xfrm>
            <a:off x="8594651" y="12405389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50 %</a:t>
            </a:r>
          </a:p>
        </p:txBody>
      </p:sp>
      <p:pic>
        <p:nvPicPr>
          <p:cNvPr id="2792" name="Picture4" descr="Picture2793"/>
          <p:cNvPicPr>
            <a:picLocks noChangeAspect="1"/>
          </p:cNvPicPr>
          <p:nvPr/>
        </p:nvPicPr>
        <p:blipFill>
          <a:blip r:embed="rIdp2792" cstate="print"/>
          <a:stretch>
            <a:fillRect/>
          </a:stretch>
        </p:blipFill>
        <p:spPr>
          <a:xfrm>
            <a:off x="4217253" y="12648554"/>
            <a:ext cx="1089909" cy="341285"/>
          </a:xfrm>
          <a:prstGeom prst="rect">
            <a:avLst/>
          </a:prstGeom>
          <a:noFill/>
        </p:spPr>
      </p:pic>
      <p:sp>
        <p:nvSpPr>
          <p:cNvPr id="2794" name="TextBox2793"/>
          <p:cNvSpPr>
            <a:spLocks noGrp="1"/>
          </p:cNvSpPr>
          <p:nvPr>
            <p:ph/>
          </p:nvPr>
        </p:nvSpPr>
        <p:spPr>
          <a:xfrm>
            <a:off x="4260189" y="12669582"/>
            <a:ext cx="1004037" cy="29108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700" b="0" i="0" smtClean="0">
                <a:solidFill>
                  <a:srgbClr val="010101"/>
                </a:solidFill>
                <a:latin typeface="tahoma"/>
              </a:rPr>
              <a:t>Strana
1 z 16</a:t>
            </a:r>
          </a:p>
        </p:txBody>
      </p:sp>
      <p:sp>
        <p:nvSpPr>
          <p:cNvPr id="2795" name="TextBox2794"/>
          <p:cNvSpPr>
            <a:spLocks noGrp="1"/>
          </p:cNvSpPr>
          <p:nvPr>
            <p:ph/>
          </p:nvPr>
        </p:nvSpPr>
        <p:spPr>
          <a:xfrm>
            <a:off x="8000780" y="12657582"/>
            <a:ext cx="1070092" cy="291121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700" b="0" i="0" smtClean="0">
                <a:solidFill>
                  <a:srgbClr val="010101"/>
                </a:solidFill>
                <a:latin typeface="Tahoma"/>
              </a:rPr>
              <a:t>4.12.2017
14:21:00</a:t>
            </a:r>
          </a:p>
        </p:txBody>
      </p:sp>
      <p:sp>
        <p:nvSpPr>
          <p:cNvPr id="2796" name="TextBox2795"/>
          <p:cNvSpPr>
            <a:spLocks noGrp="1"/>
          </p:cNvSpPr>
          <p:nvPr>
            <p:ph/>
          </p:nvPr>
        </p:nvSpPr>
        <p:spPr>
          <a:xfrm>
            <a:off x="453543" y="12663585"/>
            <a:ext cx="3657248" cy="291121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700" b="0" i="0" smtClean="0">
                <a:solidFill>
                  <a:srgbClr val="010101"/>
                </a:solidFill>
                <a:latin typeface="Tahoma"/>
              </a:rPr>
              <a:t>Z dat systému GINIS Express vytiskl Jana Nepožitková
Finanční okruhy - Účetnictví 6.07.0 (Stařechovice), verze: 2017.02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7" name="TextBox2796"/>
          <p:cNvSpPr>
            <a:spLocks noGrp="1"/>
          </p:cNvSpPr>
          <p:nvPr>
            <p:ph/>
          </p:nvPr>
        </p:nvSpPr>
        <p:spPr>
          <a:xfrm>
            <a:off x="498897" y="793701"/>
            <a:ext cx="612284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ODPA</a:t>
            </a:r>
          </a:p>
        </p:txBody>
      </p:sp>
      <p:cxnSp>
        <p:nvCxnSpPr>
          <p:cNvPr id="2798" name="Line2797"/>
          <p:cNvCxnSpPr/>
          <p:nvPr/>
        </p:nvCxnSpPr>
        <p:spPr>
          <a:xfrm>
            <a:off x="498897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99" name="Line2798"/>
          <p:cNvCxnSpPr/>
          <p:nvPr/>
        </p:nvCxnSpPr>
        <p:spPr>
          <a:xfrm>
            <a:off x="1111180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00" name="Line2799"/>
          <p:cNvCxnSpPr/>
          <p:nvPr/>
        </p:nvCxnSpPr>
        <p:spPr>
          <a:xfrm>
            <a:off x="498897" y="793701"/>
            <a:ext cx="612284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01" name="Line2800"/>
          <p:cNvCxnSpPr/>
          <p:nvPr/>
        </p:nvCxnSpPr>
        <p:spPr>
          <a:xfrm>
            <a:off x="498897" y="1156535"/>
            <a:ext cx="612284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02" name="TextBox2801"/>
          <p:cNvSpPr>
            <a:spLocks noGrp="1"/>
          </p:cNvSpPr>
          <p:nvPr>
            <p:ph/>
          </p:nvPr>
        </p:nvSpPr>
        <p:spPr>
          <a:xfrm>
            <a:off x="1111181" y="793701"/>
            <a:ext cx="634962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POL</a:t>
            </a:r>
          </a:p>
        </p:txBody>
      </p:sp>
      <p:cxnSp>
        <p:nvCxnSpPr>
          <p:cNvPr id="2803" name="Line2802"/>
          <p:cNvCxnSpPr/>
          <p:nvPr/>
        </p:nvCxnSpPr>
        <p:spPr>
          <a:xfrm>
            <a:off x="1111181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04" name="Line2803"/>
          <p:cNvCxnSpPr/>
          <p:nvPr/>
        </p:nvCxnSpPr>
        <p:spPr>
          <a:xfrm>
            <a:off x="1746142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05" name="Line2804"/>
          <p:cNvCxnSpPr/>
          <p:nvPr/>
        </p:nvCxnSpPr>
        <p:spPr>
          <a:xfrm>
            <a:off x="1111181" y="793701"/>
            <a:ext cx="63496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06" name="Line2805"/>
          <p:cNvCxnSpPr/>
          <p:nvPr/>
        </p:nvCxnSpPr>
        <p:spPr>
          <a:xfrm>
            <a:off x="1111181" y="1156535"/>
            <a:ext cx="63496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07" name="TextBox2806"/>
          <p:cNvSpPr>
            <a:spLocks noGrp="1"/>
          </p:cNvSpPr>
          <p:nvPr>
            <p:ph/>
          </p:nvPr>
        </p:nvSpPr>
        <p:spPr>
          <a:xfrm>
            <a:off x="1746142" y="793701"/>
            <a:ext cx="3492286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Text</a:t>
            </a:r>
          </a:p>
        </p:txBody>
      </p:sp>
      <p:cxnSp>
        <p:nvCxnSpPr>
          <p:cNvPr id="2808" name="Line2807"/>
          <p:cNvCxnSpPr/>
          <p:nvPr/>
        </p:nvCxnSpPr>
        <p:spPr>
          <a:xfrm>
            <a:off x="1746142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09" name="Line2808"/>
          <p:cNvCxnSpPr/>
          <p:nvPr/>
        </p:nvCxnSpPr>
        <p:spPr>
          <a:xfrm>
            <a:off x="5238427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0" name="Line2809"/>
          <p:cNvCxnSpPr/>
          <p:nvPr/>
        </p:nvCxnSpPr>
        <p:spPr>
          <a:xfrm>
            <a:off x="1746142" y="793701"/>
            <a:ext cx="3492286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1" name="Line2810"/>
          <p:cNvCxnSpPr/>
          <p:nvPr/>
        </p:nvCxnSpPr>
        <p:spPr>
          <a:xfrm>
            <a:off x="1746142" y="1156535"/>
            <a:ext cx="3492286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12" name="TextBox2811"/>
          <p:cNvSpPr>
            <a:spLocks noGrp="1"/>
          </p:cNvSpPr>
          <p:nvPr>
            <p:ph/>
          </p:nvPr>
        </p:nvSpPr>
        <p:spPr>
          <a:xfrm>
            <a:off x="5238428" y="793701"/>
            <a:ext cx="1133860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Schválený rozpočet</a:t>
            </a:r>
          </a:p>
        </p:txBody>
      </p:sp>
      <p:cxnSp>
        <p:nvCxnSpPr>
          <p:cNvPr id="2813" name="Line2812"/>
          <p:cNvCxnSpPr/>
          <p:nvPr/>
        </p:nvCxnSpPr>
        <p:spPr>
          <a:xfrm>
            <a:off x="5238428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4" name="Line2813"/>
          <p:cNvCxnSpPr/>
          <p:nvPr/>
        </p:nvCxnSpPr>
        <p:spPr>
          <a:xfrm>
            <a:off x="6372287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5" name="Line2814"/>
          <p:cNvCxnSpPr/>
          <p:nvPr/>
        </p:nvCxnSpPr>
        <p:spPr>
          <a:xfrm>
            <a:off x="5238428" y="793701"/>
            <a:ext cx="1133860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6" name="Line2815"/>
          <p:cNvCxnSpPr/>
          <p:nvPr/>
        </p:nvCxnSpPr>
        <p:spPr>
          <a:xfrm>
            <a:off x="5238428" y="1156535"/>
            <a:ext cx="1133860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17" name="TextBox2816"/>
          <p:cNvSpPr>
            <a:spLocks noGrp="1"/>
          </p:cNvSpPr>
          <p:nvPr>
            <p:ph/>
          </p:nvPr>
        </p:nvSpPr>
        <p:spPr>
          <a:xfrm>
            <a:off x="6372287" y="793701"/>
            <a:ext cx="1111182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Rozpočet po změnách</a:t>
            </a:r>
          </a:p>
        </p:txBody>
      </p:sp>
      <p:cxnSp>
        <p:nvCxnSpPr>
          <p:cNvPr id="2818" name="Line2817"/>
          <p:cNvCxnSpPr/>
          <p:nvPr/>
        </p:nvCxnSpPr>
        <p:spPr>
          <a:xfrm>
            <a:off x="6372287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9" name="Line2818"/>
          <p:cNvCxnSpPr/>
          <p:nvPr/>
        </p:nvCxnSpPr>
        <p:spPr>
          <a:xfrm>
            <a:off x="7483468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0" name="Line2819"/>
          <p:cNvCxnSpPr/>
          <p:nvPr/>
        </p:nvCxnSpPr>
        <p:spPr>
          <a:xfrm>
            <a:off x="6372287" y="793701"/>
            <a:ext cx="111118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1" name="Line2820"/>
          <p:cNvCxnSpPr/>
          <p:nvPr/>
        </p:nvCxnSpPr>
        <p:spPr>
          <a:xfrm>
            <a:off x="6372287" y="1156535"/>
            <a:ext cx="111118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22" name="TextBox2821"/>
          <p:cNvSpPr>
            <a:spLocks noGrp="1"/>
          </p:cNvSpPr>
          <p:nvPr>
            <p:ph/>
          </p:nvPr>
        </p:nvSpPr>
        <p:spPr>
          <a:xfrm>
            <a:off x="7483469" y="793701"/>
            <a:ext cx="1088505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Výsledek od počátku roku</a:t>
            </a:r>
          </a:p>
        </p:txBody>
      </p:sp>
      <p:cxnSp>
        <p:nvCxnSpPr>
          <p:cNvPr id="2823" name="Line2822"/>
          <p:cNvCxnSpPr/>
          <p:nvPr/>
        </p:nvCxnSpPr>
        <p:spPr>
          <a:xfrm>
            <a:off x="7483469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4" name="Line2823"/>
          <p:cNvCxnSpPr/>
          <p:nvPr/>
        </p:nvCxnSpPr>
        <p:spPr>
          <a:xfrm>
            <a:off x="8571973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5" name="Line2824"/>
          <p:cNvCxnSpPr/>
          <p:nvPr/>
        </p:nvCxnSpPr>
        <p:spPr>
          <a:xfrm>
            <a:off x="7483469" y="793701"/>
            <a:ext cx="108850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6" name="Line2825"/>
          <p:cNvCxnSpPr/>
          <p:nvPr/>
        </p:nvCxnSpPr>
        <p:spPr>
          <a:xfrm>
            <a:off x="7483469" y="1156535"/>
            <a:ext cx="108850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27" name="TextBox2826"/>
          <p:cNvSpPr>
            <a:spLocks noGrp="1"/>
          </p:cNvSpPr>
          <p:nvPr>
            <p:ph/>
          </p:nvPr>
        </p:nvSpPr>
        <p:spPr>
          <a:xfrm>
            <a:off x="498897" y="1156536"/>
            <a:ext cx="61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a</a:t>
            </a:r>
          </a:p>
        </p:txBody>
      </p:sp>
      <p:cxnSp>
        <p:nvCxnSpPr>
          <p:cNvPr id="2828" name="Line2827"/>
          <p:cNvCxnSpPr/>
          <p:nvPr/>
        </p:nvCxnSpPr>
        <p:spPr>
          <a:xfrm>
            <a:off x="498897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9" name="Line2828"/>
          <p:cNvCxnSpPr/>
          <p:nvPr/>
        </p:nvCxnSpPr>
        <p:spPr>
          <a:xfrm>
            <a:off x="1111180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30" name="Line2829"/>
          <p:cNvCxnSpPr/>
          <p:nvPr/>
        </p:nvCxnSpPr>
        <p:spPr>
          <a:xfrm>
            <a:off x="498897" y="1156536"/>
            <a:ext cx="612284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31" name="Line2830"/>
          <p:cNvCxnSpPr/>
          <p:nvPr/>
        </p:nvCxnSpPr>
        <p:spPr>
          <a:xfrm>
            <a:off x="498897" y="1360630"/>
            <a:ext cx="612284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2" name="TextBox2831"/>
          <p:cNvSpPr>
            <a:spLocks noGrp="1"/>
          </p:cNvSpPr>
          <p:nvPr>
            <p:ph/>
          </p:nvPr>
        </p:nvSpPr>
        <p:spPr>
          <a:xfrm>
            <a:off x="1111181" y="1156536"/>
            <a:ext cx="634962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b</a:t>
            </a:r>
          </a:p>
        </p:txBody>
      </p:sp>
      <p:cxnSp>
        <p:nvCxnSpPr>
          <p:cNvPr id="2833" name="Line2832"/>
          <p:cNvCxnSpPr/>
          <p:nvPr/>
        </p:nvCxnSpPr>
        <p:spPr>
          <a:xfrm>
            <a:off x="1111181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34" name="Line2833"/>
          <p:cNvCxnSpPr/>
          <p:nvPr/>
        </p:nvCxnSpPr>
        <p:spPr>
          <a:xfrm>
            <a:off x="1746142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35" name="Line2834"/>
          <p:cNvCxnSpPr/>
          <p:nvPr/>
        </p:nvCxnSpPr>
        <p:spPr>
          <a:xfrm>
            <a:off x="1111181" y="1156536"/>
            <a:ext cx="63496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36" name="Line2835"/>
          <p:cNvCxnSpPr/>
          <p:nvPr/>
        </p:nvCxnSpPr>
        <p:spPr>
          <a:xfrm>
            <a:off x="1111181" y="1360630"/>
            <a:ext cx="63496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7" name="TextBox2836"/>
          <p:cNvSpPr>
            <a:spLocks noGrp="1"/>
          </p:cNvSpPr>
          <p:nvPr>
            <p:ph/>
          </p:nvPr>
        </p:nvSpPr>
        <p:spPr>
          <a:xfrm>
            <a:off x="1746142" y="1156536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c</a:t>
            </a:r>
          </a:p>
        </p:txBody>
      </p:sp>
      <p:cxnSp>
        <p:nvCxnSpPr>
          <p:cNvPr id="2838" name="Line2837"/>
          <p:cNvCxnSpPr/>
          <p:nvPr/>
        </p:nvCxnSpPr>
        <p:spPr>
          <a:xfrm>
            <a:off x="1746142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39" name="Line2838"/>
          <p:cNvCxnSpPr/>
          <p:nvPr/>
        </p:nvCxnSpPr>
        <p:spPr>
          <a:xfrm>
            <a:off x="5238427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0" name="Line2839"/>
          <p:cNvCxnSpPr/>
          <p:nvPr/>
        </p:nvCxnSpPr>
        <p:spPr>
          <a:xfrm>
            <a:off x="1746142" y="1156536"/>
            <a:ext cx="3492286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1" name="Line2840"/>
          <p:cNvCxnSpPr/>
          <p:nvPr/>
        </p:nvCxnSpPr>
        <p:spPr>
          <a:xfrm>
            <a:off x="1746142" y="1360630"/>
            <a:ext cx="3492286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42" name="TextBox2841"/>
          <p:cNvSpPr>
            <a:spLocks noGrp="1"/>
          </p:cNvSpPr>
          <p:nvPr>
            <p:ph/>
          </p:nvPr>
        </p:nvSpPr>
        <p:spPr>
          <a:xfrm>
            <a:off x="5238428" y="1156536"/>
            <a:ext cx="1133860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1</a:t>
            </a:r>
          </a:p>
        </p:txBody>
      </p:sp>
      <p:cxnSp>
        <p:nvCxnSpPr>
          <p:cNvPr id="2843" name="Line2842"/>
          <p:cNvCxnSpPr/>
          <p:nvPr/>
        </p:nvCxnSpPr>
        <p:spPr>
          <a:xfrm>
            <a:off x="5238428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4" name="Line2843"/>
          <p:cNvCxnSpPr/>
          <p:nvPr/>
        </p:nvCxnSpPr>
        <p:spPr>
          <a:xfrm>
            <a:off x="6372287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5" name="Line2844"/>
          <p:cNvCxnSpPr/>
          <p:nvPr/>
        </p:nvCxnSpPr>
        <p:spPr>
          <a:xfrm>
            <a:off x="5238428" y="1156536"/>
            <a:ext cx="1133860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6" name="Line2845"/>
          <p:cNvCxnSpPr/>
          <p:nvPr/>
        </p:nvCxnSpPr>
        <p:spPr>
          <a:xfrm>
            <a:off x="5238428" y="1360630"/>
            <a:ext cx="1133860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47" name="TextBox2846"/>
          <p:cNvSpPr>
            <a:spLocks noGrp="1"/>
          </p:cNvSpPr>
          <p:nvPr>
            <p:ph/>
          </p:nvPr>
        </p:nvSpPr>
        <p:spPr>
          <a:xfrm>
            <a:off x="6372287" y="1156536"/>
            <a:ext cx="1111182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2</a:t>
            </a:r>
          </a:p>
        </p:txBody>
      </p:sp>
      <p:cxnSp>
        <p:nvCxnSpPr>
          <p:cNvPr id="2848" name="Line2847"/>
          <p:cNvCxnSpPr/>
          <p:nvPr/>
        </p:nvCxnSpPr>
        <p:spPr>
          <a:xfrm>
            <a:off x="6372287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9" name="Line2848"/>
          <p:cNvCxnSpPr/>
          <p:nvPr/>
        </p:nvCxnSpPr>
        <p:spPr>
          <a:xfrm>
            <a:off x="7483468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50" name="Line2849"/>
          <p:cNvCxnSpPr/>
          <p:nvPr/>
        </p:nvCxnSpPr>
        <p:spPr>
          <a:xfrm>
            <a:off x="6372287" y="1156536"/>
            <a:ext cx="111118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51" name="Line2850"/>
          <p:cNvCxnSpPr/>
          <p:nvPr/>
        </p:nvCxnSpPr>
        <p:spPr>
          <a:xfrm>
            <a:off x="6372287" y="1360630"/>
            <a:ext cx="111118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52" name="TextBox2851"/>
          <p:cNvSpPr>
            <a:spLocks noGrp="1"/>
          </p:cNvSpPr>
          <p:nvPr>
            <p:ph/>
          </p:nvPr>
        </p:nvSpPr>
        <p:spPr>
          <a:xfrm>
            <a:off x="7483469" y="1156536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3</a:t>
            </a:r>
          </a:p>
        </p:txBody>
      </p:sp>
      <p:cxnSp>
        <p:nvCxnSpPr>
          <p:cNvPr id="2853" name="Line2852"/>
          <p:cNvCxnSpPr/>
          <p:nvPr/>
        </p:nvCxnSpPr>
        <p:spPr>
          <a:xfrm>
            <a:off x="7483469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54" name="Line2853"/>
          <p:cNvCxnSpPr/>
          <p:nvPr/>
        </p:nvCxnSpPr>
        <p:spPr>
          <a:xfrm>
            <a:off x="8571973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55" name="Line2854"/>
          <p:cNvCxnSpPr/>
          <p:nvPr/>
        </p:nvCxnSpPr>
        <p:spPr>
          <a:xfrm>
            <a:off x="7483469" y="1156536"/>
            <a:ext cx="108850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56" name="Line2855"/>
          <p:cNvCxnSpPr/>
          <p:nvPr/>
        </p:nvCxnSpPr>
        <p:spPr>
          <a:xfrm>
            <a:off x="7483469" y="1360630"/>
            <a:ext cx="108850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57" name="TextBox2856"/>
          <p:cNvSpPr>
            <a:spLocks noGrp="1"/>
          </p:cNvSpPr>
          <p:nvPr>
            <p:ph/>
          </p:nvPr>
        </p:nvSpPr>
        <p:spPr>
          <a:xfrm>
            <a:off x="498897" y="476220"/>
            <a:ext cx="7914336" cy="249449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1200" b="1" i="0" smtClean="0">
                <a:solidFill>
                  <a:srgbClr val="010101"/>
                </a:solidFill>
                <a:latin typeface="Tahoma"/>
              </a:rPr>
              <a:t>I. Rozpočtové příjmy</a:t>
            </a:r>
          </a:p>
        </p:txBody>
      </p:sp>
      <p:sp>
        <p:nvSpPr>
          <p:cNvPr id="2858" name="TextBox2857"/>
          <p:cNvSpPr>
            <a:spLocks noGrp="1"/>
          </p:cNvSpPr>
          <p:nvPr>
            <p:ph/>
          </p:nvPr>
        </p:nvSpPr>
        <p:spPr>
          <a:xfrm>
            <a:off x="5261105" y="1451339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1 000,00</a:t>
            </a:r>
          </a:p>
        </p:txBody>
      </p:sp>
      <p:sp>
        <p:nvSpPr>
          <p:cNvPr id="2859" name="TextBox2858"/>
          <p:cNvSpPr>
            <a:spLocks noGrp="1"/>
          </p:cNvSpPr>
          <p:nvPr>
            <p:ph/>
          </p:nvPr>
        </p:nvSpPr>
        <p:spPr>
          <a:xfrm>
            <a:off x="6372287" y="1451339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3 000,00</a:t>
            </a:r>
          </a:p>
        </p:txBody>
      </p:sp>
      <p:sp>
        <p:nvSpPr>
          <p:cNvPr id="2860" name="TextBox2859"/>
          <p:cNvSpPr>
            <a:spLocks noGrp="1"/>
          </p:cNvSpPr>
          <p:nvPr>
            <p:ph/>
          </p:nvPr>
        </p:nvSpPr>
        <p:spPr>
          <a:xfrm>
            <a:off x="7483469" y="1457339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1 500,00</a:t>
            </a:r>
          </a:p>
        </p:txBody>
      </p:sp>
      <p:sp>
        <p:nvSpPr>
          <p:cNvPr id="2861" name="TextBox2860"/>
          <p:cNvSpPr>
            <a:spLocks noGrp="1"/>
          </p:cNvSpPr>
          <p:nvPr>
            <p:ph/>
          </p:nvPr>
        </p:nvSpPr>
        <p:spPr>
          <a:xfrm>
            <a:off x="498897" y="1451339"/>
            <a:ext cx="473953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3341:</a:t>
            </a:r>
          </a:p>
        </p:txBody>
      </p:sp>
      <p:sp>
        <p:nvSpPr>
          <p:cNvPr id="2862" name="TextBox2861"/>
          <p:cNvSpPr>
            <a:spLocks noGrp="1"/>
          </p:cNvSpPr>
          <p:nvPr>
            <p:ph/>
          </p:nvPr>
        </p:nvSpPr>
        <p:spPr>
          <a:xfrm>
            <a:off x="8604345" y="1517745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50 %</a:t>
            </a:r>
          </a:p>
        </p:txBody>
      </p:sp>
      <p:sp>
        <p:nvSpPr>
          <p:cNvPr id="2863" name="TextBox2862"/>
          <p:cNvSpPr>
            <a:spLocks noGrp="1"/>
          </p:cNvSpPr>
          <p:nvPr>
            <p:ph/>
          </p:nvPr>
        </p:nvSpPr>
        <p:spPr>
          <a:xfrm>
            <a:off x="498897" y="1768820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Bytové hospodářství</a:t>
            </a:r>
          </a:p>
        </p:txBody>
      </p:sp>
      <p:sp>
        <p:nvSpPr>
          <p:cNvPr id="2864" name="TextBox2863"/>
          <p:cNvSpPr>
            <a:spLocks noGrp="1"/>
          </p:cNvSpPr>
          <p:nvPr>
            <p:ph/>
          </p:nvPr>
        </p:nvSpPr>
        <p:spPr>
          <a:xfrm>
            <a:off x="498897" y="1995591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3612</a:t>
            </a:r>
          </a:p>
        </p:txBody>
      </p:sp>
      <p:sp>
        <p:nvSpPr>
          <p:cNvPr id="2865" name="TextBox2864"/>
          <p:cNvSpPr>
            <a:spLocks noGrp="1"/>
          </p:cNvSpPr>
          <p:nvPr>
            <p:ph/>
          </p:nvPr>
        </p:nvSpPr>
        <p:spPr>
          <a:xfrm>
            <a:off x="1133859" y="1995591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2132</a:t>
            </a:r>
          </a:p>
        </p:txBody>
      </p:sp>
      <p:sp>
        <p:nvSpPr>
          <p:cNvPr id="2866" name="TextBox2865"/>
          <p:cNvSpPr>
            <a:spLocks noGrp="1"/>
          </p:cNvSpPr>
          <p:nvPr>
            <p:ph/>
          </p:nvPr>
        </p:nvSpPr>
        <p:spPr>
          <a:xfrm>
            <a:off x="1746142" y="1995591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Přijmy z pronájmu ost. nemovit. a jejich částí</a:t>
            </a:r>
          </a:p>
        </p:txBody>
      </p:sp>
      <p:sp>
        <p:nvSpPr>
          <p:cNvPr id="2867" name="TextBox2866"/>
          <p:cNvSpPr>
            <a:spLocks noGrp="1"/>
          </p:cNvSpPr>
          <p:nvPr>
            <p:ph/>
          </p:nvPr>
        </p:nvSpPr>
        <p:spPr>
          <a:xfrm>
            <a:off x="5261105" y="2001591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200 940,00</a:t>
            </a:r>
          </a:p>
        </p:txBody>
      </p:sp>
      <p:sp>
        <p:nvSpPr>
          <p:cNvPr id="2868" name="TextBox2867"/>
          <p:cNvSpPr>
            <a:spLocks noGrp="1"/>
          </p:cNvSpPr>
          <p:nvPr>
            <p:ph/>
          </p:nvPr>
        </p:nvSpPr>
        <p:spPr>
          <a:xfrm>
            <a:off x="6372287" y="1995591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200 940,00</a:t>
            </a:r>
          </a:p>
        </p:txBody>
      </p:sp>
      <p:sp>
        <p:nvSpPr>
          <p:cNvPr id="2869" name="TextBox2868"/>
          <p:cNvSpPr>
            <a:spLocks noGrp="1"/>
          </p:cNvSpPr>
          <p:nvPr>
            <p:ph/>
          </p:nvPr>
        </p:nvSpPr>
        <p:spPr>
          <a:xfrm>
            <a:off x="7483469" y="1995591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166 064,00</a:t>
            </a:r>
          </a:p>
        </p:txBody>
      </p:sp>
      <p:sp>
        <p:nvSpPr>
          <p:cNvPr id="2870" name="TextBox2869"/>
          <p:cNvSpPr>
            <a:spLocks noGrp="1"/>
          </p:cNvSpPr>
          <p:nvPr>
            <p:ph/>
          </p:nvPr>
        </p:nvSpPr>
        <p:spPr>
          <a:xfrm>
            <a:off x="8594651" y="2040946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82,6 %</a:t>
            </a:r>
          </a:p>
        </p:txBody>
      </p:sp>
      <p:sp>
        <p:nvSpPr>
          <p:cNvPr id="2871" name="TextBox2870"/>
          <p:cNvSpPr>
            <a:spLocks noGrp="1"/>
          </p:cNvSpPr>
          <p:nvPr>
            <p:ph/>
          </p:nvPr>
        </p:nvSpPr>
        <p:spPr>
          <a:xfrm>
            <a:off x="5261105" y="2222363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200 940,00</a:t>
            </a:r>
          </a:p>
        </p:txBody>
      </p:sp>
      <p:sp>
        <p:nvSpPr>
          <p:cNvPr id="2872" name="TextBox2871"/>
          <p:cNvSpPr>
            <a:spLocks noGrp="1"/>
          </p:cNvSpPr>
          <p:nvPr>
            <p:ph/>
          </p:nvPr>
        </p:nvSpPr>
        <p:spPr>
          <a:xfrm>
            <a:off x="6372287" y="2222363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200 940,00</a:t>
            </a:r>
          </a:p>
        </p:txBody>
      </p:sp>
      <p:sp>
        <p:nvSpPr>
          <p:cNvPr id="2873" name="TextBox2872"/>
          <p:cNvSpPr>
            <a:spLocks noGrp="1"/>
          </p:cNvSpPr>
          <p:nvPr>
            <p:ph/>
          </p:nvPr>
        </p:nvSpPr>
        <p:spPr>
          <a:xfrm>
            <a:off x="7483469" y="2228363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166 064,00</a:t>
            </a:r>
          </a:p>
        </p:txBody>
      </p:sp>
      <p:sp>
        <p:nvSpPr>
          <p:cNvPr id="2874" name="TextBox2873"/>
          <p:cNvSpPr>
            <a:spLocks noGrp="1"/>
          </p:cNvSpPr>
          <p:nvPr>
            <p:ph/>
          </p:nvPr>
        </p:nvSpPr>
        <p:spPr>
          <a:xfrm>
            <a:off x="498897" y="2222363"/>
            <a:ext cx="473953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3612:</a:t>
            </a:r>
          </a:p>
        </p:txBody>
      </p:sp>
      <p:sp>
        <p:nvSpPr>
          <p:cNvPr id="2875" name="TextBox2874"/>
          <p:cNvSpPr>
            <a:spLocks noGrp="1"/>
          </p:cNvSpPr>
          <p:nvPr>
            <p:ph/>
          </p:nvPr>
        </p:nvSpPr>
        <p:spPr>
          <a:xfrm>
            <a:off x="8604345" y="2288769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82,6 %</a:t>
            </a:r>
          </a:p>
        </p:txBody>
      </p:sp>
      <p:sp>
        <p:nvSpPr>
          <p:cNvPr id="2876" name="TextBox2875"/>
          <p:cNvSpPr>
            <a:spLocks noGrp="1"/>
          </p:cNvSpPr>
          <p:nvPr>
            <p:ph/>
          </p:nvPr>
        </p:nvSpPr>
        <p:spPr>
          <a:xfrm>
            <a:off x="498897" y="2539844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Nebytové hospodářství</a:t>
            </a:r>
          </a:p>
        </p:txBody>
      </p:sp>
      <p:sp>
        <p:nvSpPr>
          <p:cNvPr id="2877" name="TextBox2876"/>
          <p:cNvSpPr>
            <a:spLocks noGrp="1"/>
          </p:cNvSpPr>
          <p:nvPr>
            <p:ph/>
          </p:nvPr>
        </p:nvSpPr>
        <p:spPr>
          <a:xfrm>
            <a:off x="498897" y="2766615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3613</a:t>
            </a:r>
          </a:p>
        </p:txBody>
      </p:sp>
      <p:sp>
        <p:nvSpPr>
          <p:cNvPr id="2878" name="TextBox2877"/>
          <p:cNvSpPr>
            <a:spLocks noGrp="1"/>
          </p:cNvSpPr>
          <p:nvPr>
            <p:ph/>
          </p:nvPr>
        </p:nvSpPr>
        <p:spPr>
          <a:xfrm>
            <a:off x="1133859" y="2766615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2111</a:t>
            </a:r>
          </a:p>
        </p:txBody>
      </p:sp>
      <p:sp>
        <p:nvSpPr>
          <p:cNvPr id="2879" name="TextBox2878"/>
          <p:cNvSpPr>
            <a:spLocks noGrp="1"/>
          </p:cNvSpPr>
          <p:nvPr>
            <p:ph/>
          </p:nvPr>
        </p:nvSpPr>
        <p:spPr>
          <a:xfrm>
            <a:off x="1746142" y="2766615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Příjmy z poskytování služeb a výrobků</a:t>
            </a:r>
          </a:p>
        </p:txBody>
      </p:sp>
      <p:sp>
        <p:nvSpPr>
          <p:cNvPr id="2880" name="TextBox2879"/>
          <p:cNvSpPr>
            <a:spLocks noGrp="1"/>
          </p:cNvSpPr>
          <p:nvPr>
            <p:ph/>
          </p:nvPr>
        </p:nvSpPr>
        <p:spPr>
          <a:xfrm>
            <a:off x="5261105" y="2772615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45 600,00</a:t>
            </a:r>
          </a:p>
        </p:txBody>
      </p:sp>
      <p:sp>
        <p:nvSpPr>
          <p:cNvPr id="2881" name="TextBox2880"/>
          <p:cNvSpPr>
            <a:spLocks noGrp="1"/>
          </p:cNvSpPr>
          <p:nvPr>
            <p:ph/>
          </p:nvPr>
        </p:nvSpPr>
        <p:spPr>
          <a:xfrm>
            <a:off x="6372287" y="2766615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45 600,00</a:t>
            </a:r>
          </a:p>
        </p:txBody>
      </p:sp>
      <p:sp>
        <p:nvSpPr>
          <p:cNvPr id="2882" name="TextBox2881"/>
          <p:cNvSpPr>
            <a:spLocks noGrp="1"/>
          </p:cNvSpPr>
          <p:nvPr>
            <p:ph/>
          </p:nvPr>
        </p:nvSpPr>
        <p:spPr>
          <a:xfrm>
            <a:off x="7483469" y="2766615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38 000,00</a:t>
            </a:r>
          </a:p>
        </p:txBody>
      </p:sp>
      <p:sp>
        <p:nvSpPr>
          <p:cNvPr id="2883" name="TextBox2882"/>
          <p:cNvSpPr>
            <a:spLocks noGrp="1"/>
          </p:cNvSpPr>
          <p:nvPr>
            <p:ph/>
          </p:nvPr>
        </p:nvSpPr>
        <p:spPr>
          <a:xfrm>
            <a:off x="8594651" y="2811970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83,3 %</a:t>
            </a:r>
          </a:p>
        </p:txBody>
      </p:sp>
      <p:sp>
        <p:nvSpPr>
          <p:cNvPr id="2884" name="TextBox2883"/>
          <p:cNvSpPr>
            <a:spLocks noGrp="1"/>
          </p:cNvSpPr>
          <p:nvPr>
            <p:ph/>
          </p:nvPr>
        </p:nvSpPr>
        <p:spPr>
          <a:xfrm>
            <a:off x="498897" y="2970710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3613</a:t>
            </a:r>
          </a:p>
        </p:txBody>
      </p:sp>
      <p:sp>
        <p:nvSpPr>
          <p:cNvPr id="2885" name="TextBox2884"/>
          <p:cNvSpPr>
            <a:spLocks noGrp="1"/>
          </p:cNvSpPr>
          <p:nvPr>
            <p:ph/>
          </p:nvPr>
        </p:nvSpPr>
        <p:spPr>
          <a:xfrm>
            <a:off x="1133859" y="2970710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2132</a:t>
            </a:r>
          </a:p>
        </p:txBody>
      </p:sp>
      <p:sp>
        <p:nvSpPr>
          <p:cNvPr id="2886" name="TextBox2885"/>
          <p:cNvSpPr>
            <a:spLocks noGrp="1"/>
          </p:cNvSpPr>
          <p:nvPr>
            <p:ph/>
          </p:nvPr>
        </p:nvSpPr>
        <p:spPr>
          <a:xfrm>
            <a:off x="1746142" y="2970710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Přijmy z pronájmu ost. nemovit. a jejich částí</a:t>
            </a:r>
          </a:p>
        </p:txBody>
      </p:sp>
      <p:sp>
        <p:nvSpPr>
          <p:cNvPr id="2887" name="TextBox2886"/>
          <p:cNvSpPr>
            <a:spLocks noGrp="1"/>
          </p:cNvSpPr>
          <p:nvPr>
            <p:ph/>
          </p:nvPr>
        </p:nvSpPr>
        <p:spPr>
          <a:xfrm>
            <a:off x="5261105" y="2976710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9 000,00</a:t>
            </a:r>
          </a:p>
        </p:txBody>
      </p:sp>
      <p:sp>
        <p:nvSpPr>
          <p:cNvPr id="2888" name="TextBox2887"/>
          <p:cNvSpPr>
            <a:spLocks noGrp="1"/>
          </p:cNvSpPr>
          <p:nvPr>
            <p:ph/>
          </p:nvPr>
        </p:nvSpPr>
        <p:spPr>
          <a:xfrm>
            <a:off x="6372287" y="2970710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9 000,00</a:t>
            </a:r>
          </a:p>
        </p:txBody>
      </p:sp>
      <p:sp>
        <p:nvSpPr>
          <p:cNvPr id="2889" name="TextBox2888"/>
          <p:cNvSpPr>
            <a:spLocks noGrp="1"/>
          </p:cNvSpPr>
          <p:nvPr>
            <p:ph/>
          </p:nvPr>
        </p:nvSpPr>
        <p:spPr>
          <a:xfrm>
            <a:off x="7483469" y="2970710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4 620,00</a:t>
            </a:r>
          </a:p>
        </p:txBody>
      </p:sp>
      <p:sp>
        <p:nvSpPr>
          <p:cNvPr id="2890" name="TextBox2889"/>
          <p:cNvSpPr>
            <a:spLocks noGrp="1"/>
          </p:cNvSpPr>
          <p:nvPr>
            <p:ph/>
          </p:nvPr>
        </p:nvSpPr>
        <p:spPr>
          <a:xfrm>
            <a:off x="8594651" y="3016064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51,3 %</a:t>
            </a:r>
          </a:p>
        </p:txBody>
      </p:sp>
      <p:sp>
        <p:nvSpPr>
          <p:cNvPr id="2891" name="TextBox2890"/>
          <p:cNvSpPr>
            <a:spLocks noGrp="1"/>
          </p:cNvSpPr>
          <p:nvPr>
            <p:ph/>
          </p:nvPr>
        </p:nvSpPr>
        <p:spPr>
          <a:xfrm>
            <a:off x="5261105" y="3197481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54 600,00</a:t>
            </a:r>
          </a:p>
        </p:txBody>
      </p:sp>
      <p:sp>
        <p:nvSpPr>
          <p:cNvPr id="2892" name="TextBox2891"/>
          <p:cNvSpPr>
            <a:spLocks noGrp="1"/>
          </p:cNvSpPr>
          <p:nvPr>
            <p:ph/>
          </p:nvPr>
        </p:nvSpPr>
        <p:spPr>
          <a:xfrm>
            <a:off x="6372287" y="3197481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54 600,00</a:t>
            </a:r>
          </a:p>
        </p:txBody>
      </p:sp>
      <p:sp>
        <p:nvSpPr>
          <p:cNvPr id="2893" name="TextBox2892"/>
          <p:cNvSpPr>
            <a:spLocks noGrp="1"/>
          </p:cNvSpPr>
          <p:nvPr>
            <p:ph/>
          </p:nvPr>
        </p:nvSpPr>
        <p:spPr>
          <a:xfrm>
            <a:off x="7483469" y="3203481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42 620,00</a:t>
            </a:r>
          </a:p>
        </p:txBody>
      </p:sp>
      <p:sp>
        <p:nvSpPr>
          <p:cNvPr id="2894" name="TextBox2893"/>
          <p:cNvSpPr>
            <a:spLocks noGrp="1"/>
          </p:cNvSpPr>
          <p:nvPr>
            <p:ph/>
          </p:nvPr>
        </p:nvSpPr>
        <p:spPr>
          <a:xfrm>
            <a:off x="498897" y="3197481"/>
            <a:ext cx="473953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3613:</a:t>
            </a:r>
          </a:p>
        </p:txBody>
      </p:sp>
      <p:sp>
        <p:nvSpPr>
          <p:cNvPr id="2895" name="TextBox2894"/>
          <p:cNvSpPr>
            <a:spLocks noGrp="1"/>
          </p:cNvSpPr>
          <p:nvPr>
            <p:ph/>
          </p:nvPr>
        </p:nvSpPr>
        <p:spPr>
          <a:xfrm>
            <a:off x="8604345" y="3263887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78,1 %</a:t>
            </a:r>
          </a:p>
        </p:txBody>
      </p:sp>
      <p:sp>
        <p:nvSpPr>
          <p:cNvPr id="2896" name="TextBox2895"/>
          <p:cNvSpPr>
            <a:spLocks noGrp="1"/>
          </p:cNvSpPr>
          <p:nvPr>
            <p:ph/>
          </p:nvPr>
        </p:nvSpPr>
        <p:spPr>
          <a:xfrm>
            <a:off x="498897" y="3514962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Pohřebnictví</a:t>
            </a:r>
          </a:p>
        </p:txBody>
      </p:sp>
      <p:sp>
        <p:nvSpPr>
          <p:cNvPr id="2897" name="TextBox2896"/>
          <p:cNvSpPr>
            <a:spLocks noGrp="1"/>
          </p:cNvSpPr>
          <p:nvPr>
            <p:ph/>
          </p:nvPr>
        </p:nvSpPr>
        <p:spPr>
          <a:xfrm>
            <a:off x="498897" y="3741734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3632</a:t>
            </a:r>
          </a:p>
        </p:txBody>
      </p:sp>
      <p:sp>
        <p:nvSpPr>
          <p:cNvPr id="2898" name="TextBox2897"/>
          <p:cNvSpPr>
            <a:spLocks noGrp="1"/>
          </p:cNvSpPr>
          <p:nvPr>
            <p:ph/>
          </p:nvPr>
        </p:nvSpPr>
        <p:spPr>
          <a:xfrm>
            <a:off x="1133859" y="3741734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2131</a:t>
            </a:r>
          </a:p>
        </p:txBody>
      </p:sp>
      <p:sp>
        <p:nvSpPr>
          <p:cNvPr id="2899" name="TextBox2898"/>
          <p:cNvSpPr>
            <a:spLocks noGrp="1"/>
          </p:cNvSpPr>
          <p:nvPr>
            <p:ph/>
          </p:nvPr>
        </p:nvSpPr>
        <p:spPr>
          <a:xfrm>
            <a:off x="1746142" y="3741734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Příjmy z pronájmu pozemků</a:t>
            </a:r>
          </a:p>
        </p:txBody>
      </p:sp>
      <p:sp>
        <p:nvSpPr>
          <p:cNvPr id="2900" name="TextBox2899"/>
          <p:cNvSpPr>
            <a:spLocks noGrp="1"/>
          </p:cNvSpPr>
          <p:nvPr>
            <p:ph/>
          </p:nvPr>
        </p:nvSpPr>
        <p:spPr>
          <a:xfrm>
            <a:off x="5261105" y="3747734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2901" name="TextBox2900"/>
          <p:cNvSpPr>
            <a:spLocks noGrp="1"/>
          </p:cNvSpPr>
          <p:nvPr>
            <p:ph/>
          </p:nvPr>
        </p:nvSpPr>
        <p:spPr>
          <a:xfrm>
            <a:off x="6372287" y="3741734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1 000,00</a:t>
            </a:r>
          </a:p>
        </p:txBody>
      </p:sp>
      <p:sp>
        <p:nvSpPr>
          <p:cNvPr id="2902" name="TextBox2901"/>
          <p:cNvSpPr>
            <a:spLocks noGrp="1"/>
          </p:cNvSpPr>
          <p:nvPr>
            <p:ph/>
          </p:nvPr>
        </p:nvSpPr>
        <p:spPr>
          <a:xfrm>
            <a:off x="7483469" y="3741734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100,00</a:t>
            </a:r>
          </a:p>
        </p:txBody>
      </p:sp>
      <p:sp>
        <p:nvSpPr>
          <p:cNvPr id="2903" name="TextBox2902"/>
          <p:cNvSpPr>
            <a:spLocks noGrp="1"/>
          </p:cNvSpPr>
          <p:nvPr>
            <p:ph/>
          </p:nvPr>
        </p:nvSpPr>
        <p:spPr>
          <a:xfrm>
            <a:off x="8594651" y="3787088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10 %</a:t>
            </a:r>
          </a:p>
        </p:txBody>
      </p:sp>
      <p:sp>
        <p:nvSpPr>
          <p:cNvPr id="2904" name="TextBox2903"/>
          <p:cNvSpPr>
            <a:spLocks noGrp="1"/>
          </p:cNvSpPr>
          <p:nvPr>
            <p:ph/>
          </p:nvPr>
        </p:nvSpPr>
        <p:spPr>
          <a:xfrm>
            <a:off x="5261105" y="3968505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2905" name="TextBox2904"/>
          <p:cNvSpPr>
            <a:spLocks noGrp="1"/>
          </p:cNvSpPr>
          <p:nvPr>
            <p:ph/>
          </p:nvPr>
        </p:nvSpPr>
        <p:spPr>
          <a:xfrm>
            <a:off x="6372287" y="3968505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1 000,00</a:t>
            </a:r>
          </a:p>
        </p:txBody>
      </p:sp>
      <p:sp>
        <p:nvSpPr>
          <p:cNvPr id="2906" name="TextBox2905"/>
          <p:cNvSpPr>
            <a:spLocks noGrp="1"/>
          </p:cNvSpPr>
          <p:nvPr>
            <p:ph/>
          </p:nvPr>
        </p:nvSpPr>
        <p:spPr>
          <a:xfrm>
            <a:off x="7483469" y="3974505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100,00</a:t>
            </a:r>
          </a:p>
        </p:txBody>
      </p:sp>
      <p:sp>
        <p:nvSpPr>
          <p:cNvPr id="2907" name="TextBox2906"/>
          <p:cNvSpPr>
            <a:spLocks noGrp="1"/>
          </p:cNvSpPr>
          <p:nvPr>
            <p:ph/>
          </p:nvPr>
        </p:nvSpPr>
        <p:spPr>
          <a:xfrm>
            <a:off x="498897" y="3968505"/>
            <a:ext cx="473953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3632:</a:t>
            </a:r>
          </a:p>
        </p:txBody>
      </p:sp>
      <p:sp>
        <p:nvSpPr>
          <p:cNvPr id="2908" name="TextBox2907"/>
          <p:cNvSpPr>
            <a:spLocks noGrp="1"/>
          </p:cNvSpPr>
          <p:nvPr>
            <p:ph/>
          </p:nvPr>
        </p:nvSpPr>
        <p:spPr>
          <a:xfrm>
            <a:off x="8604345" y="4034911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10 %</a:t>
            </a:r>
          </a:p>
        </p:txBody>
      </p:sp>
      <p:sp>
        <p:nvSpPr>
          <p:cNvPr id="2909" name="TextBox2908"/>
          <p:cNvSpPr>
            <a:spLocks noGrp="1"/>
          </p:cNvSpPr>
          <p:nvPr>
            <p:ph/>
          </p:nvPr>
        </p:nvSpPr>
        <p:spPr>
          <a:xfrm>
            <a:off x="498897" y="4285986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Sběr a svoz komunálních odpadů</a:t>
            </a:r>
          </a:p>
        </p:txBody>
      </p:sp>
      <p:sp>
        <p:nvSpPr>
          <p:cNvPr id="2910" name="TextBox2909"/>
          <p:cNvSpPr>
            <a:spLocks noGrp="1"/>
          </p:cNvSpPr>
          <p:nvPr>
            <p:ph/>
          </p:nvPr>
        </p:nvSpPr>
        <p:spPr>
          <a:xfrm>
            <a:off x="498897" y="4512758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3722</a:t>
            </a:r>
          </a:p>
        </p:txBody>
      </p:sp>
      <p:sp>
        <p:nvSpPr>
          <p:cNvPr id="2911" name="TextBox2910"/>
          <p:cNvSpPr>
            <a:spLocks noGrp="1"/>
          </p:cNvSpPr>
          <p:nvPr>
            <p:ph/>
          </p:nvPr>
        </p:nvSpPr>
        <p:spPr>
          <a:xfrm>
            <a:off x="1133859" y="4512758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2111</a:t>
            </a:r>
          </a:p>
        </p:txBody>
      </p:sp>
      <p:sp>
        <p:nvSpPr>
          <p:cNvPr id="2912" name="TextBox2911"/>
          <p:cNvSpPr>
            <a:spLocks noGrp="1"/>
          </p:cNvSpPr>
          <p:nvPr>
            <p:ph/>
          </p:nvPr>
        </p:nvSpPr>
        <p:spPr>
          <a:xfrm>
            <a:off x="1746142" y="4512758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Příjmy z poskytování služeb a výrobků</a:t>
            </a:r>
          </a:p>
        </p:txBody>
      </p:sp>
      <p:sp>
        <p:nvSpPr>
          <p:cNvPr id="2913" name="TextBox2912"/>
          <p:cNvSpPr>
            <a:spLocks noGrp="1"/>
          </p:cNvSpPr>
          <p:nvPr>
            <p:ph/>
          </p:nvPr>
        </p:nvSpPr>
        <p:spPr>
          <a:xfrm>
            <a:off x="5261105" y="4518758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9 352,00</a:t>
            </a:r>
          </a:p>
        </p:txBody>
      </p:sp>
      <p:sp>
        <p:nvSpPr>
          <p:cNvPr id="2914" name="TextBox2913"/>
          <p:cNvSpPr>
            <a:spLocks noGrp="1"/>
          </p:cNvSpPr>
          <p:nvPr>
            <p:ph/>
          </p:nvPr>
        </p:nvSpPr>
        <p:spPr>
          <a:xfrm>
            <a:off x="6372287" y="4512758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9 352,00</a:t>
            </a:r>
          </a:p>
        </p:txBody>
      </p:sp>
      <p:sp>
        <p:nvSpPr>
          <p:cNvPr id="2915" name="TextBox2914"/>
          <p:cNvSpPr>
            <a:spLocks noGrp="1"/>
          </p:cNvSpPr>
          <p:nvPr>
            <p:ph/>
          </p:nvPr>
        </p:nvSpPr>
        <p:spPr>
          <a:xfrm>
            <a:off x="7483469" y="4512758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8 944,00</a:t>
            </a:r>
          </a:p>
        </p:txBody>
      </p:sp>
      <p:sp>
        <p:nvSpPr>
          <p:cNvPr id="2916" name="TextBox2915"/>
          <p:cNvSpPr>
            <a:spLocks noGrp="1"/>
          </p:cNvSpPr>
          <p:nvPr>
            <p:ph/>
          </p:nvPr>
        </p:nvSpPr>
        <p:spPr>
          <a:xfrm>
            <a:off x="8594651" y="4558112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95,6 %</a:t>
            </a:r>
          </a:p>
        </p:txBody>
      </p:sp>
      <p:sp>
        <p:nvSpPr>
          <p:cNvPr id="2917" name="TextBox2916"/>
          <p:cNvSpPr>
            <a:spLocks noGrp="1"/>
          </p:cNvSpPr>
          <p:nvPr>
            <p:ph/>
          </p:nvPr>
        </p:nvSpPr>
        <p:spPr>
          <a:xfrm>
            <a:off x="498897" y="4716852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3722</a:t>
            </a:r>
          </a:p>
        </p:txBody>
      </p:sp>
      <p:sp>
        <p:nvSpPr>
          <p:cNvPr id="2918" name="TextBox2917"/>
          <p:cNvSpPr>
            <a:spLocks noGrp="1"/>
          </p:cNvSpPr>
          <p:nvPr>
            <p:ph/>
          </p:nvPr>
        </p:nvSpPr>
        <p:spPr>
          <a:xfrm>
            <a:off x="1133859" y="4716852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2112</a:t>
            </a:r>
          </a:p>
        </p:txBody>
      </p:sp>
      <p:sp>
        <p:nvSpPr>
          <p:cNvPr id="2919" name="TextBox2918"/>
          <p:cNvSpPr>
            <a:spLocks noGrp="1"/>
          </p:cNvSpPr>
          <p:nvPr>
            <p:ph/>
          </p:nvPr>
        </p:nvSpPr>
        <p:spPr>
          <a:xfrm>
            <a:off x="1746142" y="4716852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Příjmy z prod. zboží (již nakoup. za úč. prodeje)</a:t>
            </a:r>
          </a:p>
        </p:txBody>
      </p:sp>
      <p:sp>
        <p:nvSpPr>
          <p:cNvPr id="2920" name="TextBox2919"/>
          <p:cNvSpPr>
            <a:spLocks noGrp="1"/>
          </p:cNvSpPr>
          <p:nvPr>
            <p:ph/>
          </p:nvPr>
        </p:nvSpPr>
        <p:spPr>
          <a:xfrm>
            <a:off x="5261105" y="4722852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2 000,00</a:t>
            </a:r>
          </a:p>
        </p:txBody>
      </p:sp>
      <p:sp>
        <p:nvSpPr>
          <p:cNvPr id="2921" name="TextBox2920"/>
          <p:cNvSpPr>
            <a:spLocks noGrp="1"/>
          </p:cNvSpPr>
          <p:nvPr>
            <p:ph/>
          </p:nvPr>
        </p:nvSpPr>
        <p:spPr>
          <a:xfrm>
            <a:off x="6372287" y="4716852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7 000,00</a:t>
            </a:r>
          </a:p>
        </p:txBody>
      </p:sp>
      <p:sp>
        <p:nvSpPr>
          <p:cNvPr id="2922" name="TextBox2921"/>
          <p:cNvSpPr>
            <a:spLocks noGrp="1"/>
          </p:cNvSpPr>
          <p:nvPr>
            <p:ph/>
          </p:nvPr>
        </p:nvSpPr>
        <p:spPr>
          <a:xfrm>
            <a:off x="7483469" y="4716852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4 740,00</a:t>
            </a:r>
          </a:p>
        </p:txBody>
      </p:sp>
      <p:sp>
        <p:nvSpPr>
          <p:cNvPr id="2923" name="TextBox2922"/>
          <p:cNvSpPr>
            <a:spLocks noGrp="1"/>
          </p:cNvSpPr>
          <p:nvPr>
            <p:ph/>
          </p:nvPr>
        </p:nvSpPr>
        <p:spPr>
          <a:xfrm>
            <a:off x="8594651" y="4762207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67,7 %</a:t>
            </a:r>
          </a:p>
        </p:txBody>
      </p:sp>
      <p:sp>
        <p:nvSpPr>
          <p:cNvPr id="2924" name="TextBox2923"/>
          <p:cNvSpPr>
            <a:spLocks noGrp="1"/>
          </p:cNvSpPr>
          <p:nvPr>
            <p:ph/>
          </p:nvPr>
        </p:nvSpPr>
        <p:spPr>
          <a:xfrm>
            <a:off x="5261105" y="4943624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11 352,00</a:t>
            </a:r>
          </a:p>
        </p:txBody>
      </p:sp>
      <p:sp>
        <p:nvSpPr>
          <p:cNvPr id="2925" name="TextBox2924"/>
          <p:cNvSpPr>
            <a:spLocks noGrp="1"/>
          </p:cNvSpPr>
          <p:nvPr>
            <p:ph/>
          </p:nvPr>
        </p:nvSpPr>
        <p:spPr>
          <a:xfrm>
            <a:off x="6372287" y="4943624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16 352,00</a:t>
            </a:r>
          </a:p>
        </p:txBody>
      </p:sp>
      <p:sp>
        <p:nvSpPr>
          <p:cNvPr id="2926" name="TextBox2925"/>
          <p:cNvSpPr>
            <a:spLocks noGrp="1"/>
          </p:cNvSpPr>
          <p:nvPr>
            <p:ph/>
          </p:nvPr>
        </p:nvSpPr>
        <p:spPr>
          <a:xfrm>
            <a:off x="7483469" y="4949624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13 684,00</a:t>
            </a:r>
          </a:p>
        </p:txBody>
      </p:sp>
      <p:sp>
        <p:nvSpPr>
          <p:cNvPr id="2927" name="TextBox2926"/>
          <p:cNvSpPr>
            <a:spLocks noGrp="1"/>
          </p:cNvSpPr>
          <p:nvPr>
            <p:ph/>
          </p:nvPr>
        </p:nvSpPr>
        <p:spPr>
          <a:xfrm>
            <a:off x="498897" y="4943624"/>
            <a:ext cx="473953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3722:</a:t>
            </a:r>
          </a:p>
        </p:txBody>
      </p:sp>
      <p:sp>
        <p:nvSpPr>
          <p:cNvPr id="2928" name="TextBox2927"/>
          <p:cNvSpPr>
            <a:spLocks noGrp="1"/>
          </p:cNvSpPr>
          <p:nvPr>
            <p:ph/>
          </p:nvPr>
        </p:nvSpPr>
        <p:spPr>
          <a:xfrm>
            <a:off x="8604345" y="5010030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83,7 %</a:t>
            </a:r>
          </a:p>
        </p:txBody>
      </p:sp>
      <p:sp>
        <p:nvSpPr>
          <p:cNvPr id="2929" name="TextBox2928"/>
          <p:cNvSpPr>
            <a:spLocks noGrp="1"/>
          </p:cNvSpPr>
          <p:nvPr>
            <p:ph/>
          </p:nvPr>
        </p:nvSpPr>
        <p:spPr>
          <a:xfrm>
            <a:off x="498897" y="5261104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Využívání a zneškodňování komun.odpadů</a:t>
            </a:r>
          </a:p>
        </p:txBody>
      </p:sp>
      <p:sp>
        <p:nvSpPr>
          <p:cNvPr id="2930" name="TextBox2929"/>
          <p:cNvSpPr>
            <a:spLocks noGrp="1"/>
          </p:cNvSpPr>
          <p:nvPr>
            <p:ph/>
          </p:nvPr>
        </p:nvSpPr>
        <p:spPr>
          <a:xfrm>
            <a:off x="498897" y="5487876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3725</a:t>
            </a:r>
          </a:p>
        </p:txBody>
      </p:sp>
      <p:sp>
        <p:nvSpPr>
          <p:cNvPr id="2931" name="TextBox2930"/>
          <p:cNvSpPr>
            <a:spLocks noGrp="1"/>
          </p:cNvSpPr>
          <p:nvPr>
            <p:ph/>
          </p:nvPr>
        </p:nvSpPr>
        <p:spPr>
          <a:xfrm>
            <a:off x="1133859" y="5487876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2324</a:t>
            </a:r>
          </a:p>
        </p:txBody>
      </p:sp>
      <p:sp>
        <p:nvSpPr>
          <p:cNvPr id="2932" name="TextBox2931"/>
          <p:cNvSpPr>
            <a:spLocks noGrp="1"/>
          </p:cNvSpPr>
          <p:nvPr>
            <p:ph/>
          </p:nvPr>
        </p:nvSpPr>
        <p:spPr>
          <a:xfrm>
            <a:off x="1746142" y="5487876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Přijaté nekapitálové příspěvky a náhrady</a:t>
            </a:r>
          </a:p>
        </p:txBody>
      </p:sp>
      <p:sp>
        <p:nvSpPr>
          <p:cNvPr id="2933" name="TextBox2932"/>
          <p:cNvSpPr>
            <a:spLocks noGrp="1"/>
          </p:cNvSpPr>
          <p:nvPr>
            <p:ph/>
          </p:nvPr>
        </p:nvSpPr>
        <p:spPr>
          <a:xfrm>
            <a:off x="5261105" y="5493876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60 000,00</a:t>
            </a:r>
          </a:p>
        </p:txBody>
      </p:sp>
      <p:sp>
        <p:nvSpPr>
          <p:cNvPr id="2934" name="TextBox2933"/>
          <p:cNvSpPr>
            <a:spLocks noGrp="1"/>
          </p:cNvSpPr>
          <p:nvPr>
            <p:ph/>
          </p:nvPr>
        </p:nvSpPr>
        <p:spPr>
          <a:xfrm>
            <a:off x="6372287" y="5487876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60 000,00</a:t>
            </a:r>
          </a:p>
        </p:txBody>
      </p:sp>
      <p:sp>
        <p:nvSpPr>
          <p:cNvPr id="2935" name="TextBox2934"/>
          <p:cNvSpPr>
            <a:spLocks noGrp="1"/>
          </p:cNvSpPr>
          <p:nvPr>
            <p:ph/>
          </p:nvPr>
        </p:nvSpPr>
        <p:spPr>
          <a:xfrm>
            <a:off x="7483469" y="5487876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44 750,00</a:t>
            </a:r>
          </a:p>
        </p:txBody>
      </p:sp>
      <p:sp>
        <p:nvSpPr>
          <p:cNvPr id="2936" name="TextBox2935"/>
          <p:cNvSpPr>
            <a:spLocks noGrp="1"/>
          </p:cNvSpPr>
          <p:nvPr>
            <p:ph/>
          </p:nvPr>
        </p:nvSpPr>
        <p:spPr>
          <a:xfrm>
            <a:off x="8594651" y="5533231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74,6 %</a:t>
            </a:r>
          </a:p>
        </p:txBody>
      </p:sp>
      <p:sp>
        <p:nvSpPr>
          <p:cNvPr id="2937" name="TextBox2936"/>
          <p:cNvSpPr>
            <a:spLocks noGrp="1"/>
          </p:cNvSpPr>
          <p:nvPr>
            <p:ph/>
          </p:nvPr>
        </p:nvSpPr>
        <p:spPr>
          <a:xfrm>
            <a:off x="5261105" y="5714648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60 000,00</a:t>
            </a:r>
          </a:p>
        </p:txBody>
      </p:sp>
      <p:sp>
        <p:nvSpPr>
          <p:cNvPr id="2938" name="TextBox2937"/>
          <p:cNvSpPr>
            <a:spLocks noGrp="1"/>
          </p:cNvSpPr>
          <p:nvPr>
            <p:ph/>
          </p:nvPr>
        </p:nvSpPr>
        <p:spPr>
          <a:xfrm>
            <a:off x="6372287" y="5714648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60 000,00</a:t>
            </a:r>
          </a:p>
        </p:txBody>
      </p:sp>
      <p:sp>
        <p:nvSpPr>
          <p:cNvPr id="2939" name="TextBox2938"/>
          <p:cNvSpPr>
            <a:spLocks noGrp="1"/>
          </p:cNvSpPr>
          <p:nvPr>
            <p:ph/>
          </p:nvPr>
        </p:nvSpPr>
        <p:spPr>
          <a:xfrm>
            <a:off x="7483469" y="5720648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44 750,00</a:t>
            </a:r>
          </a:p>
        </p:txBody>
      </p:sp>
      <p:sp>
        <p:nvSpPr>
          <p:cNvPr id="2940" name="TextBox2939"/>
          <p:cNvSpPr>
            <a:spLocks noGrp="1"/>
          </p:cNvSpPr>
          <p:nvPr>
            <p:ph/>
          </p:nvPr>
        </p:nvSpPr>
        <p:spPr>
          <a:xfrm>
            <a:off x="498897" y="5714648"/>
            <a:ext cx="473953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3725:</a:t>
            </a:r>
          </a:p>
        </p:txBody>
      </p:sp>
      <p:sp>
        <p:nvSpPr>
          <p:cNvPr id="2941" name="TextBox2940"/>
          <p:cNvSpPr>
            <a:spLocks noGrp="1"/>
          </p:cNvSpPr>
          <p:nvPr>
            <p:ph/>
          </p:nvPr>
        </p:nvSpPr>
        <p:spPr>
          <a:xfrm>
            <a:off x="8604345" y="5781054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74,6 %</a:t>
            </a:r>
          </a:p>
        </p:txBody>
      </p:sp>
      <p:sp>
        <p:nvSpPr>
          <p:cNvPr id="2942" name="TextBox2941"/>
          <p:cNvSpPr>
            <a:spLocks noGrp="1"/>
          </p:cNvSpPr>
          <p:nvPr>
            <p:ph/>
          </p:nvPr>
        </p:nvSpPr>
        <p:spPr>
          <a:xfrm>
            <a:off x="498897" y="6032128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Péče o vzhled obcí a veřejnou zeleň</a:t>
            </a:r>
          </a:p>
        </p:txBody>
      </p:sp>
      <p:sp>
        <p:nvSpPr>
          <p:cNvPr id="2943" name="TextBox2942"/>
          <p:cNvSpPr>
            <a:spLocks noGrp="1"/>
          </p:cNvSpPr>
          <p:nvPr>
            <p:ph/>
          </p:nvPr>
        </p:nvSpPr>
        <p:spPr>
          <a:xfrm>
            <a:off x="498897" y="6258900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3745</a:t>
            </a:r>
          </a:p>
        </p:txBody>
      </p:sp>
      <p:sp>
        <p:nvSpPr>
          <p:cNvPr id="2944" name="TextBox2943"/>
          <p:cNvSpPr>
            <a:spLocks noGrp="1"/>
          </p:cNvSpPr>
          <p:nvPr>
            <p:ph/>
          </p:nvPr>
        </p:nvSpPr>
        <p:spPr>
          <a:xfrm>
            <a:off x="1133859" y="6258900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2310</a:t>
            </a:r>
          </a:p>
        </p:txBody>
      </p:sp>
      <p:sp>
        <p:nvSpPr>
          <p:cNvPr id="2945" name="TextBox2944"/>
          <p:cNvSpPr>
            <a:spLocks noGrp="1"/>
          </p:cNvSpPr>
          <p:nvPr>
            <p:ph/>
          </p:nvPr>
        </p:nvSpPr>
        <p:spPr>
          <a:xfrm>
            <a:off x="1746142" y="6258900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Příjmy z prodeje krátk.a drobného dlouhodob.majetk</a:t>
            </a:r>
          </a:p>
        </p:txBody>
      </p:sp>
      <p:sp>
        <p:nvSpPr>
          <p:cNvPr id="2946" name="TextBox2945"/>
          <p:cNvSpPr>
            <a:spLocks noGrp="1"/>
          </p:cNvSpPr>
          <p:nvPr>
            <p:ph/>
          </p:nvPr>
        </p:nvSpPr>
        <p:spPr>
          <a:xfrm>
            <a:off x="5261105" y="6264900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2947" name="TextBox2946"/>
          <p:cNvSpPr>
            <a:spLocks noGrp="1"/>
          </p:cNvSpPr>
          <p:nvPr>
            <p:ph/>
          </p:nvPr>
        </p:nvSpPr>
        <p:spPr>
          <a:xfrm>
            <a:off x="6372287" y="6258900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6 000,00</a:t>
            </a:r>
          </a:p>
        </p:txBody>
      </p:sp>
      <p:sp>
        <p:nvSpPr>
          <p:cNvPr id="2948" name="TextBox2947"/>
          <p:cNvSpPr>
            <a:spLocks noGrp="1"/>
          </p:cNvSpPr>
          <p:nvPr>
            <p:ph/>
          </p:nvPr>
        </p:nvSpPr>
        <p:spPr>
          <a:xfrm>
            <a:off x="7483469" y="6258900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6 000,00</a:t>
            </a:r>
          </a:p>
        </p:txBody>
      </p:sp>
      <p:sp>
        <p:nvSpPr>
          <p:cNvPr id="2949" name="TextBox2948"/>
          <p:cNvSpPr>
            <a:spLocks noGrp="1"/>
          </p:cNvSpPr>
          <p:nvPr>
            <p:ph/>
          </p:nvPr>
        </p:nvSpPr>
        <p:spPr>
          <a:xfrm>
            <a:off x="8594651" y="6304255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100 %</a:t>
            </a:r>
          </a:p>
        </p:txBody>
      </p:sp>
      <p:sp>
        <p:nvSpPr>
          <p:cNvPr id="2950" name="TextBox2949"/>
          <p:cNvSpPr>
            <a:spLocks noGrp="1"/>
          </p:cNvSpPr>
          <p:nvPr>
            <p:ph/>
          </p:nvPr>
        </p:nvSpPr>
        <p:spPr>
          <a:xfrm>
            <a:off x="5261105" y="6485672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2951" name="TextBox2950"/>
          <p:cNvSpPr>
            <a:spLocks noGrp="1"/>
          </p:cNvSpPr>
          <p:nvPr>
            <p:ph/>
          </p:nvPr>
        </p:nvSpPr>
        <p:spPr>
          <a:xfrm>
            <a:off x="6372287" y="6485672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6 000,00</a:t>
            </a:r>
          </a:p>
        </p:txBody>
      </p:sp>
      <p:sp>
        <p:nvSpPr>
          <p:cNvPr id="2952" name="TextBox2951"/>
          <p:cNvSpPr>
            <a:spLocks noGrp="1"/>
          </p:cNvSpPr>
          <p:nvPr>
            <p:ph/>
          </p:nvPr>
        </p:nvSpPr>
        <p:spPr>
          <a:xfrm>
            <a:off x="7483469" y="6491672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6 000,00</a:t>
            </a:r>
          </a:p>
        </p:txBody>
      </p:sp>
      <p:sp>
        <p:nvSpPr>
          <p:cNvPr id="2953" name="TextBox2952"/>
          <p:cNvSpPr>
            <a:spLocks noGrp="1"/>
          </p:cNvSpPr>
          <p:nvPr>
            <p:ph/>
          </p:nvPr>
        </p:nvSpPr>
        <p:spPr>
          <a:xfrm>
            <a:off x="498897" y="6485672"/>
            <a:ext cx="473953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3745:</a:t>
            </a:r>
          </a:p>
        </p:txBody>
      </p:sp>
      <p:sp>
        <p:nvSpPr>
          <p:cNvPr id="2954" name="TextBox2953"/>
          <p:cNvSpPr>
            <a:spLocks noGrp="1"/>
          </p:cNvSpPr>
          <p:nvPr>
            <p:ph/>
          </p:nvPr>
        </p:nvSpPr>
        <p:spPr>
          <a:xfrm>
            <a:off x="8604345" y="6552078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100 %</a:t>
            </a:r>
          </a:p>
        </p:txBody>
      </p:sp>
      <p:sp>
        <p:nvSpPr>
          <p:cNvPr id="2955" name="TextBox2954"/>
          <p:cNvSpPr>
            <a:spLocks noGrp="1"/>
          </p:cNvSpPr>
          <p:nvPr>
            <p:ph/>
          </p:nvPr>
        </p:nvSpPr>
        <p:spPr>
          <a:xfrm>
            <a:off x="498897" y="6803152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Požární ochrana - dobrovolná část</a:t>
            </a:r>
          </a:p>
        </p:txBody>
      </p:sp>
      <p:sp>
        <p:nvSpPr>
          <p:cNvPr id="2956" name="TextBox2955"/>
          <p:cNvSpPr>
            <a:spLocks noGrp="1"/>
          </p:cNvSpPr>
          <p:nvPr>
            <p:ph/>
          </p:nvPr>
        </p:nvSpPr>
        <p:spPr>
          <a:xfrm>
            <a:off x="498897" y="7029924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5512</a:t>
            </a:r>
          </a:p>
        </p:txBody>
      </p:sp>
      <p:sp>
        <p:nvSpPr>
          <p:cNvPr id="2957" name="TextBox2956"/>
          <p:cNvSpPr>
            <a:spLocks noGrp="1"/>
          </p:cNvSpPr>
          <p:nvPr>
            <p:ph/>
          </p:nvPr>
        </p:nvSpPr>
        <p:spPr>
          <a:xfrm>
            <a:off x="1133859" y="7029924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2310</a:t>
            </a:r>
          </a:p>
        </p:txBody>
      </p:sp>
      <p:sp>
        <p:nvSpPr>
          <p:cNvPr id="2958" name="TextBox2957"/>
          <p:cNvSpPr>
            <a:spLocks noGrp="1"/>
          </p:cNvSpPr>
          <p:nvPr>
            <p:ph/>
          </p:nvPr>
        </p:nvSpPr>
        <p:spPr>
          <a:xfrm>
            <a:off x="1746142" y="7029924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Příjmy z prodeje krátk.a drobného dlouhodob.majetk</a:t>
            </a:r>
          </a:p>
        </p:txBody>
      </p:sp>
      <p:sp>
        <p:nvSpPr>
          <p:cNvPr id="2959" name="TextBox2958"/>
          <p:cNvSpPr>
            <a:spLocks noGrp="1"/>
          </p:cNvSpPr>
          <p:nvPr>
            <p:ph/>
          </p:nvPr>
        </p:nvSpPr>
        <p:spPr>
          <a:xfrm>
            <a:off x="5261105" y="7035924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2960" name="TextBox2959"/>
          <p:cNvSpPr>
            <a:spLocks noGrp="1"/>
          </p:cNvSpPr>
          <p:nvPr>
            <p:ph/>
          </p:nvPr>
        </p:nvSpPr>
        <p:spPr>
          <a:xfrm>
            <a:off x="6372287" y="7029924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10 000,00</a:t>
            </a:r>
          </a:p>
        </p:txBody>
      </p:sp>
      <p:sp>
        <p:nvSpPr>
          <p:cNvPr id="2961" name="TextBox2960"/>
          <p:cNvSpPr>
            <a:spLocks noGrp="1"/>
          </p:cNvSpPr>
          <p:nvPr>
            <p:ph/>
          </p:nvPr>
        </p:nvSpPr>
        <p:spPr>
          <a:xfrm>
            <a:off x="7483469" y="7029924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10 000,00</a:t>
            </a:r>
          </a:p>
        </p:txBody>
      </p:sp>
      <p:sp>
        <p:nvSpPr>
          <p:cNvPr id="2962" name="TextBox2961"/>
          <p:cNvSpPr>
            <a:spLocks noGrp="1"/>
          </p:cNvSpPr>
          <p:nvPr>
            <p:ph/>
          </p:nvPr>
        </p:nvSpPr>
        <p:spPr>
          <a:xfrm>
            <a:off x="8594651" y="7075279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100 %</a:t>
            </a:r>
          </a:p>
        </p:txBody>
      </p:sp>
      <p:sp>
        <p:nvSpPr>
          <p:cNvPr id="2963" name="TextBox2962"/>
          <p:cNvSpPr>
            <a:spLocks noGrp="1"/>
          </p:cNvSpPr>
          <p:nvPr>
            <p:ph/>
          </p:nvPr>
        </p:nvSpPr>
        <p:spPr>
          <a:xfrm>
            <a:off x="5261105" y="7256696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2964" name="TextBox2963"/>
          <p:cNvSpPr>
            <a:spLocks noGrp="1"/>
          </p:cNvSpPr>
          <p:nvPr>
            <p:ph/>
          </p:nvPr>
        </p:nvSpPr>
        <p:spPr>
          <a:xfrm>
            <a:off x="6372287" y="7256696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10 000,00</a:t>
            </a:r>
          </a:p>
        </p:txBody>
      </p:sp>
      <p:sp>
        <p:nvSpPr>
          <p:cNvPr id="2965" name="TextBox2964"/>
          <p:cNvSpPr>
            <a:spLocks noGrp="1"/>
          </p:cNvSpPr>
          <p:nvPr>
            <p:ph/>
          </p:nvPr>
        </p:nvSpPr>
        <p:spPr>
          <a:xfrm>
            <a:off x="7483469" y="7262696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10 000,00</a:t>
            </a:r>
          </a:p>
        </p:txBody>
      </p:sp>
      <p:sp>
        <p:nvSpPr>
          <p:cNvPr id="2966" name="TextBox2965"/>
          <p:cNvSpPr>
            <a:spLocks noGrp="1"/>
          </p:cNvSpPr>
          <p:nvPr>
            <p:ph/>
          </p:nvPr>
        </p:nvSpPr>
        <p:spPr>
          <a:xfrm>
            <a:off x="498897" y="7256696"/>
            <a:ext cx="473953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5512:</a:t>
            </a:r>
          </a:p>
        </p:txBody>
      </p:sp>
      <p:sp>
        <p:nvSpPr>
          <p:cNvPr id="2967" name="TextBox2966"/>
          <p:cNvSpPr>
            <a:spLocks noGrp="1"/>
          </p:cNvSpPr>
          <p:nvPr>
            <p:ph/>
          </p:nvPr>
        </p:nvSpPr>
        <p:spPr>
          <a:xfrm>
            <a:off x="8604345" y="7323102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100 %</a:t>
            </a:r>
          </a:p>
        </p:txBody>
      </p:sp>
      <p:sp>
        <p:nvSpPr>
          <p:cNvPr id="2968" name="TextBox2967"/>
          <p:cNvSpPr>
            <a:spLocks noGrp="1"/>
          </p:cNvSpPr>
          <p:nvPr>
            <p:ph/>
          </p:nvPr>
        </p:nvSpPr>
        <p:spPr>
          <a:xfrm>
            <a:off x="498897" y="7574176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Činnost místní správy</a:t>
            </a:r>
          </a:p>
        </p:txBody>
      </p:sp>
      <p:sp>
        <p:nvSpPr>
          <p:cNvPr id="2969" name="TextBox2968"/>
          <p:cNvSpPr>
            <a:spLocks noGrp="1"/>
          </p:cNvSpPr>
          <p:nvPr>
            <p:ph/>
          </p:nvPr>
        </p:nvSpPr>
        <p:spPr>
          <a:xfrm>
            <a:off x="498897" y="7800948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6171</a:t>
            </a:r>
          </a:p>
        </p:txBody>
      </p:sp>
      <p:sp>
        <p:nvSpPr>
          <p:cNvPr id="2970" name="TextBox2969"/>
          <p:cNvSpPr>
            <a:spLocks noGrp="1"/>
          </p:cNvSpPr>
          <p:nvPr>
            <p:ph/>
          </p:nvPr>
        </p:nvSpPr>
        <p:spPr>
          <a:xfrm>
            <a:off x="1133859" y="7800948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2111</a:t>
            </a:r>
          </a:p>
        </p:txBody>
      </p:sp>
      <p:sp>
        <p:nvSpPr>
          <p:cNvPr id="2971" name="TextBox2970"/>
          <p:cNvSpPr>
            <a:spLocks noGrp="1"/>
          </p:cNvSpPr>
          <p:nvPr>
            <p:ph/>
          </p:nvPr>
        </p:nvSpPr>
        <p:spPr>
          <a:xfrm>
            <a:off x="1746142" y="7800948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Příjmy z poskytování služeb a výrobků</a:t>
            </a:r>
          </a:p>
        </p:txBody>
      </p:sp>
      <p:sp>
        <p:nvSpPr>
          <p:cNvPr id="2972" name="TextBox2971"/>
          <p:cNvSpPr>
            <a:spLocks noGrp="1"/>
          </p:cNvSpPr>
          <p:nvPr>
            <p:ph/>
          </p:nvPr>
        </p:nvSpPr>
        <p:spPr>
          <a:xfrm>
            <a:off x="5261105" y="7806948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2973" name="TextBox2972"/>
          <p:cNvSpPr>
            <a:spLocks noGrp="1"/>
          </p:cNvSpPr>
          <p:nvPr>
            <p:ph/>
          </p:nvPr>
        </p:nvSpPr>
        <p:spPr>
          <a:xfrm>
            <a:off x="6372287" y="7800948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3 000,00</a:t>
            </a:r>
          </a:p>
        </p:txBody>
      </p:sp>
      <p:sp>
        <p:nvSpPr>
          <p:cNvPr id="2974" name="TextBox2973"/>
          <p:cNvSpPr>
            <a:spLocks noGrp="1"/>
          </p:cNvSpPr>
          <p:nvPr>
            <p:ph/>
          </p:nvPr>
        </p:nvSpPr>
        <p:spPr>
          <a:xfrm>
            <a:off x="7483469" y="7800948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2 270,00</a:t>
            </a:r>
          </a:p>
        </p:txBody>
      </p:sp>
      <p:sp>
        <p:nvSpPr>
          <p:cNvPr id="2975" name="TextBox2974"/>
          <p:cNvSpPr>
            <a:spLocks noGrp="1"/>
          </p:cNvSpPr>
          <p:nvPr>
            <p:ph/>
          </p:nvPr>
        </p:nvSpPr>
        <p:spPr>
          <a:xfrm>
            <a:off x="8594651" y="7846303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75,7 %</a:t>
            </a:r>
          </a:p>
        </p:txBody>
      </p:sp>
      <p:sp>
        <p:nvSpPr>
          <p:cNvPr id="2976" name="TextBox2975"/>
          <p:cNvSpPr>
            <a:spLocks noGrp="1"/>
          </p:cNvSpPr>
          <p:nvPr>
            <p:ph/>
          </p:nvPr>
        </p:nvSpPr>
        <p:spPr>
          <a:xfrm>
            <a:off x="498897" y="8005043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6171</a:t>
            </a:r>
          </a:p>
        </p:txBody>
      </p:sp>
      <p:sp>
        <p:nvSpPr>
          <p:cNvPr id="2977" name="TextBox2976"/>
          <p:cNvSpPr>
            <a:spLocks noGrp="1"/>
          </p:cNvSpPr>
          <p:nvPr>
            <p:ph/>
          </p:nvPr>
        </p:nvSpPr>
        <p:spPr>
          <a:xfrm>
            <a:off x="1133859" y="8005043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2119</a:t>
            </a:r>
          </a:p>
        </p:txBody>
      </p:sp>
      <p:sp>
        <p:nvSpPr>
          <p:cNvPr id="2978" name="TextBox2977"/>
          <p:cNvSpPr>
            <a:spLocks noGrp="1"/>
          </p:cNvSpPr>
          <p:nvPr>
            <p:ph/>
          </p:nvPr>
        </p:nvSpPr>
        <p:spPr>
          <a:xfrm>
            <a:off x="1746142" y="8005043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Ostatní příjmy z vlastní činnosti</a:t>
            </a:r>
          </a:p>
        </p:txBody>
      </p:sp>
      <p:sp>
        <p:nvSpPr>
          <p:cNvPr id="2979" name="TextBox2978"/>
          <p:cNvSpPr>
            <a:spLocks noGrp="1"/>
          </p:cNvSpPr>
          <p:nvPr>
            <p:ph/>
          </p:nvPr>
        </p:nvSpPr>
        <p:spPr>
          <a:xfrm>
            <a:off x="5261105" y="8011043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2980" name="TextBox2979"/>
          <p:cNvSpPr>
            <a:spLocks noGrp="1"/>
          </p:cNvSpPr>
          <p:nvPr>
            <p:ph/>
          </p:nvPr>
        </p:nvSpPr>
        <p:spPr>
          <a:xfrm>
            <a:off x="6372287" y="8005043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5 000,00</a:t>
            </a:r>
          </a:p>
        </p:txBody>
      </p:sp>
      <p:sp>
        <p:nvSpPr>
          <p:cNvPr id="2981" name="TextBox2980"/>
          <p:cNvSpPr>
            <a:spLocks noGrp="1"/>
          </p:cNvSpPr>
          <p:nvPr>
            <p:ph/>
          </p:nvPr>
        </p:nvSpPr>
        <p:spPr>
          <a:xfrm>
            <a:off x="7483469" y="8005043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3 700,00</a:t>
            </a:r>
          </a:p>
        </p:txBody>
      </p:sp>
      <p:sp>
        <p:nvSpPr>
          <p:cNvPr id="2982" name="TextBox2981"/>
          <p:cNvSpPr>
            <a:spLocks noGrp="1"/>
          </p:cNvSpPr>
          <p:nvPr>
            <p:ph/>
          </p:nvPr>
        </p:nvSpPr>
        <p:spPr>
          <a:xfrm>
            <a:off x="8594651" y="8050397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74 %</a:t>
            </a:r>
          </a:p>
        </p:txBody>
      </p:sp>
      <p:sp>
        <p:nvSpPr>
          <p:cNvPr id="2983" name="TextBox2982"/>
          <p:cNvSpPr>
            <a:spLocks noGrp="1"/>
          </p:cNvSpPr>
          <p:nvPr>
            <p:ph/>
          </p:nvPr>
        </p:nvSpPr>
        <p:spPr>
          <a:xfrm>
            <a:off x="498897" y="8209137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6171</a:t>
            </a:r>
          </a:p>
        </p:txBody>
      </p:sp>
      <p:sp>
        <p:nvSpPr>
          <p:cNvPr id="2984" name="TextBox2983"/>
          <p:cNvSpPr>
            <a:spLocks noGrp="1"/>
          </p:cNvSpPr>
          <p:nvPr>
            <p:ph/>
          </p:nvPr>
        </p:nvSpPr>
        <p:spPr>
          <a:xfrm>
            <a:off x="1133859" y="8209137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2322</a:t>
            </a:r>
          </a:p>
        </p:txBody>
      </p:sp>
      <p:sp>
        <p:nvSpPr>
          <p:cNvPr id="2985" name="TextBox2984"/>
          <p:cNvSpPr>
            <a:spLocks noGrp="1"/>
          </p:cNvSpPr>
          <p:nvPr>
            <p:ph/>
          </p:nvPr>
        </p:nvSpPr>
        <p:spPr>
          <a:xfrm>
            <a:off x="1746142" y="8209137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Přijaté pojistné náhrady</a:t>
            </a:r>
          </a:p>
        </p:txBody>
      </p:sp>
      <p:sp>
        <p:nvSpPr>
          <p:cNvPr id="2986" name="TextBox2985"/>
          <p:cNvSpPr>
            <a:spLocks noGrp="1"/>
          </p:cNvSpPr>
          <p:nvPr>
            <p:ph/>
          </p:nvPr>
        </p:nvSpPr>
        <p:spPr>
          <a:xfrm>
            <a:off x="5261105" y="8215137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2987" name="TextBox2986"/>
          <p:cNvSpPr>
            <a:spLocks noGrp="1"/>
          </p:cNvSpPr>
          <p:nvPr>
            <p:ph/>
          </p:nvPr>
        </p:nvSpPr>
        <p:spPr>
          <a:xfrm>
            <a:off x="6372287" y="8209137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41 955,00</a:t>
            </a:r>
          </a:p>
        </p:txBody>
      </p:sp>
      <p:sp>
        <p:nvSpPr>
          <p:cNvPr id="2988" name="TextBox2987"/>
          <p:cNvSpPr>
            <a:spLocks noGrp="1"/>
          </p:cNvSpPr>
          <p:nvPr>
            <p:ph/>
          </p:nvPr>
        </p:nvSpPr>
        <p:spPr>
          <a:xfrm>
            <a:off x="7483469" y="8209137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41 955,00</a:t>
            </a:r>
          </a:p>
        </p:txBody>
      </p:sp>
      <p:sp>
        <p:nvSpPr>
          <p:cNvPr id="2989" name="TextBox2988"/>
          <p:cNvSpPr>
            <a:spLocks noGrp="1"/>
          </p:cNvSpPr>
          <p:nvPr>
            <p:ph/>
          </p:nvPr>
        </p:nvSpPr>
        <p:spPr>
          <a:xfrm>
            <a:off x="8594651" y="8254492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100 %</a:t>
            </a:r>
          </a:p>
        </p:txBody>
      </p:sp>
      <p:sp>
        <p:nvSpPr>
          <p:cNvPr id="2990" name="TextBox2989"/>
          <p:cNvSpPr>
            <a:spLocks noGrp="1"/>
          </p:cNvSpPr>
          <p:nvPr>
            <p:ph/>
          </p:nvPr>
        </p:nvSpPr>
        <p:spPr>
          <a:xfrm>
            <a:off x="498897" y="8413232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6171</a:t>
            </a:r>
          </a:p>
        </p:txBody>
      </p:sp>
      <p:sp>
        <p:nvSpPr>
          <p:cNvPr id="2991" name="TextBox2990"/>
          <p:cNvSpPr>
            <a:spLocks noGrp="1"/>
          </p:cNvSpPr>
          <p:nvPr>
            <p:ph/>
          </p:nvPr>
        </p:nvSpPr>
        <p:spPr>
          <a:xfrm>
            <a:off x="1133859" y="8413232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2329</a:t>
            </a:r>
          </a:p>
        </p:txBody>
      </p:sp>
      <p:sp>
        <p:nvSpPr>
          <p:cNvPr id="2992" name="TextBox2991"/>
          <p:cNvSpPr>
            <a:spLocks noGrp="1"/>
          </p:cNvSpPr>
          <p:nvPr>
            <p:ph/>
          </p:nvPr>
        </p:nvSpPr>
        <p:spPr>
          <a:xfrm>
            <a:off x="1746142" y="8413232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Ostatní nedaňové příjmy jinde nezařazené</a:t>
            </a:r>
          </a:p>
        </p:txBody>
      </p:sp>
      <p:sp>
        <p:nvSpPr>
          <p:cNvPr id="2993" name="TextBox2992"/>
          <p:cNvSpPr>
            <a:spLocks noGrp="1"/>
          </p:cNvSpPr>
          <p:nvPr>
            <p:ph/>
          </p:nvPr>
        </p:nvSpPr>
        <p:spPr>
          <a:xfrm>
            <a:off x="5261105" y="8419232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2994" name="TextBox2993"/>
          <p:cNvSpPr>
            <a:spLocks noGrp="1"/>
          </p:cNvSpPr>
          <p:nvPr>
            <p:ph/>
          </p:nvPr>
        </p:nvSpPr>
        <p:spPr>
          <a:xfrm>
            <a:off x="6372287" y="8413232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1 000,00</a:t>
            </a:r>
          </a:p>
        </p:txBody>
      </p:sp>
      <p:sp>
        <p:nvSpPr>
          <p:cNvPr id="2995" name="TextBox2994"/>
          <p:cNvSpPr>
            <a:spLocks noGrp="1"/>
          </p:cNvSpPr>
          <p:nvPr>
            <p:ph/>
          </p:nvPr>
        </p:nvSpPr>
        <p:spPr>
          <a:xfrm>
            <a:off x="7483469" y="8413232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235,00</a:t>
            </a:r>
          </a:p>
        </p:txBody>
      </p:sp>
      <p:sp>
        <p:nvSpPr>
          <p:cNvPr id="2996" name="TextBox2995"/>
          <p:cNvSpPr>
            <a:spLocks noGrp="1"/>
          </p:cNvSpPr>
          <p:nvPr>
            <p:ph/>
          </p:nvPr>
        </p:nvSpPr>
        <p:spPr>
          <a:xfrm>
            <a:off x="8594651" y="8458586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23,5 %</a:t>
            </a:r>
          </a:p>
        </p:txBody>
      </p:sp>
      <p:sp>
        <p:nvSpPr>
          <p:cNvPr id="2997" name="TextBox2996"/>
          <p:cNvSpPr>
            <a:spLocks noGrp="1"/>
          </p:cNvSpPr>
          <p:nvPr>
            <p:ph/>
          </p:nvPr>
        </p:nvSpPr>
        <p:spPr>
          <a:xfrm>
            <a:off x="5261105" y="8640003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2998" name="TextBox2997"/>
          <p:cNvSpPr>
            <a:spLocks noGrp="1"/>
          </p:cNvSpPr>
          <p:nvPr>
            <p:ph/>
          </p:nvPr>
        </p:nvSpPr>
        <p:spPr>
          <a:xfrm>
            <a:off x="6372287" y="8640003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50 955,00</a:t>
            </a:r>
          </a:p>
        </p:txBody>
      </p:sp>
      <p:sp>
        <p:nvSpPr>
          <p:cNvPr id="2999" name="TextBox2998"/>
          <p:cNvSpPr>
            <a:spLocks noGrp="1"/>
          </p:cNvSpPr>
          <p:nvPr>
            <p:ph/>
          </p:nvPr>
        </p:nvSpPr>
        <p:spPr>
          <a:xfrm>
            <a:off x="7483469" y="8646003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48 160,00</a:t>
            </a:r>
          </a:p>
        </p:txBody>
      </p:sp>
      <p:sp>
        <p:nvSpPr>
          <p:cNvPr id="3000" name="TextBox2999"/>
          <p:cNvSpPr>
            <a:spLocks noGrp="1"/>
          </p:cNvSpPr>
          <p:nvPr>
            <p:ph/>
          </p:nvPr>
        </p:nvSpPr>
        <p:spPr>
          <a:xfrm>
            <a:off x="498897" y="8640003"/>
            <a:ext cx="473953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6171:</a:t>
            </a:r>
          </a:p>
        </p:txBody>
      </p:sp>
      <p:sp>
        <p:nvSpPr>
          <p:cNvPr id="3001" name="TextBox3000"/>
          <p:cNvSpPr>
            <a:spLocks noGrp="1"/>
          </p:cNvSpPr>
          <p:nvPr>
            <p:ph/>
          </p:nvPr>
        </p:nvSpPr>
        <p:spPr>
          <a:xfrm>
            <a:off x="8604345" y="8706409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94,5 %</a:t>
            </a:r>
          </a:p>
        </p:txBody>
      </p:sp>
      <p:sp>
        <p:nvSpPr>
          <p:cNvPr id="3002" name="TextBox3001"/>
          <p:cNvSpPr>
            <a:spLocks noGrp="1"/>
          </p:cNvSpPr>
          <p:nvPr>
            <p:ph/>
          </p:nvPr>
        </p:nvSpPr>
        <p:spPr>
          <a:xfrm>
            <a:off x="498897" y="8957484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Obecné příjmy a výdaje z finančních operací</a:t>
            </a:r>
          </a:p>
        </p:txBody>
      </p:sp>
      <p:sp>
        <p:nvSpPr>
          <p:cNvPr id="3003" name="TextBox3002"/>
          <p:cNvSpPr>
            <a:spLocks noGrp="1"/>
          </p:cNvSpPr>
          <p:nvPr>
            <p:ph/>
          </p:nvPr>
        </p:nvSpPr>
        <p:spPr>
          <a:xfrm>
            <a:off x="498897" y="9184256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6310</a:t>
            </a:r>
          </a:p>
        </p:txBody>
      </p:sp>
      <p:sp>
        <p:nvSpPr>
          <p:cNvPr id="3004" name="TextBox3003"/>
          <p:cNvSpPr>
            <a:spLocks noGrp="1"/>
          </p:cNvSpPr>
          <p:nvPr>
            <p:ph/>
          </p:nvPr>
        </p:nvSpPr>
        <p:spPr>
          <a:xfrm>
            <a:off x="1133859" y="9184256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2141</a:t>
            </a:r>
          </a:p>
        </p:txBody>
      </p:sp>
      <p:sp>
        <p:nvSpPr>
          <p:cNvPr id="3005" name="TextBox3004"/>
          <p:cNvSpPr>
            <a:spLocks noGrp="1"/>
          </p:cNvSpPr>
          <p:nvPr>
            <p:ph/>
          </p:nvPr>
        </p:nvSpPr>
        <p:spPr>
          <a:xfrm>
            <a:off x="1746142" y="9184256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Příjmy z úroků (část)</a:t>
            </a:r>
          </a:p>
        </p:txBody>
      </p:sp>
      <p:sp>
        <p:nvSpPr>
          <p:cNvPr id="3006" name="TextBox3005"/>
          <p:cNvSpPr>
            <a:spLocks noGrp="1"/>
          </p:cNvSpPr>
          <p:nvPr>
            <p:ph/>
          </p:nvPr>
        </p:nvSpPr>
        <p:spPr>
          <a:xfrm>
            <a:off x="5261105" y="9190256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9 000,00</a:t>
            </a:r>
          </a:p>
        </p:txBody>
      </p:sp>
      <p:sp>
        <p:nvSpPr>
          <p:cNvPr id="3007" name="TextBox3006"/>
          <p:cNvSpPr>
            <a:spLocks noGrp="1"/>
          </p:cNvSpPr>
          <p:nvPr>
            <p:ph/>
          </p:nvPr>
        </p:nvSpPr>
        <p:spPr>
          <a:xfrm>
            <a:off x="6372287" y="9184256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9 000,00</a:t>
            </a:r>
          </a:p>
        </p:txBody>
      </p:sp>
      <p:sp>
        <p:nvSpPr>
          <p:cNvPr id="3008" name="TextBox3007"/>
          <p:cNvSpPr>
            <a:spLocks noGrp="1"/>
          </p:cNvSpPr>
          <p:nvPr>
            <p:ph/>
          </p:nvPr>
        </p:nvSpPr>
        <p:spPr>
          <a:xfrm>
            <a:off x="7483469" y="9184256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1 667,42</a:t>
            </a:r>
          </a:p>
        </p:txBody>
      </p:sp>
      <p:sp>
        <p:nvSpPr>
          <p:cNvPr id="3009" name="TextBox3008"/>
          <p:cNvSpPr>
            <a:spLocks noGrp="1"/>
          </p:cNvSpPr>
          <p:nvPr>
            <p:ph/>
          </p:nvPr>
        </p:nvSpPr>
        <p:spPr>
          <a:xfrm>
            <a:off x="8594651" y="9229610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18,5 %</a:t>
            </a:r>
          </a:p>
        </p:txBody>
      </p:sp>
      <p:sp>
        <p:nvSpPr>
          <p:cNvPr id="3010" name="TextBox3009"/>
          <p:cNvSpPr>
            <a:spLocks noGrp="1"/>
          </p:cNvSpPr>
          <p:nvPr>
            <p:ph/>
          </p:nvPr>
        </p:nvSpPr>
        <p:spPr>
          <a:xfrm>
            <a:off x="5261105" y="9411027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9 000,00</a:t>
            </a:r>
          </a:p>
        </p:txBody>
      </p:sp>
      <p:sp>
        <p:nvSpPr>
          <p:cNvPr id="3011" name="TextBox3010"/>
          <p:cNvSpPr>
            <a:spLocks noGrp="1"/>
          </p:cNvSpPr>
          <p:nvPr>
            <p:ph/>
          </p:nvPr>
        </p:nvSpPr>
        <p:spPr>
          <a:xfrm>
            <a:off x="6372287" y="9411027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9 000,00</a:t>
            </a:r>
          </a:p>
        </p:txBody>
      </p:sp>
      <p:sp>
        <p:nvSpPr>
          <p:cNvPr id="3012" name="TextBox3011"/>
          <p:cNvSpPr>
            <a:spLocks noGrp="1"/>
          </p:cNvSpPr>
          <p:nvPr>
            <p:ph/>
          </p:nvPr>
        </p:nvSpPr>
        <p:spPr>
          <a:xfrm>
            <a:off x="7483469" y="9417027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1 667,42</a:t>
            </a:r>
          </a:p>
        </p:txBody>
      </p:sp>
      <p:sp>
        <p:nvSpPr>
          <p:cNvPr id="3013" name="TextBox3012"/>
          <p:cNvSpPr>
            <a:spLocks noGrp="1"/>
          </p:cNvSpPr>
          <p:nvPr>
            <p:ph/>
          </p:nvPr>
        </p:nvSpPr>
        <p:spPr>
          <a:xfrm>
            <a:off x="498897" y="9411027"/>
            <a:ext cx="473953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6310:</a:t>
            </a:r>
          </a:p>
        </p:txBody>
      </p:sp>
      <p:sp>
        <p:nvSpPr>
          <p:cNvPr id="3014" name="TextBox3013"/>
          <p:cNvSpPr>
            <a:spLocks noGrp="1"/>
          </p:cNvSpPr>
          <p:nvPr>
            <p:ph/>
          </p:nvPr>
        </p:nvSpPr>
        <p:spPr>
          <a:xfrm>
            <a:off x="8604345" y="9477433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18,5 %</a:t>
            </a:r>
          </a:p>
        </p:txBody>
      </p:sp>
      <p:sp>
        <p:nvSpPr>
          <p:cNvPr id="3015" name="TextBox3014"/>
          <p:cNvSpPr>
            <a:spLocks noGrp="1"/>
          </p:cNvSpPr>
          <p:nvPr>
            <p:ph/>
          </p:nvPr>
        </p:nvSpPr>
        <p:spPr>
          <a:xfrm>
            <a:off x="498897" y="9728508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Převody vlastním fondům v rozpočtech územní úrovně</a:t>
            </a:r>
          </a:p>
        </p:txBody>
      </p:sp>
      <p:sp>
        <p:nvSpPr>
          <p:cNvPr id="3016" name="TextBox3015"/>
          <p:cNvSpPr>
            <a:spLocks noGrp="1"/>
          </p:cNvSpPr>
          <p:nvPr>
            <p:ph/>
          </p:nvPr>
        </p:nvSpPr>
        <p:spPr>
          <a:xfrm>
            <a:off x="498897" y="9955280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6330</a:t>
            </a:r>
          </a:p>
        </p:txBody>
      </p:sp>
      <p:sp>
        <p:nvSpPr>
          <p:cNvPr id="3017" name="TextBox3016"/>
          <p:cNvSpPr>
            <a:spLocks noGrp="1"/>
          </p:cNvSpPr>
          <p:nvPr>
            <p:ph/>
          </p:nvPr>
        </p:nvSpPr>
        <p:spPr>
          <a:xfrm>
            <a:off x="1133859" y="9955280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4134</a:t>
            </a:r>
          </a:p>
        </p:txBody>
      </p:sp>
      <p:sp>
        <p:nvSpPr>
          <p:cNvPr id="3018" name="TextBox3017"/>
          <p:cNvSpPr>
            <a:spLocks noGrp="1"/>
          </p:cNvSpPr>
          <p:nvPr>
            <p:ph/>
          </p:nvPr>
        </p:nvSpPr>
        <p:spPr>
          <a:xfrm>
            <a:off x="1746142" y="9955280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Převody z rozpočtových účtů</a:t>
            </a:r>
          </a:p>
        </p:txBody>
      </p:sp>
      <p:sp>
        <p:nvSpPr>
          <p:cNvPr id="3019" name="TextBox3018"/>
          <p:cNvSpPr>
            <a:spLocks noGrp="1"/>
          </p:cNvSpPr>
          <p:nvPr>
            <p:ph/>
          </p:nvPr>
        </p:nvSpPr>
        <p:spPr>
          <a:xfrm>
            <a:off x="5261105" y="9961280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020" name="TextBox3019"/>
          <p:cNvSpPr>
            <a:spLocks noGrp="1"/>
          </p:cNvSpPr>
          <p:nvPr>
            <p:ph/>
          </p:nvPr>
        </p:nvSpPr>
        <p:spPr>
          <a:xfrm>
            <a:off x="6372287" y="9955280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4 513 324,92</a:t>
            </a:r>
          </a:p>
        </p:txBody>
      </p:sp>
      <p:sp>
        <p:nvSpPr>
          <p:cNvPr id="3021" name="TextBox3020"/>
          <p:cNvSpPr>
            <a:spLocks noGrp="1"/>
          </p:cNvSpPr>
          <p:nvPr>
            <p:ph/>
          </p:nvPr>
        </p:nvSpPr>
        <p:spPr>
          <a:xfrm>
            <a:off x="7483469" y="9955280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3 613 324,92</a:t>
            </a:r>
          </a:p>
        </p:txBody>
      </p:sp>
      <p:sp>
        <p:nvSpPr>
          <p:cNvPr id="3022" name="TextBox3021"/>
          <p:cNvSpPr>
            <a:spLocks noGrp="1"/>
          </p:cNvSpPr>
          <p:nvPr>
            <p:ph/>
          </p:nvPr>
        </p:nvSpPr>
        <p:spPr>
          <a:xfrm>
            <a:off x="8594651" y="10000634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80,1 %</a:t>
            </a:r>
          </a:p>
        </p:txBody>
      </p:sp>
      <p:sp>
        <p:nvSpPr>
          <p:cNvPr id="3023" name="TextBox3022"/>
          <p:cNvSpPr>
            <a:spLocks noGrp="1"/>
          </p:cNvSpPr>
          <p:nvPr>
            <p:ph/>
          </p:nvPr>
        </p:nvSpPr>
        <p:spPr>
          <a:xfrm>
            <a:off x="5261105" y="10182051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024" name="TextBox3023"/>
          <p:cNvSpPr>
            <a:spLocks noGrp="1"/>
          </p:cNvSpPr>
          <p:nvPr>
            <p:ph/>
          </p:nvPr>
        </p:nvSpPr>
        <p:spPr>
          <a:xfrm>
            <a:off x="6372287" y="10182051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4 513 324,92</a:t>
            </a:r>
          </a:p>
        </p:txBody>
      </p:sp>
      <p:sp>
        <p:nvSpPr>
          <p:cNvPr id="3025" name="TextBox3024"/>
          <p:cNvSpPr>
            <a:spLocks noGrp="1"/>
          </p:cNvSpPr>
          <p:nvPr>
            <p:ph/>
          </p:nvPr>
        </p:nvSpPr>
        <p:spPr>
          <a:xfrm>
            <a:off x="7483469" y="10188051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3 613 324,92</a:t>
            </a:r>
          </a:p>
        </p:txBody>
      </p:sp>
      <p:sp>
        <p:nvSpPr>
          <p:cNvPr id="3026" name="TextBox3025"/>
          <p:cNvSpPr>
            <a:spLocks noGrp="1"/>
          </p:cNvSpPr>
          <p:nvPr>
            <p:ph/>
          </p:nvPr>
        </p:nvSpPr>
        <p:spPr>
          <a:xfrm>
            <a:off x="498897" y="10182051"/>
            <a:ext cx="473953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6330:</a:t>
            </a:r>
          </a:p>
        </p:txBody>
      </p:sp>
      <p:sp>
        <p:nvSpPr>
          <p:cNvPr id="3027" name="TextBox3026"/>
          <p:cNvSpPr>
            <a:spLocks noGrp="1"/>
          </p:cNvSpPr>
          <p:nvPr>
            <p:ph/>
          </p:nvPr>
        </p:nvSpPr>
        <p:spPr>
          <a:xfrm>
            <a:off x="8604345" y="10248457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80,1 %</a:t>
            </a:r>
          </a:p>
        </p:txBody>
      </p:sp>
      <p:sp>
        <p:nvSpPr>
          <p:cNvPr id="3028" name="TextBox3027"/>
          <p:cNvSpPr>
            <a:spLocks noGrp="1"/>
          </p:cNvSpPr>
          <p:nvPr>
            <p:ph/>
          </p:nvPr>
        </p:nvSpPr>
        <p:spPr>
          <a:xfrm>
            <a:off x="5261105" y="10522209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6 255 892,00</a:t>
            </a:r>
          </a:p>
        </p:txBody>
      </p:sp>
      <p:sp>
        <p:nvSpPr>
          <p:cNvPr id="3029" name="TextBox3028"/>
          <p:cNvSpPr>
            <a:spLocks noGrp="1"/>
          </p:cNvSpPr>
          <p:nvPr>
            <p:ph/>
          </p:nvPr>
        </p:nvSpPr>
        <p:spPr>
          <a:xfrm>
            <a:off x="6372287" y="10522209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12 855 173,92</a:t>
            </a:r>
          </a:p>
        </p:txBody>
      </p:sp>
      <p:sp>
        <p:nvSpPr>
          <p:cNvPr id="3030" name="TextBox3029"/>
          <p:cNvSpPr>
            <a:spLocks noGrp="1"/>
          </p:cNvSpPr>
          <p:nvPr>
            <p:ph/>
          </p:nvPr>
        </p:nvSpPr>
        <p:spPr>
          <a:xfrm>
            <a:off x="7483469" y="10522209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10 862 333,26</a:t>
            </a:r>
          </a:p>
        </p:txBody>
      </p:sp>
      <p:sp>
        <p:nvSpPr>
          <p:cNvPr id="3031" name="TextBox3030"/>
          <p:cNvSpPr>
            <a:spLocks noGrp="1"/>
          </p:cNvSpPr>
          <p:nvPr>
            <p:ph/>
          </p:nvPr>
        </p:nvSpPr>
        <p:spPr>
          <a:xfrm>
            <a:off x="498897" y="10522209"/>
            <a:ext cx="473953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1" i="0" smtClean="0">
                <a:solidFill>
                  <a:srgbClr val="010101"/>
                </a:solidFill>
                <a:latin typeface="Tahoma"/>
              </a:rPr>
              <a:t>Rozpočtové příjmy:</a:t>
            </a:r>
          </a:p>
        </p:txBody>
      </p:sp>
      <p:sp>
        <p:nvSpPr>
          <p:cNvPr id="3032" name="TextBox3031"/>
          <p:cNvSpPr>
            <a:spLocks noGrp="1"/>
          </p:cNvSpPr>
          <p:nvPr>
            <p:ph/>
          </p:nvPr>
        </p:nvSpPr>
        <p:spPr>
          <a:xfrm>
            <a:off x="8604345" y="10581779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84,5 %</a:t>
            </a:r>
          </a:p>
        </p:txBody>
      </p:sp>
      <p:pic>
        <p:nvPicPr>
          <p:cNvPr id="3032" name="Picture4" descr="Picture3033"/>
          <p:cNvPicPr>
            <a:picLocks noChangeAspect="1"/>
          </p:cNvPicPr>
          <p:nvPr/>
        </p:nvPicPr>
        <p:blipFill>
          <a:blip r:embed="rIdp3032" cstate="print"/>
          <a:stretch>
            <a:fillRect/>
          </a:stretch>
        </p:blipFill>
        <p:spPr>
          <a:xfrm>
            <a:off x="4217253" y="12648554"/>
            <a:ext cx="1089909" cy="341285"/>
          </a:xfrm>
          <a:prstGeom prst="rect">
            <a:avLst/>
          </a:prstGeom>
          <a:noFill/>
        </p:spPr>
      </p:pic>
      <p:sp>
        <p:nvSpPr>
          <p:cNvPr id="3034" name="TextBox3033"/>
          <p:cNvSpPr>
            <a:spLocks noGrp="1"/>
          </p:cNvSpPr>
          <p:nvPr>
            <p:ph/>
          </p:nvPr>
        </p:nvSpPr>
        <p:spPr>
          <a:xfrm>
            <a:off x="4260189" y="12669582"/>
            <a:ext cx="1004037" cy="29108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700" b="0" i="0" smtClean="0">
                <a:solidFill>
                  <a:srgbClr val="010101"/>
                </a:solidFill>
                <a:latin typeface="tahoma"/>
              </a:rPr>
              <a:t>Strana
2 z 16</a:t>
            </a:r>
          </a:p>
        </p:txBody>
      </p:sp>
      <p:sp>
        <p:nvSpPr>
          <p:cNvPr id="3035" name="TextBox3034"/>
          <p:cNvSpPr>
            <a:spLocks noGrp="1"/>
          </p:cNvSpPr>
          <p:nvPr>
            <p:ph/>
          </p:nvPr>
        </p:nvSpPr>
        <p:spPr>
          <a:xfrm>
            <a:off x="8000780" y="12657582"/>
            <a:ext cx="1070092" cy="291121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700" b="0" i="0" smtClean="0">
                <a:solidFill>
                  <a:srgbClr val="010101"/>
                </a:solidFill>
                <a:latin typeface="Tahoma"/>
              </a:rPr>
              <a:t>4.12.2017
14:21:00</a:t>
            </a:r>
          </a:p>
        </p:txBody>
      </p:sp>
      <p:sp>
        <p:nvSpPr>
          <p:cNvPr id="3036" name="TextBox3035"/>
          <p:cNvSpPr>
            <a:spLocks noGrp="1"/>
          </p:cNvSpPr>
          <p:nvPr>
            <p:ph/>
          </p:nvPr>
        </p:nvSpPr>
        <p:spPr>
          <a:xfrm>
            <a:off x="453543" y="12663585"/>
            <a:ext cx="3657248" cy="291121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700" b="0" i="0" smtClean="0">
                <a:solidFill>
                  <a:srgbClr val="010101"/>
                </a:solidFill>
                <a:latin typeface="Tahoma"/>
              </a:rPr>
              <a:t>Z dat systému GINIS Express vytiskl Jana Nepožitková
Finanční okruhy - Účetnictví 6.07.0 (Stařechovice), verze: 2017.02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7" name="TextBox3036"/>
          <p:cNvSpPr>
            <a:spLocks noGrp="1"/>
          </p:cNvSpPr>
          <p:nvPr>
            <p:ph/>
          </p:nvPr>
        </p:nvSpPr>
        <p:spPr>
          <a:xfrm>
            <a:off x="498897" y="476220"/>
            <a:ext cx="7914336" cy="249449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1200" b="1" i="0" smtClean="0">
                <a:solidFill>
                  <a:srgbClr val="010101"/>
                </a:solidFill>
                <a:latin typeface="Tahoma"/>
              </a:rPr>
              <a:t>II. Rozpočtové výdaje</a:t>
            </a:r>
          </a:p>
        </p:txBody>
      </p:sp>
      <p:sp>
        <p:nvSpPr>
          <p:cNvPr id="3038" name="TextBox3037"/>
          <p:cNvSpPr>
            <a:spLocks noGrp="1"/>
          </p:cNvSpPr>
          <p:nvPr>
            <p:ph/>
          </p:nvPr>
        </p:nvSpPr>
        <p:spPr>
          <a:xfrm>
            <a:off x="498897" y="793701"/>
            <a:ext cx="612284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ODPA</a:t>
            </a:r>
          </a:p>
        </p:txBody>
      </p:sp>
      <p:cxnSp>
        <p:nvCxnSpPr>
          <p:cNvPr id="3039" name="Line3038"/>
          <p:cNvCxnSpPr/>
          <p:nvPr/>
        </p:nvCxnSpPr>
        <p:spPr>
          <a:xfrm>
            <a:off x="498897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0" name="Line3039"/>
          <p:cNvCxnSpPr/>
          <p:nvPr/>
        </p:nvCxnSpPr>
        <p:spPr>
          <a:xfrm>
            <a:off x="1111180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1" name="Line3040"/>
          <p:cNvCxnSpPr/>
          <p:nvPr/>
        </p:nvCxnSpPr>
        <p:spPr>
          <a:xfrm>
            <a:off x="498897" y="793701"/>
            <a:ext cx="612284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2" name="Line3041"/>
          <p:cNvCxnSpPr/>
          <p:nvPr/>
        </p:nvCxnSpPr>
        <p:spPr>
          <a:xfrm>
            <a:off x="498897" y="1156535"/>
            <a:ext cx="612284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43" name="TextBox3042"/>
          <p:cNvSpPr>
            <a:spLocks noGrp="1"/>
          </p:cNvSpPr>
          <p:nvPr>
            <p:ph/>
          </p:nvPr>
        </p:nvSpPr>
        <p:spPr>
          <a:xfrm>
            <a:off x="1111181" y="793701"/>
            <a:ext cx="634962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POL</a:t>
            </a:r>
          </a:p>
        </p:txBody>
      </p:sp>
      <p:cxnSp>
        <p:nvCxnSpPr>
          <p:cNvPr id="3044" name="Line3043"/>
          <p:cNvCxnSpPr/>
          <p:nvPr/>
        </p:nvCxnSpPr>
        <p:spPr>
          <a:xfrm>
            <a:off x="1111181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5" name="Line3044"/>
          <p:cNvCxnSpPr/>
          <p:nvPr/>
        </p:nvCxnSpPr>
        <p:spPr>
          <a:xfrm>
            <a:off x="1746142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6" name="Line3045"/>
          <p:cNvCxnSpPr/>
          <p:nvPr/>
        </p:nvCxnSpPr>
        <p:spPr>
          <a:xfrm>
            <a:off x="1111181" y="793701"/>
            <a:ext cx="63496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7" name="Line3046"/>
          <p:cNvCxnSpPr/>
          <p:nvPr/>
        </p:nvCxnSpPr>
        <p:spPr>
          <a:xfrm>
            <a:off x="1111181" y="1156535"/>
            <a:ext cx="63496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48" name="TextBox3047"/>
          <p:cNvSpPr>
            <a:spLocks noGrp="1"/>
          </p:cNvSpPr>
          <p:nvPr>
            <p:ph/>
          </p:nvPr>
        </p:nvSpPr>
        <p:spPr>
          <a:xfrm>
            <a:off x="1746142" y="793701"/>
            <a:ext cx="3492286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Text</a:t>
            </a:r>
          </a:p>
        </p:txBody>
      </p:sp>
      <p:cxnSp>
        <p:nvCxnSpPr>
          <p:cNvPr id="3049" name="Line3048"/>
          <p:cNvCxnSpPr/>
          <p:nvPr/>
        </p:nvCxnSpPr>
        <p:spPr>
          <a:xfrm>
            <a:off x="1746142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0" name="Line3049"/>
          <p:cNvCxnSpPr/>
          <p:nvPr/>
        </p:nvCxnSpPr>
        <p:spPr>
          <a:xfrm>
            <a:off x="5238427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1" name="Line3050"/>
          <p:cNvCxnSpPr/>
          <p:nvPr/>
        </p:nvCxnSpPr>
        <p:spPr>
          <a:xfrm>
            <a:off x="1746142" y="793701"/>
            <a:ext cx="3492286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2" name="Line3051"/>
          <p:cNvCxnSpPr/>
          <p:nvPr/>
        </p:nvCxnSpPr>
        <p:spPr>
          <a:xfrm>
            <a:off x="1746142" y="1156535"/>
            <a:ext cx="3492286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53" name="TextBox3052"/>
          <p:cNvSpPr>
            <a:spLocks noGrp="1"/>
          </p:cNvSpPr>
          <p:nvPr>
            <p:ph/>
          </p:nvPr>
        </p:nvSpPr>
        <p:spPr>
          <a:xfrm>
            <a:off x="5238428" y="793701"/>
            <a:ext cx="1133860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Schválený rozpočet</a:t>
            </a:r>
          </a:p>
        </p:txBody>
      </p:sp>
      <p:cxnSp>
        <p:nvCxnSpPr>
          <p:cNvPr id="3054" name="Line3053"/>
          <p:cNvCxnSpPr/>
          <p:nvPr/>
        </p:nvCxnSpPr>
        <p:spPr>
          <a:xfrm>
            <a:off x="5238428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5" name="Line3054"/>
          <p:cNvCxnSpPr/>
          <p:nvPr/>
        </p:nvCxnSpPr>
        <p:spPr>
          <a:xfrm>
            <a:off x="6372287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6" name="Line3055"/>
          <p:cNvCxnSpPr/>
          <p:nvPr/>
        </p:nvCxnSpPr>
        <p:spPr>
          <a:xfrm>
            <a:off x="5238428" y="793701"/>
            <a:ext cx="1133860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7" name="Line3056"/>
          <p:cNvCxnSpPr/>
          <p:nvPr/>
        </p:nvCxnSpPr>
        <p:spPr>
          <a:xfrm>
            <a:off x="5238428" y="1156535"/>
            <a:ext cx="1133860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58" name="TextBox3057"/>
          <p:cNvSpPr>
            <a:spLocks noGrp="1"/>
          </p:cNvSpPr>
          <p:nvPr>
            <p:ph/>
          </p:nvPr>
        </p:nvSpPr>
        <p:spPr>
          <a:xfrm>
            <a:off x="6372287" y="793701"/>
            <a:ext cx="1111182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Rozpočet po změnách</a:t>
            </a:r>
          </a:p>
        </p:txBody>
      </p:sp>
      <p:cxnSp>
        <p:nvCxnSpPr>
          <p:cNvPr id="3059" name="Line3058"/>
          <p:cNvCxnSpPr/>
          <p:nvPr/>
        </p:nvCxnSpPr>
        <p:spPr>
          <a:xfrm>
            <a:off x="6372287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60" name="Line3059"/>
          <p:cNvCxnSpPr/>
          <p:nvPr/>
        </p:nvCxnSpPr>
        <p:spPr>
          <a:xfrm>
            <a:off x="7483468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61" name="Line3060"/>
          <p:cNvCxnSpPr/>
          <p:nvPr/>
        </p:nvCxnSpPr>
        <p:spPr>
          <a:xfrm>
            <a:off x="6372287" y="793701"/>
            <a:ext cx="111118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62" name="Line3061"/>
          <p:cNvCxnSpPr/>
          <p:nvPr/>
        </p:nvCxnSpPr>
        <p:spPr>
          <a:xfrm>
            <a:off x="6372287" y="1156535"/>
            <a:ext cx="111118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63" name="TextBox3062"/>
          <p:cNvSpPr>
            <a:spLocks noGrp="1"/>
          </p:cNvSpPr>
          <p:nvPr>
            <p:ph/>
          </p:nvPr>
        </p:nvSpPr>
        <p:spPr>
          <a:xfrm>
            <a:off x="7483469" y="793701"/>
            <a:ext cx="1088505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Výsledek od počátku roku</a:t>
            </a:r>
          </a:p>
        </p:txBody>
      </p:sp>
      <p:cxnSp>
        <p:nvCxnSpPr>
          <p:cNvPr id="3064" name="Line3063"/>
          <p:cNvCxnSpPr/>
          <p:nvPr/>
        </p:nvCxnSpPr>
        <p:spPr>
          <a:xfrm>
            <a:off x="7483469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65" name="Line3064"/>
          <p:cNvCxnSpPr/>
          <p:nvPr/>
        </p:nvCxnSpPr>
        <p:spPr>
          <a:xfrm>
            <a:off x="8571973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66" name="Line3065"/>
          <p:cNvCxnSpPr/>
          <p:nvPr/>
        </p:nvCxnSpPr>
        <p:spPr>
          <a:xfrm>
            <a:off x="7483469" y="793701"/>
            <a:ext cx="108850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67" name="Line3066"/>
          <p:cNvCxnSpPr/>
          <p:nvPr/>
        </p:nvCxnSpPr>
        <p:spPr>
          <a:xfrm>
            <a:off x="7483469" y="1156535"/>
            <a:ext cx="108850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68" name="TextBox3067"/>
          <p:cNvSpPr>
            <a:spLocks noGrp="1"/>
          </p:cNvSpPr>
          <p:nvPr>
            <p:ph/>
          </p:nvPr>
        </p:nvSpPr>
        <p:spPr>
          <a:xfrm>
            <a:off x="498897" y="1156536"/>
            <a:ext cx="61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a</a:t>
            </a:r>
          </a:p>
        </p:txBody>
      </p:sp>
      <p:cxnSp>
        <p:nvCxnSpPr>
          <p:cNvPr id="3069" name="Line3068"/>
          <p:cNvCxnSpPr/>
          <p:nvPr/>
        </p:nvCxnSpPr>
        <p:spPr>
          <a:xfrm>
            <a:off x="498897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0" name="Line3069"/>
          <p:cNvCxnSpPr/>
          <p:nvPr/>
        </p:nvCxnSpPr>
        <p:spPr>
          <a:xfrm>
            <a:off x="1111180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1" name="Line3070"/>
          <p:cNvCxnSpPr/>
          <p:nvPr/>
        </p:nvCxnSpPr>
        <p:spPr>
          <a:xfrm>
            <a:off x="498897" y="1156536"/>
            <a:ext cx="612284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2" name="Line3071"/>
          <p:cNvCxnSpPr/>
          <p:nvPr/>
        </p:nvCxnSpPr>
        <p:spPr>
          <a:xfrm>
            <a:off x="498897" y="1360630"/>
            <a:ext cx="612284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3" name="TextBox3072"/>
          <p:cNvSpPr>
            <a:spLocks noGrp="1"/>
          </p:cNvSpPr>
          <p:nvPr>
            <p:ph/>
          </p:nvPr>
        </p:nvSpPr>
        <p:spPr>
          <a:xfrm>
            <a:off x="1111181" y="1156536"/>
            <a:ext cx="634962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b</a:t>
            </a:r>
          </a:p>
        </p:txBody>
      </p:sp>
      <p:cxnSp>
        <p:nvCxnSpPr>
          <p:cNvPr id="3074" name="Line3073"/>
          <p:cNvCxnSpPr/>
          <p:nvPr/>
        </p:nvCxnSpPr>
        <p:spPr>
          <a:xfrm>
            <a:off x="1111181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5" name="Line3074"/>
          <p:cNvCxnSpPr/>
          <p:nvPr/>
        </p:nvCxnSpPr>
        <p:spPr>
          <a:xfrm>
            <a:off x="1746142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6" name="Line3075"/>
          <p:cNvCxnSpPr/>
          <p:nvPr/>
        </p:nvCxnSpPr>
        <p:spPr>
          <a:xfrm>
            <a:off x="1111181" y="1156536"/>
            <a:ext cx="63496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7" name="Line3076"/>
          <p:cNvCxnSpPr/>
          <p:nvPr/>
        </p:nvCxnSpPr>
        <p:spPr>
          <a:xfrm>
            <a:off x="1111181" y="1360630"/>
            <a:ext cx="63496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8" name="TextBox3077"/>
          <p:cNvSpPr>
            <a:spLocks noGrp="1"/>
          </p:cNvSpPr>
          <p:nvPr>
            <p:ph/>
          </p:nvPr>
        </p:nvSpPr>
        <p:spPr>
          <a:xfrm>
            <a:off x="1746142" y="1156536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c</a:t>
            </a:r>
          </a:p>
        </p:txBody>
      </p:sp>
      <p:cxnSp>
        <p:nvCxnSpPr>
          <p:cNvPr id="3079" name="Line3078"/>
          <p:cNvCxnSpPr/>
          <p:nvPr/>
        </p:nvCxnSpPr>
        <p:spPr>
          <a:xfrm>
            <a:off x="1746142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0" name="Line3079"/>
          <p:cNvCxnSpPr/>
          <p:nvPr/>
        </p:nvCxnSpPr>
        <p:spPr>
          <a:xfrm>
            <a:off x="5238427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1" name="Line3080"/>
          <p:cNvCxnSpPr/>
          <p:nvPr/>
        </p:nvCxnSpPr>
        <p:spPr>
          <a:xfrm>
            <a:off x="1746142" y="1156536"/>
            <a:ext cx="3492286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2" name="Line3081"/>
          <p:cNvCxnSpPr/>
          <p:nvPr/>
        </p:nvCxnSpPr>
        <p:spPr>
          <a:xfrm>
            <a:off x="1746142" y="1360630"/>
            <a:ext cx="3492286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3" name="TextBox3082"/>
          <p:cNvSpPr>
            <a:spLocks noGrp="1"/>
          </p:cNvSpPr>
          <p:nvPr>
            <p:ph/>
          </p:nvPr>
        </p:nvSpPr>
        <p:spPr>
          <a:xfrm>
            <a:off x="5238428" y="1156536"/>
            <a:ext cx="1133860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1</a:t>
            </a:r>
          </a:p>
        </p:txBody>
      </p:sp>
      <p:cxnSp>
        <p:nvCxnSpPr>
          <p:cNvPr id="3084" name="Line3083"/>
          <p:cNvCxnSpPr/>
          <p:nvPr/>
        </p:nvCxnSpPr>
        <p:spPr>
          <a:xfrm>
            <a:off x="5238428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5" name="Line3084"/>
          <p:cNvCxnSpPr/>
          <p:nvPr/>
        </p:nvCxnSpPr>
        <p:spPr>
          <a:xfrm>
            <a:off x="6372287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6" name="Line3085"/>
          <p:cNvCxnSpPr/>
          <p:nvPr/>
        </p:nvCxnSpPr>
        <p:spPr>
          <a:xfrm>
            <a:off x="5238428" y="1156536"/>
            <a:ext cx="1133860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7" name="Line3086"/>
          <p:cNvCxnSpPr/>
          <p:nvPr/>
        </p:nvCxnSpPr>
        <p:spPr>
          <a:xfrm>
            <a:off x="5238428" y="1360630"/>
            <a:ext cx="1133860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8" name="TextBox3087"/>
          <p:cNvSpPr>
            <a:spLocks noGrp="1"/>
          </p:cNvSpPr>
          <p:nvPr>
            <p:ph/>
          </p:nvPr>
        </p:nvSpPr>
        <p:spPr>
          <a:xfrm>
            <a:off x="6372287" y="1156536"/>
            <a:ext cx="1111182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2</a:t>
            </a:r>
          </a:p>
        </p:txBody>
      </p:sp>
      <p:cxnSp>
        <p:nvCxnSpPr>
          <p:cNvPr id="3089" name="Line3088"/>
          <p:cNvCxnSpPr/>
          <p:nvPr/>
        </p:nvCxnSpPr>
        <p:spPr>
          <a:xfrm>
            <a:off x="6372287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0" name="Line3089"/>
          <p:cNvCxnSpPr/>
          <p:nvPr/>
        </p:nvCxnSpPr>
        <p:spPr>
          <a:xfrm>
            <a:off x="7483468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1" name="Line3090"/>
          <p:cNvCxnSpPr/>
          <p:nvPr/>
        </p:nvCxnSpPr>
        <p:spPr>
          <a:xfrm>
            <a:off x="6372287" y="1156536"/>
            <a:ext cx="111118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2" name="Line3091"/>
          <p:cNvCxnSpPr/>
          <p:nvPr/>
        </p:nvCxnSpPr>
        <p:spPr>
          <a:xfrm>
            <a:off x="6372287" y="1360630"/>
            <a:ext cx="111118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3" name="TextBox3092"/>
          <p:cNvSpPr>
            <a:spLocks noGrp="1"/>
          </p:cNvSpPr>
          <p:nvPr>
            <p:ph/>
          </p:nvPr>
        </p:nvSpPr>
        <p:spPr>
          <a:xfrm>
            <a:off x="7483469" y="1156536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3</a:t>
            </a:r>
          </a:p>
        </p:txBody>
      </p:sp>
      <p:cxnSp>
        <p:nvCxnSpPr>
          <p:cNvPr id="3094" name="Line3093"/>
          <p:cNvCxnSpPr/>
          <p:nvPr/>
        </p:nvCxnSpPr>
        <p:spPr>
          <a:xfrm>
            <a:off x="7483469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5" name="Line3094"/>
          <p:cNvCxnSpPr/>
          <p:nvPr/>
        </p:nvCxnSpPr>
        <p:spPr>
          <a:xfrm>
            <a:off x="8571973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6" name="Line3095"/>
          <p:cNvCxnSpPr/>
          <p:nvPr/>
        </p:nvCxnSpPr>
        <p:spPr>
          <a:xfrm>
            <a:off x="7483469" y="1156536"/>
            <a:ext cx="108850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7" name="Line3096"/>
          <p:cNvCxnSpPr/>
          <p:nvPr/>
        </p:nvCxnSpPr>
        <p:spPr>
          <a:xfrm>
            <a:off x="7483469" y="1360630"/>
            <a:ext cx="108850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8" name="TextBox3097"/>
          <p:cNvSpPr>
            <a:spLocks noGrp="1"/>
          </p:cNvSpPr>
          <p:nvPr>
            <p:ph/>
          </p:nvPr>
        </p:nvSpPr>
        <p:spPr>
          <a:xfrm>
            <a:off x="498897" y="1428662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Pěstební činnost</a:t>
            </a:r>
          </a:p>
        </p:txBody>
      </p:sp>
      <p:sp>
        <p:nvSpPr>
          <p:cNvPr id="3099" name="TextBox3098"/>
          <p:cNvSpPr>
            <a:spLocks noGrp="1"/>
          </p:cNvSpPr>
          <p:nvPr>
            <p:ph/>
          </p:nvPr>
        </p:nvSpPr>
        <p:spPr>
          <a:xfrm>
            <a:off x="498897" y="1655434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1031</a:t>
            </a:r>
          </a:p>
        </p:txBody>
      </p:sp>
      <p:sp>
        <p:nvSpPr>
          <p:cNvPr id="3100" name="TextBox3099"/>
          <p:cNvSpPr>
            <a:spLocks noGrp="1"/>
          </p:cNvSpPr>
          <p:nvPr>
            <p:ph/>
          </p:nvPr>
        </p:nvSpPr>
        <p:spPr>
          <a:xfrm>
            <a:off x="1133859" y="1655434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5139</a:t>
            </a:r>
          </a:p>
        </p:txBody>
      </p:sp>
      <p:sp>
        <p:nvSpPr>
          <p:cNvPr id="3101" name="TextBox3100"/>
          <p:cNvSpPr>
            <a:spLocks noGrp="1"/>
          </p:cNvSpPr>
          <p:nvPr>
            <p:ph/>
          </p:nvPr>
        </p:nvSpPr>
        <p:spPr>
          <a:xfrm>
            <a:off x="1746142" y="1655434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Nákup materiálu j.n.</a:t>
            </a:r>
          </a:p>
        </p:txBody>
      </p:sp>
      <p:sp>
        <p:nvSpPr>
          <p:cNvPr id="3102" name="TextBox3101"/>
          <p:cNvSpPr>
            <a:spLocks noGrp="1"/>
          </p:cNvSpPr>
          <p:nvPr>
            <p:ph/>
          </p:nvPr>
        </p:nvSpPr>
        <p:spPr>
          <a:xfrm>
            <a:off x="5261105" y="1655434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103" name="TextBox3102"/>
          <p:cNvSpPr>
            <a:spLocks noGrp="1"/>
          </p:cNvSpPr>
          <p:nvPr>
            <p:ph/>
          </p:nvPr>
        </p:nvSpPr>
        <p:spPr>
          <a:xfrm>
            <a:off x="6372287" y="1655434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50 000,00</a:t>
            </a:r>
          </a:p>
        </p:txBody>
      </p:sp>
      <p:sp>
        <p:nvSpPr>
          <p:cNvPr id="3104" name="TextBox3103"/>
          <p:cNvSpPr>
            <a:spLocks noGrp="1"/>
          </p:cNvSpPr>
          <p:nvPr>
            <p:ph/>
          </p:nvPr>
        </p:nvSpPr>
        <p:spPr>
          <a:xfrm>
            <a:off x="7483469" y="1655434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38 979,00</a:t>
            </a:r>
          </a:p>
        </p:txBody>
      </p:sp>
      <p:sp>
        <p:nvSpPr>
          <p:cNvPr id="3105" name="TextBox3104"/>
          <p:cNvSpPr>
            <a:spLocks noGrp="1"/>
          </p:cNvSpPr>
          <p:nvPr>
            <p:ph/>
          </p:nvPr>
        </p:nvSpPr>
        <p:spPr>
          <a:xfrm>
            <a:off x="8594651" y="1700788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78 %</a:t>
            </a:r>
          </a:p>
        </p:txBody>
      </p:sp>
      <p:sp>
        <p:nvSpPr>
          <p:cNvPr id="3106" name="TextBox3105"/>
          <p:cNvSpPr>
            <a:spLocks noGrp="1"/>
          </p:cNvSpPr>
          <p:nvPr>
            <p:ph/>
          </p:nvPr>
        </p:nvSpPr>
        <p:spPr>
          <a:xfrm>
            <a:off x="498897" y="1859528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1031</a:t>
            </a:r>
          </a:p>
        </p:txBody>
      </p:sp>
      <p:sp>
        <p:nvSpPr>
          <p:cNvPr id="3107" name="TextBox3106"/>
          <p:cNvSpPr>
            <a:spLocks noGrp="1"/>
          </p:cNvSpPr>
          <p:nvPr>
            <p:ph/>
          </p:nvPr>
        </p:nvSpPr>
        <p:spPr>
          <a:xfrm>
            <a:off x="1133859" y="1859528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5169</a:t>
            </a:r>
          </a:p>
        </p:txBody>
      </p:sp>
      <p:sp>
        <p:nvSpPr>
          <p:cNvPr id="3108" name="TextBox3107"/>
          <p:cNvSpPr>
            <a:spLocks noGrp="1"/>
          </p:cNvSpPr>
          <p:nvPr>
            <p:ph/>
          </p:nvPr>
        </p:nvSpPr>
        <p:spPr>
          <a:xfrm>
            <a:off x="1746142" y="1859528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Nákup ostatních služeb</a:t>
            </a:r>
          </a:p>
        </p:txBody>
      </p:sp>
      <p:sp>
        <p:nvSpPr>
          <p:cNvPr id="3109" name="TextBox3108"/>
          <p:cNvSpPr>
            <a:spLocks noGrp="1"/>
          </p:cNvSpPr>
          <p:nvPr>
            <p:ph/>
          </p:nvPr>
        </p:nvSpPr>
        <p:spPr>
          <a:xfrm>
            <a:off x="5261105" y="1859528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100 000,00</a:t>
            </a:r>
          </a:p>
        </p:txBody>
      </p:sp>
      <p:sp>
        <p:nvSpPr>
          <p:cNvPr id="3110" name="TextBox3109"/>
          <p:cNvSpPr>
            <a:spLocks noGrp="1"/>
          </p:cNvSpPr>
          <p:nvPr>
            <p:ph/>
          </p:nvPr>
        </p:nvSpPr>
        <p:spPr>
          <a:xfrm>
            <a:off x="6372287" y="1859528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200 000,00</a:t>
            </a:r>
          </a:p>
        </p:txBody>
      </p:sp>
      <p:sp>
        <p:nvSpPr>
          <p:cNvPr id="3111" name="TextBox3110"/>
          <p:cNvSpPr>
            <a:spLocks noGrp="1"/>
          </p:cNvSpPr>
          <p:nvPr>
            <p:ph/>
          </p:nvPr>
        </p:nvSpPr>
        <p:spPr>
          <a:xfrm>
            <a:off x="7483469" y="1859528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FF0101"/>
                </a:solidFill>
                <a:latin typeface="Tahoma"/>
              </a:rPr>
              <a:t>202 030,25</a:t>
            </a:r>
          </a:p>
        </p:txBody>
      </p:sp>
      <p:sp>
        <p:nvSpPr>
          <p:cNvPr id="3112" name="TextBox3111"/>
          <p:cNvSpPr>
            <a:spLocks noGrp="1"/>
          </p:cNvSpPr>
          <p:nvPr>
            <p:ph/>
          </p:nvPr>
        </p:nvSpPr>
        <p:spPr>
          <a:xfrm>
            <a:off x="8594651" y="1904882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FF0101"/>
                </a:solidFill>
                <a:latin typeface="Tahoma"/>
              </a:rPr>
              <a:t>101 %</a:t>
            </a:r>
          </a:p>
        </p:txBody>
      </p:sp>
      <p:sp>
        <p:nvSpPr>
          <p:cNvPr id="3113" name="TextBox3112"/>
          <p:cNvSpPr>
            <a:spLocks noGrp="1"/>
          </p:cNvSpPr>
          <p:nvPr>
            <p:ph/>
          </p:nvPr>
        </p:nvSpPr>
        <p:spPr>
          <a:xfrm>
            <a:off x="498897" y="2063623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1031</a:t>
            </a:r>
          </a:p>
        </p:txBody>
      </p:sp>
      <p:sp>
        <p:nvSpPr>
          <p:cNvPr id="3114" name="TextBox3113"/>
          <p:cNvSpPr>
            <a:spLocks noGrp="1"/>
          </p:cNvSpPr>
          <p:nvPr>
            <p:ph/>
          </p:nvPr>
        </p:nvSpPr>
        <p:spPr>
          <a:xfrm>
            <a:off x="1133859" y="2063623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5363</a:t>
            </a:r>
          </a:p>
        </p:txBody>
      </p:sp>
      <p:sp>
        <p:nvSpPr>
          <p:cNvPr id="3115" name="TextBox3114"/>
          <p:cNvSpPr>
            <a:spLocks noGrp="1"/>
          </p:cNvSpPr>
          <p:nvPr>
            <p:ph/>
          </p:nvPr>
        </p:nvSpPr>
        <p:spPr>
          <a:xfrm>
            <a:off x="1746142" y="2063623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Úhrady sankcí jiným rozpočtům</a:t>
            </a:r>
          </a:p>
        </p:txBody>
      </p:sp>
      <p:sp>
        <p:nvSpPr>
          <p:cNvPr id="3116" name="TextBox3115"/>
          <p:cNvSpPr>
            <a:spLocks noGrp="1"/>
          </p:cNvSpPr>
          <p:nvPr>
            <p:ph/>
          </p:nvPr>
        </p:nvSpPr>
        <p:spPr>
          <a:xfrm>
            <a:off x="5261105" y="2063623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117" name="TextBox3116"/>
          <p:cNvSpPr>
            <a:spLocks noGrp="1"/>
          </p:cNvSpPr>
          <p:nvPr>
            <p:ph/>
          </p:nvPr>
        </p:nvSpPr>
        <p:spPr>
          <a:xfrm>
            <a:off x="6372287" y="2063623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1 000,00</a:t>
            </a:r>
          </a:p>
        </p:txBody>
      </p:sp>
      <p:sp>
        <p:nvSpPr>
          <p:cNvPr id="3118" name="TextBox3117"/>
          <p:cNvSpPr>
            <a:spLocks noGrp="1"/>
          </p:cNvSpPr>
          <p:nvPr>
            <p:ph/>
          </p:nvPr>
        </p:nvSpPr>
        <p:spPr>
          <a:xfrm>
            <a:off x="7483469" y="2063623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1 000,00</a:t>
            </a:r>
          </a:p>
        </p:txBody>
      </p:sp>
      <p:sp>
        <p:nvSpPr>
          <p:cNvPr id="3119" name="TextBox3118"/>
          <p:cNvSpPr>
            <a:spLocks noGrp="1"/>
          </p:cNvSpPr>
          <p:nvPr>
            <p:ph/>
          </p:nvPr>
        </p:nvSpPr>
        <p:spPr>
          <a:xfrm>
            <a:off x="8594651" y="2108977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100 %</a:t>
            </a:r>
          </a:p>
        </p:txBody>
      </p:sp>
      <p:sp>
        <p:nvSpPr>
          <p:cNvPr id="3120" name="TextBox3119"/>
          <p:cNvSpPr>
            <a:spLocks noGrp="1"/>
          </p:cNvSpPr>
          <p:nvPr>
            <p:ph/>
          </p:nvPr>
        </p:nvSpPr>
        <p:spPr>
          <a:xfrm>
            <a:off x="5261105" y="2290394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100 000,00</a:t>
            </a:r>
          </a:p>
        </p:txBody>
      </p:sp>
      <p:sp>
        <p:nvSpPr>
          <p:cNvPr id="3121" name="TextBox3120"/>
          <p:cNvSpPr>
            <a:spLocks noGrp="1"/>
          </p:cNvSpPr>
          <p:nvPr>
            <p:ph/>
          </p:nvPr>
        </p:nvSpPr>
        <p:spPr>
          <a:xfrm>
            <a:off x="6372287" y="2290394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251 000,00</a:t>
            </a:r>
          </a:p>
        </p:txBody>
      </p:sp>
      <p:sp>
        <p:nvSpPr>
          <p:cNvPr id="3122" name="TextBox3121"/>
          <p:cNvSpPr>
            <a:spLocks noGrp="1"/>
          </p:cNvSpPr>
          <p:nvPr>
            <p:ph/>
          </p:nvPr>
        </p:nvSpPr>
        <p:spPr>
          <a:xfrm>
            <a:off x="7483469" y="2290394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242 009,25</a:t>
            </a:r>
          </a:p>
        </p:txBody>
      </p:sp>
      <p:sp>
        <p:nvSpPr>
          <p:cNvPr id="3123" name="TextBox3122"/>
          <p:cNvSpPr>
            <a:spLocks noGrp="1"/>
          </p:cNvSpPr>
          <p:nvPr>
            <p:ph/>
          </p:nvPr>
        </p:nvSpPr>
        <p:spPr>
          <a:xfrm>
            <a:off x="498897" y="2290394"/>
            <a:ext cx="4739531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1031:</a:t>
            </a:r>
          </a:p>
        </p:txBody>
      </p:sp>
      <p:sp>
        <p:nvSpPr>
          <p:cNvPr id="3124" name="TextBox3123"/>
          <p:cNvSpPr>
            <a:spLocks noGrp="1"/>
          </p:cNvSpPr>
          <p:nvPr>
            <p:ph/>
          </p:nvPr>
        </p:nvSpPr>
        <p:spPr>
          <a:xfrm>
            <a:off x="8585595" y="2354175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96,4 %</a:t>
            </a:r>
          </a:p>
        </p:txBody>
      </p:sp>
      <p:sp>
        <p:nvSpPr>
          <p:cNvPr id="3125" name="TextBox3124"/>
          <p:cNvSpPr>
            <a:spLocks noGrp="1"/>
          </p:cNvSpPr>
          <p:nvPr>
            <p:ph/>
          </p:nvPr>
        </p:nvSpPr>
        <p:spPr>
          <a:xfrm>
            <a:off x="498897" y="2607875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Ostatní záležitosti pozemních komunikací</a:t>
            </a:r>
          </a:p>
        </p:txBody>
      </p:sp>
      <p:sp>
        <p:nvSpPr>
          <p:cNvPr id="3126" name="TextBox3125"/>
          <p:cNvSpPr>
            <a:spLocks noGrp="1"/>
          </p:cNvSpPr>
          <p:nvPr>
            <p:ph/>
          </p:nvPr>
        </p:nvSpPr>
        <p:spPr>
          <a:xfrm>
            <a:off x="498897" y="2834647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2219</a:t>
            </a:r>
          </a:p>
        </p:txBody>
      </p:sp>
      <p:sp>
        <p:nvSpPr>
          <p:cNvPr id="3127" name="TextBox3126"/>
          <p:cNvSpPr>
            <a:spLocks noGrp="1"/>
          </p:cNvSpPr>
          <p:nvPr>
            <p:ph/>
          </p:nvPr>
        </p:nvSpPr>
        <p:spPr>
          <a:xfrm>
            <a:off x="1133859" y="2834647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5171</a:t>
            </a:r>
          </a:p>
        </p:txBody>
      </p:sp>
      <p:sp>
        <p:nvSpPr>
          <p:cNvPr id="3128" name="TextBox3127"/>
          <p:cNvSpPr>
            <a:spLocks noGrp="1"/>
          </p:cNvSpPr>
          <p:nvPr>
            <p:ph/>
          </p:nvPr>
        </p:nvSpPr>
        <p:spPr>
          <a:xfrm>
            <a:off x="1746142" y="2834647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Opravy a udržování</a:t>
            </a:r>
          </a:p>
        </p:txBody>
      </p:sp>
      <p:sp>
        <p:nvSpPr>
          <p:cNvPr id="3129" name="TextBox3128"/>
          <p:cNvSpPr>
            <a:spLocks noGrp="1"/>
          </p:cNvSpPr>
          <p:nvPr>
            <p:ph/>
          </p:nvPr>
        </p:nvSpPr>
        <p:spPr>
          <a:xfrm>
            <a:off x="5261105" y="2834647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50 000,00</a:t>
            </a:r>
          </a:p>
        </p:txBody>
      </p:sp>
      <p:sp>
        <p:nvSpPr>
          <p:cNvPr id="3130" name="TextBox3129"/>
          <p:cNvSpPr>
            <a:spLocks noGrp="1"/>
          </p:cNvSpPr>
          <p:nvPr>
            <p:ph/>
          </p:nvPr>
        </p:nvSpPr>
        <p:spPr>
          <a:xfrm>
            <a:off x="6372287" y="2834647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50 000,00</a:t>
            </a:r>
          </a:p>
        </p:txBody>
      </p:sp>
      <p:sp>
        <p:nvSpPr>
          <p:cNvPr id="3131" name="TextBox3130"/>
          <p:cNvSpPr>
            <a:spLocks noGrp="1"/>
          </p:cNvSpPr>
          <p:nvPr>
            <p:ph/>
          </p:nvPr>
        </p:nvSpPr>
        <p:spPr>
          <a:xfrm>
            <a:off x="7483469" y="2834647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132" name="TextBox3131"/>
          <p:cNvSpPr>
            <a:spLocks noGrp="1"/>
          </p:cNvSpPr>
          <p:nvPr>
            <p:ph/>
          </p:nvPr>
        </p:nvSpPr>
        <p:spPr>
          <a:xfrm>
            <a:off x="8594651" y="2880001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0 %</a:t>
            </a:r>
          </a:p>
        </p:txBody>
      </p:sp>
      <p:sp>
        <p:nvSpPr>
          <p:cNvPr id="3133" name="TextBox3132"/>
          <p:cNvSpPr>
            <a:spLocks noGrp="1"/>
          </p:cNvSpPr>
          <p:nvPr>
            <p:ph/>
          </p:nvPr>
        </p:nvSpPr>
        <p:spPr>
          <a:xfrm>
            <a:off x="5261105" y="3061418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50 000,00</a:t>
            </a:r>
          </a:p>
        </p:txBody>
      </p:sp>
      <p:sp>
        <p:nvSpPr>
          <p:cNvPr id="3134" name="TextBox3133"/>
          <p:cNvSpPr>
            <a:spLocks noGrp="1"/>
          </p:cNvSpPr>
          <p:nvPr>
            <p:ph/>
          </p:nvPr>
        </p:nvSpPr>
        <p:spPr>
          <a:xfrm>
            <a:off x="6372287" y="3061418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50 000,00</a:t>
            </a:r>
          </a:p>
        </p:txBody>
      </p:sp>
      <p:sp>
        <p:nvSpPr>
          <p:cNvPr id="3135" name="TextBox3134"/>
          <p:cNvSpPr>
            <a:spLocks noGrp="1"/>
          </p:cNvSpPr>
          <p:nvPr>
            <p:ph/>
          </p:nvPr>
        </p:nvSpPr>
        <p:spPr>
          <a:xfrm>
            <a:off x="7483469" y="3061418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136" name="TextBox3135"/>
          <p:cNvSpPr>
            <a:spLocks noGrp="1"/>
          </p:cNvSpPr>
          <p:nvPr>
            <p:ph/>
          </p:nvPr>
        </p:nvSpPr>
        <p:spPr>
          <a:xfrm>
            <a:off x="498897" y="3061418"/>
            <a:ext cx="4739531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2219:</a:t>
            </a:r>
          </a:p>
        </p:txBody>
      </p:sp>
      <p:sp>
        <p:nvSpPr>
          <p:cNvPr id="3137" name="TextBox3136"/>
          <p:cNvSpPr>
            <a:spLocks noGrp="1"/>
          </p:cNvSpPr>
          <p:nvPr>
            <p:ph/>
          </p:nvPr>
        </p:nvSpPr>
        <p:spPr>
          <a:xfrm>
            <a:off x="8585595" y="3125199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0 %</a:t>
            </a:r>
          </a:p>
        </p:txBody>
      </p:sp>
      <p:sp>
        <p:nvSpPr>
          <p:cNvPr id="3138" name="TextBox3137"/>
          <p:cNvSpPr>
            <a:spLocks noGrp="1"/>
          </p:cNvSpPr>
          <p:nvPr>
            <p:ph/>
          </p:nvPr>
        </p:nvSpPr>
        <p:spPr>
          <a:xfrm>
            <a:off x="498897" y="3378899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Provoz veřejné silniční dopravy</a:t>
            </a:r>
          </a:p>
        </p:txBody>
      </p:sp>
      <p:sp>
        <p:nvSpPr>
          <p:cNvPr id="3139" name="TextBox3138"/>
          <p:cNvSpPr>
            <a:spLocks noGrp="1"/>
          </p:cNvSpPr>
          <p:nvPr>
            <p:ph/>
          </p:nvPr>
        </p:nvSpPr>
        <p:spPr>
          <a:xfrm>
            <a:off x="498897" y="3605671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2221</a:t>
            </a:r>
          </a:p>
        </p:txBody>
      </p:sp>
      <p:sp>
        <p:nvSpPr>
          <p:cNvPr id="3140" name="TextBox3139"/>
          <p:cNvSpPr>
            <a:spLocks noGrp="1"/>
          </p:cNvSpPr>
          <p:nvPr>
            <p:ph/>
          </p:nvPr>
        </p:nvSpPr>
        <p:spPr>
          <a:xfrm>
            <a:off x="1133859" y="3605671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5339</a:t>
            </a:r>
          </a:p>
        </p:txBody>
      </p:sp>
      <p:sp>
        <p:nvSpPr>
          <p:cNvPr id="3141" name="TextBox3140"/>
          <p:cNvSpPr>
            <a:spLocks noGrp="1"/>
          </p:cNvSpPr>
          <p:nvPr>
            <p:ph/>
          </p:nvPr>
        </p:nvSpPr>
        <p:spPr>
          <a:xfrm>
            <a:off x="1746142" y="3605671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Neinvestiční transfery cizím příspěvkovým organ.</a:t>
            </a:r>
          </a:p>
        </p:txBody>
      </p:sp>
      <p:sp>
        <p:nvSpPr>
          <p:cNvPr id="3142" name="TextBox3141"/>
          <p:cNvSpPr>
            <a:spLocks noGrp="1"/>
          </p:cNvSpPr>
          <p:nvPr>
            <p:ph/>
          </p:nvPr>
        </p:nvSpPr>
        <p:spPr>
          <a:xfrm>
            <a:off x="5261105" y="3605671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40 000,00</a:t>
            </a:r>
          </a:p>
        </p:txBody>
      </p:sp>
      <p:sp>
        <p:nvSpPr>
          <p:cNvPr id="3143" name="TextBox3142"/>
          <p:cNvSpPr>
            <a:spLocks noGrp="1"/>
          </p:cNvSpPr>
          <p:nvPr>
            <p:ph/>
          </p:nvPr>
        </p:nvSpPr>
        <p:spPr>
          <a:xfrm>
            <a:off x="6372287" y="3605671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40 000,00</a:t>
            </a:r>
          </a:p>
        </p:txBody>
      </p:sp>
      <p:sp>
        <p:nvSpPr>
          <p:cNvPr id="3144" name="TextBox3143"/>
          <p:cNvSpPr>
            <a:spLocks noGrp="1"/>
          </p:cNvSpPr>
          <p:nvPr>
            <p:ph/>
          </p:nvPr>
        </p:nvSpPr>
        <p:spPr>
          <a:xfrm>
            <a:off x="7483469" y="3605671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38 220,00</a:t>
            </a:r>
          </a:p>
        </p:txBody>
      </p:sp>
      <p:sp>
        <p:nvSpPr>
          <p:cNvPr id="3145" name="TextBox3144"/>
          <p:cNvSpPr>
            <a:spLocks noGrp="1"/>
          </p:cNvSpPr>
          <p:nvPr>
            <p:ph/>
          </p:nvPr>
        </p:nvSpPr>
        <p:spPr>
          <a:xfrm>
            <a:off x="8594651" y="3651025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95,5 %</a:t>
            </a:r>
          </a:p>
        </p:txBody>
      </p:sp>
      <p:sp>
        <p:nvSpPr>
          <p:cNvPr id="3146" name="TextBox3145"/>
          <p:cNvSpPr>
            <a:spLocks noGrp="1"/>
          </p:cNvSpPr>
          <p:nvPr>
            <p:ph/>
          </p:nvPr>
        </p:nvSpPr>
        <p:spPr>
          <a:xfrm>
            <a:off x="5261105" y="3832442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40 000,00</a:t>
            </a:r>
          </a:p>
        </p:txBody>
      </p:sp>
      <p:sp>
        <p:nvSpPr>
          <p:cNvPr id="3147" name="TextBox3146"/>
          <p:cNvSpPr>
            <a:spLocks noGrp="1"/>
          </p:cNvSpPr>
          <p:nvPr>
            <p:ph/>
          </p:nvPr>
        </p:nvSpPr>
        <p:spPr>
          <a:xfrm>
            <a:off x="6372287" y="3832442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40 000,00</a:t>
            </a:r>
          </a:p>
        </p:txBody>
      </p:sp>
      <p:sp>
        <p:nvSpPr>
          <p:cNvPr id="3148" name="TextBox3147"/>
          <p:cNvSpPr>
            <a:spLocks noGrp="1"/>
          </p:cNvSpPr>
          <p:nvPr>
            <p:ph/>
          </p:nvPr>
        </p:nvSpPr>
        <p:spPr>
          <a:xfrm>
            <a:off x="7483469" y="3832442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38 220,00</a:t>
            </a:r>
          </a:p>
        </p:txBody>
      </p:sp>
      <p:sp>
        <p:nvSpPr>
          <p:cNvPr id="3149" name="TextBox3148"/>
          <p:cNvSpPr>
            <a:spLocks noGrp="1"/>
          </p:cNvSpPr>
          <p:nvPr>
            <p:ph/>
          </p:nvPr>
        </p:nvSpPr>
        <p:spPr>
          <a:xfrm>
            <a:off x="498897" y="3832442"/>
            <a:ext cx="4739531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2221:</a:t>
            </a:r>
          </a:p>
        </p:txBody>
      </p:sp>
      <p:sp>
        <p:nvSpPr>
          <p:cNvPr id="3150" name="TextBox3149"/>
          <p:cNvSpPr>
            <a:spLocks noGrp="1"/>
          </p:cNvSpPr>
          <p:nvPr>
            <p:ph/>
          </p:nvPr>
        </p:nvSpPr>
        <p:spPr>
          <a:xfrm>
            <a:off x="8585595" y="3896223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95,5 %</a:t>
            </a:r>
          </a:p>
        </p:txBody>
      </p:sp>
      <p:sp>
        <p:nvSpPr>
          <p:cNvPr id="3151" name="TextBox3150"/>
          <p:cNvSpPr>
            <a:spLocks noGrp="1"/>
          </p:cNvSpPr>
          <p:nvPr>
            <p:ph/>
          </p:nvPr>
        </p:nvSpPr>
        <p:spPr>
          <a:xfrm>
            <a:off x="498897" y="4149923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Pitná voda</a:t>
            </a:r>
          </a:p>
        </p:txBody>
      </p:sp>
      <p:sp>
        <p:nvSpPr>
          <p:cNvPr id="3152" name="TextBox3151"/>
          <p:cNvSpPr>
            <a:spLocks noGrp="1"/>
          </p:cNvSpPr>
          <p:nvPr>
            <p:ph/>
          </p:nvPr>
        </p:nvSpPr>
        <p:spPr>
          <a:xfrm>
            <a:off x="498897" y="4376695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2310</a:t>
            </a:r>
          </a:p>
        </p:txBody>
      </p:sp>
      <p:sp>
        <p:nvSpPr>
          <p:cNvPr id="3153" name="TextBox3152"/>
          <p:cNvSpPr>
            <a:spLocks noGrp="1"/>
          </p:cNvSpPr>
          <p:nvPr>
            <p:ph/>
          </p:nvPr>
        </p:nvSpPr>
        <p:spPr>
          <a:xfrm>
            <a:off x="1133859" y="4376695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5169</a:t>
            </a:r>
          </a:p>
        </p:txBody>
      </p:sp>
      <p:sp>
        <p:nvSpPr>
          <p:cNvPr id="3154" name="TextBox3153"/>
          <p:cNvSpPr>
            <a:spLocks noGrp="1"/>
          </p:cNvSpPr>
          <p:nvPr>
            <p:ph/>
          </p:nvPr>
        </p:nvSpPr>
        <p:spPr>
          <a:xfrm>
            <a:off x="1746142" y="4376695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Nákup ostatních služeb</a:t>
            </a:r>
          </a:p>
        </p:txBody>
      </p:sp>
      <p:sp>
        <p:nvSpPr>
          <p:cNvPr id="3155" name="TextBox3154"/>
          <p:cNvSpPr>
            <a:spLocks noGrp="1"/>
          </p:cNvSpPr>
          <p:nvPr>
            <p:ph/>
          </p:nvPr>
        </p:nvSpPr>
        <p:spPr>
          <a:xfrm>
            <a:off x="5261105" y="4376695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156" name="TextBox3155"/>
          <p:cNvSpPr>
            <a:spLocks noGrp="1"/>
          </p:cNvSpPr>
          <p:nvPr>
            <p:ph/>
          </p:nvPr>
        </p:nvSpPr>
        <p:spPr>
          <a:xfrm>
            <a:off x="6372287" y="4376695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6 000,00</a:t>
            </a:r>
          </a:p>
        </p:txBody>
      </p:sp>
      <p:sp>
        <p:nvSpPr>
          <p:cNvPr id="3157" name="TextBox3156"/>
          <p:cNvSpPr>
            <a:spLocks noGrp="1"/>
          </p:cNvSpPr>
          <p:nvPr>
            <p:ph/>
          </p:nvPr>
        </p:nvSpPr>
        <p:spPr>
          <a:xfrm>
            <a:off x="7483469" y="4376695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5 674,90</a:t>
            </a:r>
          </a:p>
        </p:txBody>
      </p:sp>
      <p:sp>
        <p:nvSpPr>
          <p:cNvPr id="3158" name="TextBox3157"/>
          <p:cNvSpPr>
            <a:spLocks noGrp="1"/>
          </p:cNvSpPr>
          <p:nvPr>
            <p:ph/>
          </p:nvPr>
        </p:nvSpPr>
        <p:spPr>
          <a:xfrm>
            <a:off x="8594651" y="4422049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94,6 %</a:t>
            </a:r>
          </a:p>
        </p:txBody>
      </p:sp>
      <p:sp>
        <p:nvSpPr>
          <p:cNvPr id="3159" name="TextBox3158"/>
          <p:cNvSpPr>
            <a:spLocks noGrp="1"/>
          </p:cNvSpPr>
          <p:nvPr>
            <p:ph/>
          </p:nvPr>
        </p:nvSpPr>
        <p:spPr>
          <a:xfrm>
            <a:off x="498897" y="4580789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2310</a:t>
            </a:r>
          </a:p>
        </p:txBody>
      </p:sp>
      <p:sp>
        <p:nvSpPr>
          <p:cNvPr id="3160" name="TextBox3159"/>
          <p:cNvSpPr>
            <a:spLocks noGrp="1"/>
          </p:cNvSpPr>
          <p:nvPr>
            <p:ph/>
          </p:nvPr>
        </p:nvSpPr>
        <p:spPr>
          <a:xfrm>
            <a:off x="1133859" y="4580789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5329</a:t>
            </a:r>
          </a:p>
        </p:txBody>
      </p:sp>
      <p:sp>
        <p:nvSpPr>
          <p:cNvPr id="3161" name="TextBox3160"/>
          <p:cNvSpPr>
            <a:spLocks noGrp="1"/>
          </p:cNvSpPr>
          <p:nvPr>
            <p:ph/>
          </p:nvPr>
        </p:nvSpPr>
        <p:spPr>
          <a:xfrm>
            <a:off x="1746142" y="4580789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Ostatní neinv.transfery veř.rozp.územní úrovně</a:t>
            </a:r>
          </a:p>
        </p:txBody>
      </p:sp>
      <p:sp>
        <p:nvSpPr>
          <p:cNvPr id="3162" name="TextBox3161"/>
          <p:cNvSpPr>
            <a:spLocks noGrp="1"/>
          </p:cNvSpPr>
          <p:nvPr>
            <p:ph/>
          </p:nvPr>
        </p:nvSpPr>
        <p:spPr>
          <a:xfrm>
            <a:off x="5261105" y="4580789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23 100,00</a:t>
            </a:r>
          </a:p>
        </p:txBody>
      </p:sp>
      <p:sp>
        <p:nvSpPr>
          <p:cNvPr id="3163" name="TextBox3162"/>
          <p:cNvSpPr>
            <a:spLocks noGrp="1"/>
          </p:cNvSpPr>
          <p:nvPr>
            <p:ph/>
          </p:nvPr>
        </p:nvSpPr>
        <p:spPr>
          <a:xfrm>
            <a:off x="6372287" y="4580789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23 100,00</a:t>
            </a:r>
          </a:p>
        </p:txBody>
      </p:sp>
      <p:sp>
        <p:nvSpPr>
          <p:cNvPr id="3164" name="TextBox3163"/>
          <p:cNvSpPr>
            <a:spLocks noGrp="1"/>
          </p:cNvSpPr>
          <p:nvPr>
            <p:ph/>
          </p:nvPr>
        </p:nvSpPr>
        <p:spPr>
          <a:xfrm>
            <a:off x="7483469" y="4580789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21 520,00</a:t>
            </a:r>
          </a:p>
        </p:txBody>
      </p:sp>
      <p:sp>
        <p:nvSpPr>
          <p:cNvPr id="3165" name="TextBox3164"/>
          <p:cNvSpPr>
            <a:spLocks noGrp="1"/>
          </p:cNvSpPr>
          <p:nvPr>
            <p:ph/>
          </p:nvPr>
        </p:nvSpPr>
        <p:spPr>
          <a:xfrm>
            <a:off x="8594651" y="4626143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93,2 %</a:t>
            </a:r>
          </a:p>
        </p:txBody>
      </p:sp>
      <p:sp>
        <p:nvSpPr>
          <p:cNvPr id="3166" name="TextBox3165"/>
          <p:cNvSpPr>
            <a:spLocks noGrp="1"/>
          </p:cNvSpPr>
          <p:nvPr>
            <p:ph/>
          </p:nvPr>
        </p:nvSpPr>
        <p:spPr>
          <a:xfrm>
            <a:off x="498897" y="4784884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2310</a:t>
            </a:r>
          </a:p>
        </p:txBody>
      </p:sp>
      <p:sp>
        <p:nvSpPr>
          <p:cNvPr id="3167" name="TextBox3166"/>
          <p:cNvSpPr>
            <a:spLocks noGrp="1"/>
          </p:cNvSpPr>
          <p:nvPr>
            <p:ph/>
          </p:nvPr>
        </p:nvSpPr>
        <p:spPr>
          <a:xfrm>
            <a:off x="1133859" y="4784884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6121</a:t>
            </a:r>
          </a:p>
        </p:txBody>
      </p:sp>
      <p:sp>
        <p:nvSpPr>
          <p:cNvPr id="3168" name="TextBox3167"/>
          <p:cNvSpPr>
            <a:spLocks noGrp="1"/>
          </p:cNvSpPr>
          <p:nvPr>
            <p:ph/>
          </p:nvPr>
        </p:nvSpPr>
        <p:spPr>
          <a:xfrm>
            <a:off x="1746142" y="4784884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Budovy, haly a stavby</a:t>
            </a:r>
          </a:p>
        </p:txBody>
      </p:sp>
      <p:sp>
        <p:nvSpPr>
          <p:cNvPr id="3169" name="TextBox3168"/>
          <p:cNvSpPr>
            <a:spLocks noGrp="1"/>
          </p:cNvSpPr>
          <p:nvPr>
            <p:ph/>
          </p:nvPr>
        </p:nvSpPr>
        <p:spPr>
          <a:xfrm>
            <a:off x="5261105" y="4784884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170" name="TextBox3169"/>
          <p:cNvSpPr>
            <a:spLocks noGrp="1"/>
          </p:cNvSpPr>
          <p:nvPr>
            <p:ph/>
          </p:nvPr>
        </p:nvSpPr>
        <p:spPr>
          <a:xfrm>
            <a:off x="6372287" y="4784884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204 310,00</a:t>
            </a:r>
          </a:p>
        </p:txBody>
      </p:sp>
      <p:sp>
        <p:nvSpPr>
          <p:cNvPr id="3171" name="TextBox3170"/>
          <p:cNvSpPr>
            <a:spLocks noGrp="1"/>
          </p:cNvSpPr>
          <p:nvPr>
            <p:ph/>
          </p:nvPr>
        </p:nvSpPr>
        <p:spPr>
          <a:xfrm>
            <a:off x="7483469" y="4784884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165 175,00</a:t>
            </a:r>
          </a:p>
        </p:txBody>
      </p:sp>
      <p:sp>
        <p:nvSpPr>
          <p:cNvPr id="3172" name="TextBox3171"/>
          <p:cNvSpPr>
            <a:spLocks noGrp="1"/>
          </p:cNvSpPr>
          <p:nvPr>
            <p:ph/>
          </p:nvPr>
        </p:nvSpPr>
        <p:spPr>
          <a:xfrm>
            <a:off x="8594651" y="4830238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80,8 %</a:t>
            </a:r>
          </a:p>
        </p:txBody>
      </p:sp>
      <p:sp>
        <p:nvSpPr>
          <p:cNvPr id="3173" name="TextBox3172"/>
          <p:cNvSpPr>
            <a:spLocks noGrp="1"/>
          </p:cNvSpPr>
          <p:nvPr>
            <p:ph/>
          </p:nvPr>
        </p:nvSpPr>
        <p:spPr>
          <a:xfrm>
            <a:off x="5261105" y="5011655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23 100,00</a:t>
            </a:r>
          </a:p>
        </p:txBody>
      </p:sp>
      <p:sp>
        <p:nvSpPr>
          <p:cNvPr id="3174" name="TextBox3173"/>
          <p:cNvSpPr>
            <a:spLocks noGrp="1"/>
          </p:cNvSpPr>
          <p:nvPr>
            <p:ph/>
          </p:nvPr>
        </p:nvSpPr>
        <p:spPr>
          <a:xfrm>
            <a:off x="6372287" y="5011655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233 410,00</a:t>
            </a:r>
          </a:p>
        </p:txBody>
      </p:sp>
      <p:sp>
        <p:nvSpPr>
          <p:cNvPr id="3175" name="TextBox3174"/>
          <p:cNvSpPr>
            <a:spLocks noGrp="1"/>
          </p:cNvSpPr>
          <p:nvPr>
            <p:ph/>
          </p:nvPr>
        </p:nvSpPr>
        <p:spPr>
          <a:xfrm>
            <a:off x="7483469" y="5011655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192 369,90</a:t>
            </a:r>
          </a:p>
        </p:txBody>
      </p:sp>
      <p:sp>
        <p:nvSpPr>
          <p:cNvPr id="3176" name="TextBox3175"/>
          <p:cNvSpPr>
            <a:spLocks noGrp="1"/>
          </p:cNvSpPr>
          <p:nvPr>
            <p:ph/>
          </p:nvPr>
        </p:nvSpPr>
        <p:spPr>
          <a:xfrm>
            <a:off x="498897" y="5011655"/>
            <a:ext cx="4739531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2310:</a:t>
            </a:r>
          </a:p>
        </p:txBody>
      </p:sp>
      <p:sp>
        <p:nvSpPr>
          <p:cNvPr id="3177" name="TextBox3176"/>
          <p:cNvSpPr>
            <a:spLocks noGrp="1"/>
          </p:cNvSpPr>
          <p:nvPr>
            <p:ph/>
          </p:nvPr>
        </p:nvSpPr>
        <p:spPr>
          <a:xfrm>
            <a:off x="8585595" y="5075436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82,4 %</a:t>
            </a:r>
          </a:p>
        </p:txBody>
      </p:sp>
      <p:sp>
        <p:nvSpPr>
          <p:cNvPr id="3178" name="TextBox3177"/>
          <p:cNvSpPr>
            <a:spLocks noGrp="1"/>
          </p:cNvSpPr>
          <p:nvPr>
            <p:ph/>
          </p:nvPr>
        </p:nvSpPr>
        <p:spPr>
          <a:xfrm>
            <a:off x="498897" y="5329136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Odvádění a čištění odpadních vod a nakl.s kaly</a:t>
            </a:r>
          </a:p>
        </p:txBody>
      </p:sp>
      <p:sp>
        <p:nvSpPr>
          <p:cNvPr id="3179" name="TextBox3178"/>
          <p:cNvSpPr>
            <a:spLocks noGrp="1"/>
          </p:cNvSpPr>
          <p:nvPr>
            <p:ph/>
          </p:nvPr>
        </p:nvSpPr>
        <p:spPr>
          <a:xfrm>
            <a:off x="498897" y="5555908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2321</a:t>
            </a:r>
          </a:p>
        </p:txBody>
      </p:sp>
      <p:sp>
        <p:nvSpPr>
          <p:cNvPr id="3180" name="TextBox3179"/>
          <p:cNvSpPr>
            <a:spLocks noGrp="1"/>
          </p:cNvSpPr>
          <p:nvPr>
            <p:ph/>
          </p:nvPr>
        </p:nvSpPr>
        <p:spPr>
          <a:xfrm>
            <a:off x="1133859" y="5555908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5021</a:t>
            </a:r>
          </a:p>
        </p:txBody>
      </p:sp>
      <p:sp>
        <p:nvSpPr>
          <p:cNvPr id="3181" name="TextBox3180"/>
          <p:cNvSpPr>
            <a:spLocks noGrp="1"/>
          </p:cNvSpPr>
          <p:nvPr>
            <p:ph/>
          </p:nvPr>
        </p:nvSpPr>
        <p:spPr>
          <a:xfrm>
            <a:off x="1746142" y="5555908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Ostatní osobní výdaje</a:t>
            </a:r>
          </a:p>
        </p:txBody>
      </p:sp>
      <p:sp>
        <p:nvSpPr>
          <p:cNvPr id="3182" name="TextBox3181"/>
          <p:cNvSpPr>
            <a:spLocks noGrp="1"/>
          </p:cNvSpPr>
          <p:nvPr>
            <p:ph/>
          </p:nvPr>
        </p:nvSpPr>
        <p:spPr>
          <a:xfrm>
            <a:off x="5261105" y="5555908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183" name="TextBox3182"/>
          <p:cNvSpPr>
            <a:spLocks noGrp="1"/>
          </p:cNvSpPr>
          <p:nvPr>
            <p:ph/>
          </p:nvPr>
        </p:nvSpPr>
        <p:spPr>
          <a:xfrm>
            <a:off x="6372287" y="5555908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6 000,00</a:t>
            </a:r>
          </a:p>
        </p:txBody>
      </p:sp>
      <p:sp>
        <p:nvSpPr>
          <p:cNvPr id="3184" name="TextBox3183"/>
          <p:cNvSpPr>
            <a:spLocks noGrp="1"/>
          </p:cNvSpPr>
          <p:nvPr>
            <p:ph/>
          </p:nvPr>
        </p:nvSpPr>
        <p:spPr>
          <a:xfrm>
            <a:off x="7483469" y="5555908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6 000,00</a:t>
            </a:r>
          </a:p>
        </p:txBody>
      </p:sp>
      <p:sp>
        <p:nvSpPr>
          <p:cNvPr id="3185" name="TextBox3184"/>
          <p:cNvSpPr>
            <a:spLocks noGrp="1"/>
          </p:cNvSpPr>
          <p:nvPr>
            <p:ph/>
          </p:nvPr>
        </p:nvSpPr>
        <p:spPr>
          <a:xfrm>
            <a:off x="8594651" y="5601262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100 %</a:t>
            </a:r>
          </a:p>
        </p:txBody>
      </p:sp>
      <p:sp>
        <p:nvSpPr>
          <p:cNvPr id="3186" name="TextBox3185"/>
          <p:cNvSpPr>
            <a:spLocks noGrp="1"/>
          </p:cNvSpPr>
          <p:nvPr>
            <p:ph/>
          </p:nvPr>
        </p:nvSpPr>
        <p:spPr>
          <a:xfrm>
            <a:off x="498897" y="5760002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2321</a:t>
            </a:r>
          </a:p>
        </p:txBody>
      </p:sp>
      <p:sp>
        <p:nvSpPr>
          <p:cNvPr id="3187" name="TextBox3186"/>
          <p:cNvSpPr>
            <a:spLocks noGrp="1"/>
          </p:cNvSpPr>
          <p:nvPr>
            <p:ph/>
          </p:nvPr>
        </p:nvSpPr>
        <p:spPr>
          <a:xfrm>
            <a:off x="1133859" y="5760002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5169</a:t>
            </a:r>
          </a:p>
        </p:txBody>
      </p:sp>
      <p:sp>
        <p:nvSpPr>
          <p:cNvPr id="3188" name="TextBox3187"/>
          <p:cNvSpPr>
            <a:spLocks noGrp="1"/>
          </p:cNvSpPr>
          <p:nvPr>
            <p:ph/>
          </p:nvPr>
        </p:nvSpPr>
        <p:spPr>
          <a:xfrm>
            <a:off x="1746142" y="5760002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Nákup ostatních služeb</a:t>
            </a:r>
          </a:p>
        </p:txBody>
      </p:sp>
      <p:sp>
        <p:nvSpPr>
          <p:cNvPr id="3189" name="TextBox3188"/>
          <p:cNvSpPr>
            <a:spLocks noGrp="1"/>
          </p:cNvSpPr>
          <p:nvPr>
            <p:ph/>
          </p:nvPr>
        </p:nvSpPr>
        <p:spPr>
          <a:xfrm>
            <a:off x="5261105" y="5760002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190" name="TextBox3189"/>
          <p:cNvSpPr>
            <a:spLocks noGrp="1"/>
          </p:cNvSpPr>
          <p:nvPr>
            <p:ph/>
          </p:nvPr>
        </p:nvSpPr>
        <p:spPr>
          <a:xfrm>
            <a:off x="6372287" y="5760002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40 000,00</a:t>
            </a:r>
          </a:p>
        </p:txBody>
      </p:sp>
      <p:sp>
        <p:nvSpPr>
          <p:cNvPr id="3191" name="TextBox3190"/>
          <p:cNvSpPr>
            <a:spLocks noGrp="1"/>
          </p:cNvSpPr>
          <p:nvPr>
            <p:ph/>
          </p:nvPr>
        </p:nvSpPr>
        <p:spPr>
          <a:xfrm>
            <a:off x="7483469" y="5760002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40 000,00</a:t>
            </a:r>
          </a:p>
        </p:txBody>
      </p:sp>
      <p:sp>
        <p:nvSpPr>
          <p:cNvPr id="3192" name="TextBox3191"/>
          <p:cNvSpPr>
            <a:spLocks noGrp="1"/>
          </p:cNvSpPr>
          <p:nvPr>
            <p:ph/>
          </p:nvPr>
        </p:nvSpPr>
        <p:spPr>
          <a:xfrm>
            <a:off x="8594651" y="5805356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100 %</a:t>
            </a:r>
          </a:p>
        </p:txBody>
      </p:sp>
      <p:sp>
        <p:nvSpPr>
          <p:cNvPr id="3193" name="TextBox3192"/>
          <p:cNvSpPr>
            <a:spLocks noGrp="1"/>
          </p:cNvSpPr>
          <p:nvPr>
            <p:ph/>
          </p:nvPr>
        </p:nvSpPr>
        <p:spPr>
          <a:xfrm>
            <a:off x="498897" y="5964097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2321</a:t>
            </a:r>
          </a:p>
        </p:txBody>
      </p:sp>
      <p:sp>
        <p:nvSpPr>
          <p:cNvPr id="3194" name="TextBox3193"/>
          <p:cNvSpPr>
            <a:spLocks noGrp="1"/>
          </p:cNvSpPr>
          <p:nvPr>
            <p:ph/>
          </p:nvPr>
        </p:nvSpPr>
        <p:spPr>
          <a:xfrm>
            <a:off x="1133859" y="5964097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5329</a:t>
            </a:r>
          </a:p>
        </p:txBody>
      </p:sp>
      <p:sp>
        <p:nvSpPr>
          <p:cNvPr id="3195" name="TextBox3194"/>
          <p:cNvSpPr>
            <a:spLocks noGrp="1"/>
          </p:cNvSpPr>
          <p:nvPr>
            <p:ph/>
          </p:nvPr>
        </p:nvSpPr>
        <p:spPr>
          <a:xfrm>
            <a:off x="1746142" y="5964097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Ostatní neinv.transfery veř.rozp.územní úrovně</a:t>
            </a:r>
          </a:p>
        </p:txBody>
      </p:sp>
      <p:sp>
        <p:nvSpPr>
          <p:cNvPr id="3196" name="TextBox3195"/>
          <p:cNvSpPr>
            <a:spLocks noGrp="1"/>
          </p:cNvSpPr>
          <p:nvPr>
            <p:ph/>
          </p:nvPr>
        </p:nvSpPr>
        <p:spPr>
          <a:xfrm>
            <a:off x="5261105" y="5964097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10 000,00</a:t>
            </a:r>
          </a:p>
        </p:txBody>
      </p:sp>
      <p:sp>
        <p:nvSpPr>
          <p:cNvPr id="3197" name="TextBox3196"/>
          <p:cNvSpPr>
            <a:spLocks noGrp="1"/>
          </p:cNvSpPr>
          <p:nvPr>
            <p:ph/>
          </p:nvPr>
        </p:nvSpPr>
        <p:spPr>
          <a:xfrm>
            <a:off x="6372287" y="5964097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10 000,00</a:t>
            </a:r>
          </a:p>
        </p:txBody>
      </p:sp>
      <p:sp>
        <p:nvSpPr>
          <p:cNvPr id="3198" name="TextBox3197"/>
          <p:cNvSpPr>
            <a:spLocks noGrp="1"/>
          </p:cNvSpPr>
          <p:nvPr>
            <p:ph/>
          </p:nvPr>
        </p:nvSpPr>
        <p:spPr>
          <a:xfrm>
            <a:off x="7483469" y="5964097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10 000,00</a:t>
            </a:r>
          </a:p>
        </p:txBody>
      </p:sp>
      <p:sp>
        <p:nvSpPr>
          <p:cNvPr id="3199" name="TextBox3198"/>
          <p:cNvSpPr>
            <a:spLocks noGrp="1"/>
          </p:cNvSpPr>
          <p:nvPr>
            <p:ph/>
          </p:nvPr>
        </p:nvSpPr>
        <p:spPr>
          <a:xfrm>
            <a:off x="8594651" y="6009451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100 %</a:t>
            </a:r>
          </a:p>
        </p:txBody>
      </p:sp>
      <p:sp>
        <p:nvSpPr>
          <p:cNvPr id="3200" name="TextBox3199"/>
          <p:cNvSpPr>
            <a:spLocks noGrp="1"/>
          </p:cNvSpPr>
          <p:nvPr>
            <p:ph/>
          </p:nvPr>
        </p:nvSpPr>
        <p:spPr>
          <a:xfrm>
            <a:off x="498897" y="6168191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2321</a:t>
            </a:r>
          </a:p>
        </p:txBody>
      </p:sp>
      <p:sp>
        <p:nvSpPr>
          <p:cNvPr id="3201" name="TextBox3200"/>
          <p:cNvSpPr>
            <a:spLocks noGrp="1"/>
          </p:cNvSpPr>
          <p:nvPr>
            <p:ph/>
          </p:nvPr>
        </p:nvSpPr>
        <p:spPr>
          <a:xfrm>
            <a:off x="1133859" y="6168191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5649</a:t>
            </a:r>
          </a:p>
        </p:txBody>
      </p:sp>
      <p:sp>
        <p:nvSpPr>
          <p:cNvPr id="3202" name="TextBox3201"/>
          <p:cNvSpPr>
            <a:spLocks noGrp="1"/>
          </p:cNvSpPr>
          <p:nvPr>
            <p:ph/>
          </p:nvPr>
        </p:nvSpPr>
        <p:spPr>
          <a:xfrm>
            <a:off x="1746142" y="6168191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Ostatní neinv.půjčené prostř.veř.rozp.územní úrovn</a:t>
            </a:r>
          </a:p>
        </p:txBody>
      </p:sp>
      <p:sp>
        <p:nvSpPr>
          <p:cNvPr id="3203" name="TextBox3202"/>
          <p:cNvSpPr>
            <a:spLocks noGrp="1"/>
          </p:cNvSpPr>
          <p:nvPr>
            <p:ph/>
          </p:nvPr>
        </p:nvSpPr>
        <p:spPr>
          <a:xfrm>
            <a:off x="5261105" y="6168191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168 000,00</a:t>
            </a:r>
          </a:p>
        </p:txBody>
      </p:sp>
      <p:sp>
        <p:nvSpPr>
          <p:cNvPr id="3204" name="TextBox3203"/>
          <p:cNvSpPr>
            <a:spLocks noGrp="1"/>
          </p:cNvSpPr>
          <p:nvPr>
            <p:ph/>
          </p:nvPr>
        </p:nvSpPr>
        <p:spPr>
          <a:xfrm>
            <a:off x="6372287" y="6168191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668 000,00</a:t>
            </a:r>
          </a:p>
        </p:txBody>
      </p:sp>
      <p:sp>
        <p:nvSpPr>
          <p:cNvPr id="3205" name="TextBox3204"/>
          <p:cNvSpPr>
            <a:spLocks noGrp="1"/>
          </p:cNvSpPr>
          <p:nvPr>
            <p:ph/>
          </p:nvPr>
        </p:nvSpPr>
        <p:spPr>
          <a:xfrm>
            <a:off x="7483469" y="6168191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179 802,09</a:t>
            </a:r>
          </a:p>
        </p:txBody>
      </p:sp>
      <p:sp>
        <p:nvSpPr>
          <p:cNvPr id="3206" name="TextBox3205"/>
          <p:cNvSpPr>
            <a:spLocks noGrp="1"/>
          </p:cNvSpPr>
          <p:nvPr>
            <p:ph/>
          </p:nvPr>
        </p:nvSpPr>
        <p:spPr>
          <a:xfrm>
            <a:off x="8594651" y="6213545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26,9 %</a:t>
            </a:r>
          </a:p>
        </p:txBody>
      </p:sp>
      <p:sp>
        <p:nvSpPr>
          <p:cNvPr id="3207" name="TextBox3206"/>
          <p:cNvSpPr>
            <a:spLocks noGrp="1"/>
          </p:cNvSpPr>
          <p:nvPr>
            <p:ph/>
          </p:nvPr>
        </p:nvSpPr>
        <p:spPr>
          <a:xfrm>
            <a:off x="498897" y="6372285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2321</a:t>
            </a:r>
          </a:p>
        </p:txBody>
      </p:sp>
      <p:sp>
        <p:nvSpPr>
          <p:cNvPr id="3208" name="TextBox3207"/>
          <p:cNvSpPr>
            <a:spLocks noGrp="1"/>
          </p:cNvSpPr>
          <p:nvPr>
            <p:ph/>
          </p:nvPr>
        </p:nvSpPr>
        <p:spPr>
          <a:xfrm>
            <a:off x="1133859" y="6372285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6121</a:t>
            </a:r>
          </a:p>
        </p:txBody>
      </p:sp>
      <p:sp>
        <p:nvSpPr>
          <p:cNvPr id="3209" name="TextBox3208"/>
          <p:cNvSpPr>
            <a:spLocks noGrp="1"/>
          </p:cNvSpPr>
          <p:nvPr>
            <p:ph/>
          </p:nvPr>
        </p:nvSpPr>
        <p:spPr>
          <a:xfrm>
            <a:off x="1746142" y="6372285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Budovy, haly a stavby</a:t>
            </a:r>
          </a:p>
        </p:txBody>
      </p:sp>
      <p:sp>
        <p:nvSpPr>
          <p:cNvPr id="3210" name="TextBox3209"/>
          <p:cNvSpPr>
            <a:spLocks noGrp="1"/>
          </p:cNvSpPr>
          <p:nvPr>
            <p:ph/>
          </p:nvPr>
        </p:nvSpPr>
        <p:spPr>
          <a:xfrm>
            <a:off x="5261105" y="6372285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211" name="TextBox3210"/>
          <p:cNvSpPr>
            <a:spLocks noGrp="1"/>
          </p:cNvSpPr>
          <p:nvPr>
            <p:ph/>
          </p:nvPr>
        </p:nvSpPr>
        <p:spPr>
          <a:xfrm>
            <a:off x="6372287" y="6372285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100 000,00</a:t>
            </a:r>
          </a:p>
        </p:txBody>
      </p:sp>
      <p:sp>
        <p:nvSpPr>
          <p:cNvPr id="3212" name="TextBox3211"/>
          <p:cNvSpPr>
            <a:spLocks noGrp="1"/>
          </p:cNvSpPr>
          <p:nvPr>
            <p:ph/>
          </p:nvPr>
        </p:nvSpPr>
        <p:spPr>
          <a:xfrm>
            <a:off x="7483469" y="6372285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99 000,00</a:t>
            </a:r>
          </a:p>
        </p:txBody>
      </p:sp>
      <p:sp>
        <p:nvSpPr>
          <p:cNvPr id="3213" name="TextBox3212"/>
          <p:cNvSpPr>
            <a:spLocks noGrp="1"/>
          </p:cNvSpPr>
          <p:nvPr>
            <p:ph/>
          </p:nvPr>
        </p:nvSpPr>
        <p:spPr>
          <a:xfrm>
            <a:off x="8594651" y="6417640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99 %</a:t>
            </a:r>
          </a:p>
        </p:txBody>
      </p:sp>
      <p:sp>
        <p:nvSpPr>
          <p:cNvPr id="3214" name="TextBox3213"/>
          <p:cNvSpPr>
            <a:spLocks noGrp="1"/>
          </p:cNvSpPr>
          <p:nvPr>
            <p:ph/>
          </p:nvPr>
        </p:nvSpPr>
        <p:spPr>
          <a:xfrm>
            <a:off x="498897" y="6576380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2321</a:t>
            </a:r>
          </a:p>
        </p:txBody>
      </p:sp>
      <p:sp>
        <p:nvSpPr>
          <p:cNvPr id="3215" name="TextBox3214"/>
          <p:cNvSpPr>
            <a:spLocks noGrp="1"/>
          </p:cNvSpPr>
          <p:nvPr>
            <p:ph/>
          </p:nvPr>
        </p:nvSpPr>
        <p:spPr>
          <a:xfrm>
            <a:off x="1133859" y="6576380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6349</a:t>
            </a:r>
          </a:p>
        </p:txBody>
      </p:sp>
      <p:sp>
        <p:nvSpPr>
          <p:cNvPr id="3216" name="TextBox3215"/>
          <p:cNvSpPr>
            <a:spLocks noGrp="1"/>
          </p:cNvSpPr>
          <p:nvPr>
            <p:ph/>
          </p:nvPr>
        </p:nvSpPr>
        <p:spPr>
          <a:xfrm>
            <a:off x="1746142" y="6576380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Ostatní invest. transf.veř.rozpočtům územní úrovně</a:t>
            </a:r>
          </a:p>
        </p:txBody>
      </p:sp>
      <p:sp>
        <p:nvSpPr>
          <p:cNvPr id="3217" name="TextBox3216"/>
          <p:cNvSpPr>
            <a:spLocks noGrp="1"/>
          </p:cNvSpPr>
          <p:nvPr>
            <p:ph/>
          </p:nvPr>
        </p:nvSpPr>
        <p:spPr>
          <a:xfrm>
            <a:off x="5261105" y="6576380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800 000,00</a:t>
            </a:r>
          </a:p>
        </p:txBody>
      </p:sp>
      <p:sp>
        <p:nvSpPr>
          <p:cNvPr id="3218" name="TextBox3217"/>
          <p:cNvSpPr>
            <a:spLocks noGrp="1"/>
          </p:cNvSpPr>
          <p:nvPr>
            <p:ph/>
          </p:nvPr>
        </p:nvSpPr>
        <p:spPr>
          <a:xfrm>
            <a:off x="6372287" y="6576380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8 408 324,92</a:t>
            </a:r>
          </a:p>
        </p:txBody>
      </p:sp>
      <p:sp>
        <p:nvSpPr>
          <p:cNvPr id="3219" name="TextBox3218"/>
          <p:cNvSpPr>
            <a:spLocks noGrp="1"/>
          </p:cNvSpPr>
          <p:nvPr>
            <p:ph/>
          </p:nvPr>
        </p:nvSpPr>
        <p:spPr>
          <a:xfrm>
            <a:off x="7483469" y="6576380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4 595 509,66</a:t>
            </a:r>
          </a:p>
        </p:txBody>
      </p:sp>
      <p:sp>
        <p:nvSpPr>
          <p:cNvPr id="3220" name="TextBox3219"/>
          <p:cNvSpPr>
            <a:spLocks noGrp="1"/>
          </p:cNvSpPr>
          <p:nvPr>
            <p:ph/>
          </p:nvPr>
        </p:nvSpPr>
        <p:spPr>
          <a:xfrm>
            <a:off x="8594651" y="6621734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54,7 %</a:t>
            </a:r>
          </a:p>
        </p:txBody>
      </p:sp>
      <p:sp>
        <p:nvSpPr>
          <p:cNvPr id="3221" name="TextBox3220"/>
          <p:cNvSpPr>
            <a:spLocks noGrp="1"/>
          </p:cNvSpPr>
          <p:nvPr>
            <p:ph/>
          </p:nvPr>
        </p:nvSpPr>
        <p:spPr>
          <a:xfrm>
            <a:off x="5261105" y="6803152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978 000,00</a:t>
            </a:r>
          </a:p>
        </p:txBody>
      </p:sp>
      <p:sp>
        <p:nvSpPr>
          <p:cNvPr id="3222" name="TextBox3221"/>
          <p:cNvSpPr>
            <a:spLocks noGrp="1"/>
          </p:cNvSpPr>
          <p:nvPr>
            <p:ph/>
          </p:nvPr>
        </p:nvSpPr>
        <p:spPr>
          <a:xfrm>
            <a:off x="6372287" y="6803152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9 232 324,92</a:t>
            </a:r>
          </a:p>
        </p:txBody>
      </p:sp>
      <p:sp>
        <p:nvSpPr>
          <p:cNvPr id="3223" name="TextBox3222"/>
          <p:cNvSpPr>
            <a:spLocks noGrp="1"/>
          </p:cNvSpPr>
          <p:nvPr>
            <p:ph/>
          </p:nvPr>
        </p:nvSpPr>
        <p:spPr>
          <a:xfrm>
            <a:off x="7483469" y="6803152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4 930 311,75</a:t>
            </a:r>
          </a:p>
        </p:txBody>
      </p:sp>
      <p:sp>
        <p:nvSpPr>
          <p:cNvPr id="3224" name="TextBox3223"/>
          <p:cNvSpPr>
            <a:spLocks noGrp="1"/>
          </p:cNvSpPr>
          <p:nvPr>
            <p:ph/>
          </p:nvPr>
        </p:nvSpPr>
        <p:spPr>
          <a:xfrm>
            <a:off x="498897" y="6803152"/>
            <a:ext cx="4739531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2321:</a:t>
            </a:r>
          </a:p>
        </p:txBody>
      </p:sp>
      <p:sp>
        <p:nvSpPr>
          <p:cNvPr id="3225" name="TextBox3224"/>
          <p:cNvSpPr>
            <a:spLocks noGrp="1"/>
          </p:cNvSpPr>
          <p:nvPr>
            <p:ph/>
          </p:nvPr>
        </p:nvSpPr>
        <p:spPr>
          <a:xfrm>
            <a:off x="8585595" y="6866932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53,4 %</a:t>
            </a:r>
          </a:p>
        </p:txBody>
      </p:sp>
      <p:sp>
        <p:nvSpPr>
          <p:cNvPr id="3226" name="TextBox3225"/>
          <p:cNvSpPr>
            <a:spLocks noGrp="1"/>
          </p:cNvSpPr>
          <p:nvPr>
            <p:ph/>
          </p:nvPr>
        </p:nvSpPr>
        <p:spPr>
          <a:xfrm>
            <a:off x="498897" y="7120632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Revitalizace říčních systémů</a:t>
            </a:r>
          </a:p>
        </p:txBody>
      </p:sp>
      <p:sp>
        <p:nvSpPr>
          <p:cNvPr id="3227" name="TextBox3226"/>
          <p:cNvSpPr>
            <a:spLocks noGrp="1"/>
          </p:cNvSpPr>
          <p:nvPr>
            <p:ph/>
          </p:nvPr>
        </p:nvSpPr>
        <p:spPr>
          <a:xfrm>
            <a:off x="498897" y="7347404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2334</a:t>
            </a:r>
          </a:p>
        </p:txBody>
      </p:sp>
      <p:sp>
        <p:nvSpPr>
          <p:cNvPr id="3228" name="TextBox3227"/>
          <p:cNvSpPr>
            <a:spLocks noGrp="1"/>
          </p:cNvSpPr>
          <p:nvPr>
            <p:ph/>
          </p:nvPr>
        </p:nvSpPr>
        <p:spPr>
          <a:xfrm>
            <a:off x="1133859" y="7347404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5021</a:t>
            </a:r>
          </a:p>
        </p:txBody>
      </p:sp>
      <p:sp>
        <p:nvSpPr>
          <p:cNvPr id="3229" name="TextBox3228"/>
          <p:cNvSpPr>
            <a:spLocks noGrp="1"/>
          </p:cNvSpPr>
          <p:nvPr>
            <p:ph/>
          </p:nvPr>
        </p:nvSpPr>
        <p:spPr>
          <a:xfrm>
            <a:off x="1746142" y="7347404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Ostatní osobní výdaje</a:t>
            </a:r>
          </a:p>
        </p:txBody>
      </p:sp>
      <p:sp>
        <p:nvSpPr>
          <p:cNvPr id="3230" name="TextBox3229"/>
          <p:cNvSpPr>
            <a:spLocks noGrp="1"/>
          </p:cNvSpPr>
          <p:nvPr>
            <p:ph/>
          </p:nvPr>
        </p:nvSpPr>
        <p:spPr>
          <a:xfrm>
            <a:off x="5261105" y="7347404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3 000,00</a:t>
            </a:r>
          </a:p>
        </p:txBody>
      </p:sp>
      <p:sp>
        <p:nvSpPr>
          <p:cNvPr id="3231" name="TextBox3230"/>
          <p:cNvSpPr>
            <a:spLocks noGrp="1"/>
          </p:cNvSpPr>
          <p:nvPr>
            <p:ph/>
          </p:nvPr>
        </p:nvSpPr>
        <p:spPr>
          <a:xfrm>
            <a:off x="6372287" y="7347404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3 000,00</a:t>
            </a:r>
          </a:p>
        </p:txBody>
      </p:sp>
      <p:sp>
        <p:nvSpPr>
          <p:cNvPr id="3232" name="TextBox3231"/>
          <p:cNvSpPr>
            <a:spLocks noGrp="1"/>
          </p:cNvSpPr>
          <p:nvPr>
            <p:ph/>
          </p:nvPr>
        </p:nvSpPr>
        <p:spPr>
          <a:xfrm>
            <a:off x="7483469" y="7347404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233" name="TextBox3232"/>
          <p:cNvSpPr>
            <a:spLocks noGrp="1"/>
          </p:cNvSpPr>
          <p:nvPr>
            <p:ph/>
          </p:nvPr>
        </p:nvSpPr>
        <p:spPr>
          <a:xfrm>
            <a:off x="8594651" y="7392758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0 %</a:t>
            </a:r>
          </a:p>
        </p:txBody>
      </p:sp>
      <p:sp>
        <p:nvSpPr>
          <p:cNvPr id="3234" name="TextBox3233"/>
          <p:cNvSpPr>
            <a:spLocks noGrp="1"/>
          </p:cNvSpPr>
          <p:nvPr>
            <p:ph/>
          </p:nvPr>
        </p:nvSpPr>
        <p:spPr>
          <a:xfrm>
            <a:off x="5261105" y="7574176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3 000,00</a:t>
            </a:r>
          </a:p>
        </p:txBody>
      </p:sp>
      <p:sp>
        <p:nvSpPr>
          <p:cNvPr id="3235" name="TextBox3234"/>
          <p:cNvSpPr>
            <a:spLocks noGrp="1"/>
          </p:cNvSpPr>
          <p:nvPr>
            <p:ph/>
          </p:nvPr>
        </p:nvSpPr>
        <p:spPr>
          <a:xfrm>
            <a:off x="6372287" y="7574176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3 000,00</a:t>
            </a:r>
          </a:p>
        </p:txBody>
      </p:sp>
      <p:sp>
        <p:nvSpPr>
          <p:cNvPr id="3236" name="TextBox3235"/>
          <p:cNvSpPr>
            <a:spLocks noGrp="1"/>
          </p:cNvSpPr>
          <p:nvPr>
            <p:ph/>
          </p:nvPr>
        </p:nvSpPr>
        <p:spPr>
          <a:xfrm>
            <a:off x="7483469" y="7574176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237" name="TextBox3236"/>
          <p:cNvSpPr>
            <a:spLocks noGrp="1"/>
          </p:cNvSpPr>
          <p:nvPr>
            <p:ph/>
          </p:nvPr>
        </p:nvSpPr>
        <p:spPr>
          <a:xfrm>
            <a:off x="498897" y="7574176"/>
            <a:ext cx="4739531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2334:</a:t>
            </a:r>
          </a:p>
        </p:txBody>
      </p:sp>
      <p:sp>
        <p:nvSpPr>
          <p:cNvPr id="3238" name="TextBox3237"/>
          <p:cNvSpPr>
            <a:spLocks noGrp="1"/>
          </p:cNvSpPr>
          <p:nvPr>
            <p:ph/>
          </p:nvPr>
        </p:nvSpPr>
        <p:spPr>
          <a:xfrm>
            <a:off x="8585595" y="7637956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0 %</a:t>
            </a:r>
          </a:p>
        </p:txBody>
      </p:sp>
      <p:sp>
        <p:nvSpPr>
          <p:cNvPr id="3239" name="TextBox3238"/>
          <p:cNvSpPr>
            <a:spLocks noGrp="1"/>
          </p:cNvSpPr>
          <p:nvPr>
            <p:ph/>
          </p:nvPr>
        </p:nvSpPr>
        <p:spPr>
          <a:xfrm>
            <a:off x="498897" y="7891656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Mateřské školy</a:t>
            </a:r>
          </a:p>
        </p:txBody>
      </p:sp>
      <p:sp>
        <p:nvSpPr>
          <p:cNvPr id="3240" name="TextBox3239"/>
          <p:cNvSpPr>
            <a:spLocks noGrp="1"/>
          </p:cNvSpPr>
          <p:nvPr>
            <p:ph/>
          </p:nvPr>
        </p:nvSpPr>
        <p:spPr>
          <a:xfrm>
            <a:off x="498897" y="8118428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3111</a:t>
            </a:r>
          </a:p>
        </p:txBody>
      </p:sp>
      <p:sp>
        <p:nvSpPr>
          <p:cNvPr id="3241" name="TextBox3240"/>
          <p:cNvSpPr>
            <a:spLocks noGrp="1"/>
          </p:cNvSpPr>
          <p:nvPr>
            <p:ph/>
          </p:nvPr>
        </p:nvSpPr>
        <p:spPr>
          <a:xfrm>
            <a:off x="1133859" y="8118428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5021</a:t>
            </a:r>
          </a:p>
        </p:txBody>
      </p:sp>
      <p:sp>
        <p:nvSpPr>
          <p:cNvPr id="3242" name="TextBox3241"/>
          <p:cNvSpPr>
            <a:spLocks noGrp="1"/>
          </p:cNvSpPr>
          <p:nvPr>
            <p:ph/>
          </p:nvPr>
        </p:nvSpPr>
        <p:spPr>
          <a:xfrm>
            <a:off x="1746142" y="8118428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Ostatní osobní výdaje</a:t>
            </a:r>
          </a:p>
        </p:txBody>
      </p:sp>
      <p:sp>
        <p:nvSpPr>
          <p:cNvPr id="3243" name="TextBox3242"/>
          <p:cNvSpPr>
            <a:spLocks noGrp="1"/>
          </p:cNvSpPr>
          <p:nvPr>
            <p:ph/>
          </p:nvPr>
        </p:nvSpPr>
        <p:spPr>
          <a:xfrm>
            <a:off x="5261105" y="8118428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244" name="TextBox3243"/>
          <p:cNvSpPr>
            <a:spLocks noGrp="1"/>
          </p:cNvSpPr>
          <p:nvPr>
            <p:ph/>
          </p:nvPr>
        </p:nvSpPr>
        <p:spPr>
          <a:xfrm>
            <a:off x="6372287" y="8118428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2 125,00</a:t>
            </a:r>
          </a:p>
        </p:txBody>
      </p:sp>
      <p:sp>
        <p:nvSpPr>
          <p:cNvPr id="3245" name="TextBox3244"/>
          <p:cNvSpPr>
            <a:spLocks noGrp="1"/>
          </p:cNvSpPr>
          <p:nvPr>
            <p:ph/>
          </p:nvPr>
        </p:nvSpPr>
        <p:spPr>
          <a:xfrm>
            <a:off x="7483469" y="8118428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2 125,00</a:t>
            </a:r>
          </a:p>
        </p:txBody>
      </p:sp>
      <p:sp>
        <p:nvSpPr>
          <p:cNvPr id="3246" name="TextBox3245"/>
          <p:cNvSpPr>
            <a:spLocks noGrp="1"/>
          </p:cNvSpPr>
          <p:nvPr>
            <p:ph/>
          </p:nvPr>
        </p:nvSpPr>
        <p:spPr>
          <a:xfrm>
            <a:off x="8594651" y="8163782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100 %</a:t>
            </a:r>
          </a:p>
        </p:txBody>
      </p:sp>
      <p:sp>
        <p:nvSpPr>
          <p:cNvPr id="3247" name="TextBox3246"/>
          <p:cNvSpPr>
            <a:spLocks noGrp="1"/>
          </p:cNvSpPr>
          <p:nvPr>
            <p:ph/>
          </p:nvPr>
        </p:nvSpPr>
        <p:spPr>
          <a:xfrm>
            <a:off x="498897" y="8322522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3111</a:t>
            </a:r>
          </a:p>
        </p:txBody>
      </p:sp>
      <p:sp>
        <p:nvSpPr>
          <p:cNvPr id="3248" name="TextBox3247"/>
          <p:cNvSpPr>
            <a:spLocks noGrp="1"/>
          </p:cNvSpPr>
          <p:nvPr>
            <p:ph/>
          </p:nvPr>
        </p:nvSpPr>
        <p:spPr>
          <a:xfrm>
            <a:off x="1133859" y="8322522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5139</a:t>
            </a:r>
          </a:p>
        </p:txBody>
      </p:sp>
      <p:sp>
        <p:nvSpPr>
          <p:cNvPr id="3249" name="TextBox3248"/>
          <p:cNvSpPr>
            <a:spLocks noGrp="1"/>
          </p:cNvSpPr>
          <p:nvPr>
            <p:ph/>
          </p:nvPr>
        </p:nvSpPr>
        <p:spPr>
          <a:xfrm>
            <a:off x="1746142" y="8322522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Nákup materiálu j.n.</a:t>
            </a:r>
          </a:p>
        </p:txBody>
      </p:sp>
      <p:sp>
        <p:nvSpPr>
          <p:cNvPr id="3250" name="TextBox3249"/>
          <p:cNvSpPr>
            <a:spLocks noGrp="1"/>
          </p:cNvSpPr>
          <p:nvPr>
            <p:ph/>
          </p:nvPr>
        </p:nvSpPr>
        <p:spPr>
          <a:xfrm>
            <a:off x="5261105" y="8322522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30 000,00</a:t>
            </a:r>
          </a:p>
        </p:txBody>
      </p:sp>
      <p:sp>
        <p:nvSpPr>
          <p:cNvPr id="3251" name="TextBox3250"/>
          <p:cNvSpPr>
            <a:spLocks noGrp="1"/>
          </p:cNvSpPr>
          <p:nvPr>
            <p:ph/>
          </p:nvPr>
        </p:nvSpPr>
        <p:spPr>
          <a:xfrm>
            <a:off x="6372287" y="8322522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30 000,00</a:t>
            </a:r>
          </a:p>
        </p:txBody>
      </p:sp>
      <p:sp>
        <p:nvSpPr>
          <p:cNvPr id="3252" name="TextBox3251"/>
          <p:cNvSpPr>
            <a:spLocks noGrp="1"/>
          </p:cNvSpPr>
          <p:nvPr>
            <p:ph/>
          </p:nvPr>
        </p:nvSpPr>
        <p:spPr>
          <a:xfrm>
            <a:off x="7483469" y="8322522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9 322,00</a:t>
            </a:r>
          </a:p>
        </p:txBody>
      </p:sp>
      <p:sp>
        <p:nvSpPr>
          <p:cNvPr id="3253" name="TextBox3252"/>
          <p:cNvSpPr>
            <a:spLocks noGrp="1"/>
          </p:cNvSpPr>
          <p:nvPr>
            <p:ph/>
          </p:nvPr>
        </p:nvSpPr>
        <p:spPr>
          <a:xfrm>
            <a:off x="8594651" y="8367877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31,1 %</a:t>
            </a:r>
          </a:p>
        </p:txBody>
      </p:sp>
      <p:sp>
        <p:nvSpPr>
          <p:cNvPr id="3254" name="TextBox3253"/>
          <p:cNvSpPr>
            <a:spLocks noGrp="1"/>
          </p:cNvSpPr>
          <p:nvPr>
            <p:ph/>
          </p:nvPr>
        </p:nvSpPr>
        <p:spPr>
          <a:xfrm>
            <a:off x="498897" y="8526617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3111</a:t>
            </a:r>
          </a:p>
        </p:txBody>
      </p:sp>
      <p:sp>
        <p:nvSpPr>
          <p:cNvPr id="3255" name="TextBox3254"/>
          <p:cNvSpPr>
            <a:spLocks noGrp="1"/>
          </p:cNvSpPr>
          <p:nvPr>
            <p:ph/>
          </p:nvPr>
        </p:nvSpPr>
        <p:spPr>
          <a:xfrm>
            <a:off x="1133859" y="8526617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5169</a:t>
            </a:r>
          </a:p>
        </p:txBody>
      </p:sp>
      <p:sp>
        <p:nvSpPr>
          <p:cNvPr id="3256" name="TextBox3255"/>
          <p:cNvSpPr>
            <a:spLocks noGrp="1"/>
          </p:cNvSpPr>
          <p:nvPr>
            <p:ph/>
          </p:nvPr>
        </p:nvSpPr>
        <p:spPr>
          <a:xfrm>
            <a:off x="1746142" y="8526617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Nákup ostatních služeb</a:t>
            </a:r>
          </a:p>
        </p:txBody>
      </p:sp>
      <p:sp>
        <p:nvSpPr>
          <p:cNvPr id="3257" name="TextBox3256"/>
          <p:cNvSpPr>
            <a:spLocks noGrp="1"/>
          </p:cNvSpPr>
          <p:nvPr>
            <p:ph/>
          </p:nvPr>
        </p:nvSpPr>
        <p:spPr>
          <a:xfrm>
            <a:off x="5261105" y="8526617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258" name="TextBox3257"/>
          <p:cNvSpPr>
            <a:spLocks noGrp="1"/>
          </p:cNvSpPr>
          <p:nvPr>
            <p:ph/>
          </p:nvPr>
        </p:nvSpPr>
        <p:spPr>
          <a:xfrm>
            <a:off x="6372287" y="8526617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1 150,00</a:t>
            </a:r>
          </a:p>
        </p:txBody>
      </p:sp>
      <p:sp>
        <p:nvSpPr>
          <p:cNvPr id="3259" name="TextBox3258"/>
          <p:cNvSpPr>
            <a:spLocks noGrp="1"/>
          </p:cNvSpPr>
          <p:nvPr>
            <p:ph/>
          </p:nvPr>
        </p:nvSpPr>
        <p:spPr>
          <a:xfrm>
            <a:off x="7483469" y="8526617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1 150,00</a:t>
            </a:r>
          </a:p>
        </p:txBody>
      </p:sp>
      <p:sp>
        <p:nvSpPr>
          <p:cNvPr id="3260" name="TextBox3259"/>
          <p:cNvSpPr>
            <a:spLocks noGrp="1"/>
          </p:cNvSpPr>
          <p:nvPr>
            <p:ph/>
          </p:nvPr>
        </p:nvSpPr>
        <p:spPr>
          <a:xfrm>
            <a:off x="8594651" y="8571971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100 %</a:t>
            </a:r>
          </a:p>
        </p:txBody>
      </p:sp>
      <p:sp>
        <p:nvSpPr>
          <p:cNvPr id="3261" name="TextBox3260"/>
          <p:cNvSpPr>
            <a:spLocks noGrp="1"/>
          </p:cNvSpPr>
          <p:nvPr>
            <p:ph/>
          </p:nvPr>
        </p:nvSpPr>
        <p:spPr>
          <a:xfrm>
            <a:off x="498897" y="8730711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3111</a:t>
            </a:r>
          </a:p>
        </p:txBody>
      </p:sp>
      <p:sp>
        <p:nvSpPr>
          <p:cNvPr id="3262" name="TextBox3261"/>
          <p:cNvSpPr>
            <a:spLocks noGrp="1"/>
          </p:cNvSpPr>
          <p:nvPr>
            <p:ph/>
          </p:nvPr>
        </p:nvSpPr>
        <p:spPr>
          <a:xfrm>
            <a:off x="1133859" y="8730711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5194</a:t>
            </a:r>
          </a:p>
        </p:txBody>
      </p:sp>
      <p:sp>
        <p:nvSpPr>
          <p:cNvPr id="3263" name="TextBox3262"/>
          <p:cNvSpPr>
            <a:spLocks noGrp="1"/>
          </p:cNvSpPr>
          <p:nvPr>
            <p:ph/>
          </p:nvPr>
        </p:nvSpPr>
        <p:spPr>
          <a:xfrm>
            <a:off x="1746142" y="8730711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Věcné dary</a:t>
            </a:r>
          </a:p>
        </p:txBody>
      </p:sp>
      <p:sp>
        <p:nvSpPr>
          <p:cNvPr id="3264" name="TextBox3263"/>
          <p:cNvSpPr>
            <a:spLocks noGrp="1"/>
          </p:cNvSpPr>
          <p:nvPr>
            <p:ph/>
          </p:nvPr>
        </p:nvSpPr>
        <p:spPr>
          <a:xfrm>
            <a:off x="5261105" y="8730711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3 000,00</a:t>
            </a:r>
          </a:p>
        </p:txBody>
      </p:sp>
      <p:sp>
        <p:nvSpPr>
          <p:cNvPr id="3265" name="TextBox3264"/>
          <p:cNvSpPr>
            <a:spLocks noGrp="1"/>
          </p:cNvSpPr>
          <p:nvPr>
            <p:ph/>
          </p:nvPr>
        </p:nvSpPr>
        <p:spPr>
          <a:xfrm>
            <a:off x="6372287" y="8730711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3 000,00</a:t>
            </a:r>
          </a:p>
        </p:txBody>
      </p:sp>
      <p:sp>
        <p:nvSpPr>
          <p:cNvPr id="3266" name="TextBox3265"/>
          <p:cNvSpPr>
            <a:spLocks noGrp="1"/>
          </p:cNvSpPr>
          <p:nvPr>
            <p:ph/>
          </p:nvPr>
        </p:nvSpPr>
        <p:spPr>
          <a:xfrm>
            <a:off x="7483469" y="8730711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855,00</a:t>
            </a:r>
          </a:p>
        </p:txBody>
      </p:sp>
      <p:sp>
        <p:nvSpPr>
          <p:cNvPr id="3267" name="TextBox3266"/>
          <p:cNvSpPr>
            <a:spLocks noGrp="1"/>
          </p:cNvSpPr>
          <p:nvPr>
            <p:ph/>
          </p:nvPr>
        </p:nvSpPr>
        <p:spPr>
          <a:xfrm>
            <a:off x="8594651" y="8776066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28,5 %</a:t>
            </a:r>
          </a:p>
        </p:txBody>
      </p:sp>
      <p:sp>
        <p:nvSpPr>
          <p:cNvPr id="3268" name="TextBox3267"/>
          <p:cNvSpPr>
            <a:spLocks noGrp="1"/>
          </p:cNvSpPr>
          <p:nvPr>
            <p:ph/>
          </p:nvPr>
        </p:nvSpPr>
        <p:spPr>
          <a:xfrm>
            <a:off x="498897" y="8934806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3111</a:t>
            </a:r>
          </a:p>
        </p:txBody>
      </p:sp>
      <p:sp>
        <p:nvSpPr>
          <p:cNvPr id="3269" name="TextBox3268"/>
          <p:cNvSpPr>
            <a:spLocks noGrp="1"/>
          </p:cNvSpPr>
          <p:nvPr>
            <p:ph/>
          </p:nvPr>
        </p:nvSpPr>
        <p:spPr>
          <a:xfrm>
            <a:off x="1133859" y="8934806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5331</a:t>
            </a:r>
          </a:p>
        </p:txBody>
      </p:sp>
      <p:sp>
        <p:nvSpPr>
          <p:cNvPr id="3270" name="TextBox3269"/>
          <p:cNvSpPr>
            <a:spLocks noGrp="1"/>
          </p:cNvSpPr>
          <p:nvPr>
            <p:ph/>
          </p:nvPr>
        </p:nvSpPr>
        <p:spPr>
          <a:xfrm>
            <a:off x="1746142" y="8934806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Neinvestiční příspěvky zřízeným příspěvkovým organ</a:t>
            </a:r>
          </a:p>
        </p:txBody>
      </p:sp>
      <p:sp>
        <p:nvSpPr>
          <p:cNvPr id="3271" name="TextBox3270"/>
          <p:cNvSpPr>
            <a:spLocks noGrp="1"/>
          </p:cNvSpPr>
          <p:nvPr>
            <p:ph/>
          </p:nvPr>
        </p:nvSpPr>
        <p:spPr>
          <a:xfrm>
            <a:off x="5261105" y="8934806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240 000,00</a:t>
            </a:r>
          </a:p>
        </p:txBody>
      </p:sp>
      <p:sp>
        <p:nvSpPr>
          <p:cNvPr id="3272" name="TextBox3271"/>
          <p:cNvSpPr>
            <a:spLocks noGrp="1"/>
          </p:cNvSpPr>
          <p:nvPr>
            <p:ph/>
          </p:nvPr>
        </p:nvSpPr>
        <p:spPr>
          <a:xfrm>
            <a:off x="6372287" y="8934806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240 000,00</a:t>
            </a:r>
          </a:p>
        </p:txBody>
      </p:sp>
      <p:sp>
        <p:nvSpPr>
          <p:cNvPr id="3273" name="TextBox3272"/>
          <p:cNvSpPr>
            <a:spLocks noGrp="1"/>
          </p:cNvSpPr>
          <p:nvPr>
            <p:ph/>
          </p:nvPr>
        </p:nvSpPr>
        <p:spPr>
          <a:xfrm>
            <a:off x="7483469" y="8934806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200 000,00</a:t>
            </a:r>
          </a:p>
        </p:txBody>
      </p:sp>
      <p:sp>
        <p:nvSpPr>
          <p:cNvPr id="3274" name="TextBox3273"/>
          <p:cNvSpPr>
            <a:spLocks noGrp="1"/>
          </p:cNvSpPr>
          <p:nvPr>
            <p:ph/>
          </p:nvPr>
        </p:nvSpPr>
        <p:spPr>
          <a:xfrm>
            <a:off x="8594651" y="8980160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83,3 %</a:t>
            </a:r>
          </a:p>
        </p:txBody>
      </p:sp>
      <p:sp>
        <p:nvSpPr>
          <p:cNvPr id="3275" name="TextBox3274"/>
          <p:cNvSpPr>
            <a:spLocks noGrp="1"/>
          </p:cNvSpPr>
          <p:nvPr>
            <p:ph/>
          </p:nvPr>
        </p:nvSpPr>
        <p:spPr>
          <a:xfrm>
            <a:off x="5261105" y="9161578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273 000,00</a:t>
            </a:r>
          </a:p>
        </p:txBody>
      </p:sp>
      <p:sp>
        <p:nvSpPr>
          <p:cNvPr id="3276" name="TextBox3275"/>
          <p:cNvSpPr>
            <a:spLocks noGrp="1"/>
          </p:cNvSpPr>
          <p:nvPr>
            <p:ph/>
          </p:nvPr>
        </p:nvSpPr>
        <p:spPr>
          <a:xfrm>
            <a:off x="6372287" y="9161578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276 275,00</a:t>
            </a:r>
          </a:p>
        </p:txBody>
      </p:sp>
      <p:sp>
        <p:nvSpPr>
          <p:cNvPr id="3277" name="TextBox3276"/>
          <p:cNvSpPr>
            <a:spLocks noGrp="1"/>
          </p:cNvSpPr>
          <p:nvPr>
            <p:ph/>
          </p:nvPr>
        </p:nvSpPr>
        <p:spPr>
          <a:xfrm>
            <a:off x="7483469" y="9161578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213 452,00</a:t>
            </a:r>
          </a:p>
        </p:txBody>
      </p:sp>
      <p:sp>
        <p:nvSpPr>
          <p:cNvPr id="3278" name="TextBox3277"/>
          <p:cNvSpPr>
            <a:spLocks noGrp="1"/>
          </p:cNvSpPr>
          <p:nvPr>
            <p:ph/>
          </p:nvPr>
        </p:nvSpPr>
        <p:spPr>
          <a:xfrm>
            <a:off x="498897" y="9161578"/>
            <a:ext cx="4739531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3111:</a:t>
            </a:r>
          </a:p>
        </p:txBody>
      </p:sp>
      <p:sp>
        <p:nvSpPr>
          <p:cNvPr id="3279" name="TextBox3278"/>
          <p:cNvSpPr>
            <a:spLocks noGrp="1"/>
          </p:cNvSpPr>
          <p:nvPr>
            <p:ph/>
          </p:nvPr>
        </p:nvSpPr>
        <p:spPr>
          <a:xfrm>
            <a:off x="8585595" y="9225358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77,3 %</a:t>
            </a:r>
          </a:p>
        </p:txBody>
      </p:sp>
      <p:sp>
        <p:nvSpPr>
          <p:cNvPr id="3280" name="TextBox3279"/>
          <p:cNvSpPr>
            <a:spLocks noGrp="1"/>
          </p:cNvSpPr>
          <p:nvPr>
            <p:ph/>
          </p:nvPr>
        </p:nvSpPr>
        <p:spPr>
          <a:xfrm>
            <a:off x="498897" y="9479058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Činnosti knihovnické</a:t>
            </a:r>
          </a:p>
        </p:txBody>
      </p:sp>
      <p:sp>
        <p:nvSpPr>
          <p:cNvPr id="3281" name="TextBox3280"/>
          <p:cNvSpPr>
            <a:spLocks noGrp="1"/>
          </p:cNvSpPr>
          <p:nvPr>
            <p:ph/>
          </p:nvPr>
        </p:nvSpPr>
        <p:spPr>
          <a:xfrm>
            <a:off x="498897" y="9705830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3314</a:t>
            </a:r>
          </a:p>
        </p:txBody>
      </p:sp>
      <p:sp>
        <p:nvSpPr>
          <p:cNvPr id="3282" name="TextBox3281"/>
          <p:cNvSpPr>
            <a:spLocks noGrp="1"/>
          </p:cNvSpPr>
          <p:nvPr>
            <p:ph/>
          </p:nvPr>
        </p:nvSpPr>
        <p:spPr>
          <a:xfrm>
            <a:off x="1133859" y="9705830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5021</a:t>
            </a:r>
          </a:p>
        </p:txBody>
      </p:sp>
      <p:sp>
        <p:nvSpPr>
          <p:cNvPr id="3283" name="TextBox3282"/>
          <p:cNvSpPr>
            <a:spLocks noGrp="1"/>
          </p:cNvSpPr>
          <p:nvPr>
            <p:ph/>
          </p:nvPr>
        </p:nvSpPr>
        <p:spPr>
          <a:xfrm>
            <a:off x="1746142" y="9705830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Ostatní osobní výdaje</a:t>
            </a:r>
          </a:p>
        </p:txBody>
      </p:sp>
      <p:sp>
        <p:nvSpPr>
          <p:cNvPr id="3284" name="TextBox3283"/>
          <p:cNvSpPr>
            <a:spLocks noGrp="1"/>
          </p:cNvSpPr>
          <p:nvPr>
            <p:ph/>
          </p:nvPr>
        </p:nvSpPr>
        <p:spPr>
          <a:xfrm>
            <a:off x="5261105" y="9705830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4 560,00</a:t>
            </a:r>
          </a:p>
        </p:txBody>
      </p:sp>
      <p:sp>
        <p:nvSpPr>
          <p:cNvPr id="3285" name="TextBox3284"/>
          <p:cNvSpPr>
            <a:spLocks noGrp="1"/>
          </p:cNvSpPr>
          <p:nvPr>
            <p:ph/>
          </p:nvPr>
        </p:nvSpPr>
        <p:spPr>
          <a:xfrm>
            <a:off x="6372287" y="9705830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4 560,00</a:t>
            </a:r>
          </a:p>
        </p:txBody>
      </p:sp>
      <p:sp>
        <p:nvSpPr>
          <p:cNvPr id="3286" name="TextBox3285"/>
          <p:cNvSpPr>
            <a:spLocks noGrp="1"/>
          </p:cNvSpPr>
          <p:nvPr>
            <p:ph/>
          </p:nvPr>
        </p:nvSpPr>
        <p:spPr>
          <a:xfrm>
            <a:off x="7483469" y="9705830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380,00</a:t>
            </a:r>
          </a:p>
        </p:txBody>
      </p:sp>
      <p:sp>
        <p:nvSpPr>
          <p:cNvPr id="3287" name="TextBox3286"/>
          <p:cNvSpPr>
            <a:spLocks noGrp="1"/>
          </p:cNvSpPr>
          <p:nvPr>
            <p:ph/>
          </p:nvPr>
        </p:nvSpPr>
        <p:spPr>
          <a:xfrm>
            <a:off x="8594651" y="9751184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8,3 %</a:t>
            </a:r>
          </a:p>
        </p:txBody>
      </p:sp>
      <p:sp>
        <p:nvSpPr>
          <p:cNvPr id="3288" name="TextBox3287"/>
          <p:cNvSpPr>
            <a:spLocks noGrp="1"/>
          </p:cNvSpPr>
          <p:nvPr>
            <p:ph/>
          </p:nvPr>
        </p:nvSpPr>
        <p:spPr>
          <a:xfrm>
            <a:off x="498897" y="9909924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3314</a:t>
            </a:r>
          </a:p>
        </p:txBody>
      </p:sp>
      <p:sp>
        <p:nvSpPr>
          <p:cNvPr id="3289" name="TextBox3288"/>
          <p:cNvSpPr>
            <a:spLocks noGrp="1"/>
          </p:cNvSpPr>
          <p:nvPr>
            <p:ph/>
          </p:nvPr>
        </p:nvSpPr>
        <p:spPr>
          <a:xfrm>
            <a:off x="1133859" y="9909924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5139</a:t>
            </a:r>
          </a:p>
        </p:txBody>
      </p:sp>
      <p:sp>
        <p:nvSpPr>
          <p:cNvPr id="3290" name="TextBox3289"/>
          <p:cNvSpPr>
            <a:spLocks noGrp="1"/>
          </p:cNvSpPr>
          <p:nvPr>
            <p:ph/>
          </p:nvPr>
        </p:nvSpPr>
        <p:spPr>
          <a:xfrm>
            <a:off x="1746142" y="9909924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Nákup materiálu j.n.</a:t>
            </a:r>
          </a:p>
        </p:txBody>
      </p:sp>
      <p:sp>
        <p:nvSpPr>
          <p:cNvPr id="3291" name="TextBox3290"/>
          <p:cNvSpPr>
            <a:spLocks noGrp="1"/>
          </p:cNvSpPr>
          <p:nvPr>
            <p:ph/>
          </p:nvPr>
        </p:nvSpPr>
        <p:spPr>
          <a:xfrm>
            <a:off x="5261105" y="9909924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292" name="TextBox3291"/>
          <p:cNvSpPr>
            <a:spLocks noGrp="1"/>
          </p:cNvSpPr>
          <p:nvPr>
            <p:ph/>
          </p:nvPr>
        </p:nvSpPr>
        <p:spPr>
          <a:xfrm>
            <a:off x="6372287" y="9909924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1 000,00</a:t>
            </a:r>
          </a:p>
        </p:txBody>
      </p:sp>
      <p:sp>
        <p:nvSpPr>
          <p:cNvPr id="3293" name="TextBox3292"/>
          <p:cNvSpPr>
            <a:spLocks noGrp="1"/>
          </p:cNvSpPr>
          <p:nvPr>
            <p:ph/>
          </p:nvPr>
        </p:nvSpPr>
        <p:spPr>
          <a:xfrm>
            <a:off x="7483469" y="9909924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275,00</a:t>
            </a:r>
          </a:p>
        </p:txBody>
      </p:sp>
      <p:sp>
        <p:nvSpPr>
          <p:cNvPr id="3294" name="TextBox3293"/>
          <p:cNvSpPr>
            <a:spLocks noGrp="1"/>
          </p:cNvSpPr>
          <p:nvPr>
            <p:ph/>
          </p:nvPr>
        </p:nvSpPr>
        <p:spPr>
          <a:xfrm>
            <a:off x="8594651" y="9955279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27,5 %</a:t>
            </a:r>
          </a:p>
        </p:txBody>
      </p:sp>
      <p:sp>
        <p:nvSpPr>
          <p:cNvPr id="3295" name="TextBox3294"/>
          <p:cNvSpPr>
            <a:spLocks noGrp="1"/>
          </p:cNvSpPr>
          <p:nvPr>
            <p:ph/>
          </p:nvPr>
        </p:nvSpPr>
        <p:spPr>
          <a:xfrm>
            <a:off x="5261105" y="10136696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4 560,00</a:t>
            </a:r>
          </a:p>
        </p:txBody>
      </p:sp>
      <p:sp>
        <p:nvSpPr>
          <p:cNvPr id="3296" name="TextBox3295"/>
          <p:cNvSpPr>
            <a:spLocks noGrp="1"/>
          </p:cNvSpPr>
          <p:nvPr>
            <p:ph/>
          </p:nvPr>
        </p:nvSpPr>
        <p:spPr>
          <a:xfrm>
            <a:off x="6372287" y="10136696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5 560,00</a:t>
            </a:r>
          </a:p>
        </p:txBody>
      </p:sp>
      <p:sp>
        <p:nvSpPr>
          <p:cNvPr id="3297" name="TextBox3296"/>
          <p:cNvSpPr>
            <a:spLocks noGrp="1"/>
          </p:cNvSpPr>
          <p:nvPr>
            <p:ph/>
          </p:nvPr>
        </p:nvSpPr>
        <p:spPr>
          <a:xfrm>
            <a:off x="7483469" y="10136696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655,00</a:t>
            </a:r>
          </a:p>
        </p:txBody>
      </p:sp>
      <p:sp>
        <p:nvSpPr>
          <p:cNvPr id="3298" name="TextBox3297"/>
          <p:cNvSpPr>
            <a:spLocks noGrp="1"/>
          </p:cNvSpPr>
          <p:nvPr>
            <p:ph/>
          </p:nvPr>
        </p:nvSpPr>
        <p:spPr>
          <a:xfrm>
            <a:off x="498897" y="10136696"/>
            <a:ext cx="4739531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3314:</a:t>
            </a:r>
          </a:p>
        </p:txBody>
      </p:sp>
      <p:sp>
        <p:nvSpPr>
          <p:cNvPr id="3299" name="TextBox3298"/>
          <p:cNvSpPr>
            <a:spLocks noGrp="1"/>
          </p:cNvSpPr>
          <p:nvPr>
            <p:ph/>
          </p:nvPr>
        </p:nvSpPr>
        <p:spPr>
          <a:xfrm>
            <a:off x="8585595" y="10200477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11,8 %</a:t>
            </a:r>
          </a:p>
        </p:txBody>
      </p:sp>
      <p:sp>
        <p:nvSpPr>
          <p:cNvPr id="3300" name="TextBox3299"/>
          <p:cNvSpPr>
            <a:spLocks noGrp="1"/>
          </p:cNvSpPr>
          <p:nvPr>
            <p:ph/>
          </p:nvPr>
        </p:nvSpPr>
        <p:spPr>
          <a:xfrm>
            <a:off x="498897" y="10454177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Ostatní záležitosti kultury</a:t>
            </a:r>
          </a:p>
        </p:txBody>
      </p:sp>
      <p:sp>
        <p:nvSpPr>
          <p:cNvPr id="3301" name="TextBox3300"/>
          <p:cNvSpPr>
            <a:spLocks noGrp="1"/>
          </p:cNvSpPr>
          <p:nvPr>
            <p:ph/>
          </p:nvPr>
        </p:nvSpPr>
        <p:spPr>
          <a:xfrm>
            <a:off x="498897" y="10680948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3319</a:t>
            </a:r>
          </a:p>
        </p:txBody>
      </p:sp>
      <p:sp>
        <p:nvSpPr>
          <p:cNvPr id="3302" name="TextBox3301"/>
          <p:cNvSpPr>
            <a:spLocks noGrp="1"/>
          </p:cNvSpPr>
          <p:nvPr>
            <p:ph/>
          </p:nvPr>
        </p:nvSpPr>
        <p:spPr>
          <a:xfrm>
            <a:off x="1133859" y="10680948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5021</a:t>
            </a:r>
          </a:p>
        </p:txBody>
      </p:sp>
      <p:sp>
        <p:nvSpPr>
          <p:cNvPr id="3303" name="TextBox3302"/>
          <p:cNvSpPr>
            <a:spLocks noGrp="1"/>
          </p:cNvSpPr>
          <p:nvPr>
            <p:ph/>
          </p:nvPr>
        </p:nvSpPr>
        <p:spPr>
          <a:xfrm>
            <a:off x="1746142" y="10680948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Ostatní osobní výdaje</a:t>
            </a:r>
          </a:p>
        </p:txBody>
      </p:sp>
      <p:sp>
        <p:nvSpPr>
          <p:cNvPr id="3304" name="TextBox3303"/>
          <p:cNvSpPr>
            <a:spLocks noGrp="1"/>
          </p:cNvSpPr>
          <p:nvPr>
            <p:ph/>
          </p:nvPr>
        </p:nvSpPr>
        <p:spPr>
          <a:xfrm>
            <a:off x="5261105" y="10680948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3 000,00</a:t>
            </a:r>
          </a:p>
        </p:txBody>
      </p:sp>
      <p:sp>
        <p:nvSpPr>
          <p:cNvPr id="3305" name="TextBox3304"/>
          <p:cNvSpPr>
            <a:spLocks noGrp="1"/>
          </p:cNvSpPr>
          <p:nvPr>
            <p:ph/>
          </p:nvPr>
        </p:nvSpPr>
        <p:spPr>
          <a:xfrm>
            <a:off x="6372287" y="10680948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3 000,00</a:t>
            </a:r>
          </a:p>
        </p:txBody>
      </p:sp>
      <p:sp>
        <p:nvSpPr>
          <p:cNvPr id="3306" name="TextBox3305"/>
          <p:cNvSpPr>
            <a:spLocks noGrp="1"/>
          </p:cNvSpPr>
          <p:nvPr>
            <p:ph/>
          </p:nvPr>
        </p:nvSpPr>
        <p:spPr>
          <a:xfrm>
            <a:off x="7483469" y="10680948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307" name="TextBox3306"/>
          <p:cNvSpPr>
            <a:spLocks noGrp="1"/>
          </p:cNvSpPr>
          <p:nvPr>
            <p:ph/>
          </p:nvPr>
        </p:nvSpPr>
        <p:spPr>
          <a:xfrm>
            <a:off x="8594651" y="10726303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0 %</a:t>
            </a:r>
          </a:p>
        </p:txBody>
      </p:sp>
      <p:sp>
        <p:nvSpPr>
          <p:cNvPr id="3308" name="TextBox3307"/>
          <p:cNvSpPr>
            <a:spLocks noGrp="1"/>
          </p:cNvSpPr>
          <p:nvPr>
            <p:ph/>
          </p:nvPr>
        </p:nvSpPr>
        <p:spPr>
          <a:xfrm>
            <a:off x="498897" y="10885043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3319</a:t>
            </a:r>
          </a:p>
        </p:txBody>
      </p:sp>
      <p:sp>
        <p:nvSpPr>
          <p:cNvPr id="3309" name="TextBox3308"/>
          <p:cNvSpPr>
            <a:spLocks noGrp="1"/>
          </p:cNvSpPr>
          <p:nvPr>
            <p:ph/>
          </p:nvPr>
        </p:nvSpPr>
        <p:spPr>
          <a:xfrm>
            <a:off x="1133859" y="10885043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5175</a:t>
            </a:r>
          </a:p>
        </p:txBody>
      </p:sp>
      <p:sp>
        <p:nvSpPr>
          <p:cNvPr id="3310" name="TextBox3309"/>
          <p:cNvSpPr>
            <a:spLocks noGrp="1"/>
          </p:cNvSpPr>
          <p:nvPr>
            <p:ph/>
          </p:nvPr>
        </p:nvSpPr>
        <p:spPr>
          <a:xfrm>
            <a:off x="1746142" y="10885043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Pohoštění</a:t>
            </a:r>
          </a:p>
        </p:txBody>
      </p:sp>
      <p:sp>
        <p:nvSpPr>
          <p:cNvPr id="3311" name="TextBox3310"/>
          <p:cNvSpPr>
            <a:spLocks noGrp="1"/>
          </p:cNvSpPr>
          <p:nvPr>
            <p:ph/>
          </p:nvPr>
        </p:nvSpPr>
        <p:spPr>
          <a:xfrm>
            <a:off x="5261105" y="10885043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312" name="TextBox3311"/>
          <p:cNvSpPr>
            <a:spLocks noGrp="1"/>
          </p:cNvSpPr>
          <p:nvPr>
            <p:ph/>
          </p:nvPr>
        </p:nvSpPr>
        <p:spPr>
          <a:xfrm>
            <a:off x="6372287" y="10885043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1 400,00</a:t>
            </a:r>
          </a:p>
        </p:txBody>
      </p:sp>
      <p:sp>
        <p:nvSpPr>
          <p:cNvPr id="3313" name="TextBox3312"/>
          <p:cNvSpPr>
            <a:spLocks noGrp="1"/>
          </p:cNvSpPr>
          <p:nvPr>
            <p:ph/>
          </p:nvPr>
        </p:nvSpPr>
        <p:spPr>
          <a:xfrm>
            <a:off x="7483469" y="10885043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1 400,00</a:t>
            </a:r>
          </a:p>
        </p:txBody>
      </p:sp>
      <p:sp>
        <p:nvSpPr>
          <p:cNvPr id="3314" name="TextBox3313"/>
          <p:cNvSpPr>
            <a:spLocks noGrp="1"/>
          </p:cNvSpPr>
          <p:nvPr>
            <p:ph/>
          </p:nvPr>
        </p:nvSpPr>
        <p:spPr>
          <a:xfrm>
            <a:off x="8594651" y="10930397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100 %</a:t>
            </a:r>
          </a:p>
        </p:txBody>
      </p:sp>
      <p:sp>
        <p:nvSpPr>
          <p:cNvPr id="3315" name="TextBox3314"/>
          <p:cNvSpPr>
            <a:spLocks noGrp="1"/>
          </p:cNvSpPr>
          <p:nvPr>
            <p:ph/>
          </p:nvPr>
        </p:nvSpPr>
        <p:spPr>
          <a:xfrm>
            <a:off x="498897" y="11089137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3319</a:t>
            </a:r>
          </a:p>
        </p:txBody>
      </p:sp>
      <p:sp>
        <p:nvSpPr>
          <p:cNvPr id="3316" name="TextBox3315"/>
          <p:cNvSpPr>
            <a:spLocks noGrp="1"/>
          </p:cNvSpPr>
          <p:nvPr>
            <p:ph/>
          </p:nvPr>
        </p:nvSpPr>
        <p:spPr>
          <a:xfrm>
            <a:off x="1133859" y="11089137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5492</a:t>
            </a:r>
          </a:p>
        </p:txBody>
      </p:sp>
      <p:sp>
        <p:nvSpPr>
          <p:cNvPr id="3317" name="TextBox3316"/>
          <p:cNvSpPr>
            <a:spLocks noGrp="1"/>
          </p:cNvSpPr>
          <p:nvPr>
            <p:ph/>
          </p:nvPr>
        </p:nvSpPr>
        <p:spPr>
          <a:xfrm>
            <a:off x="1746142" y="11089137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Dary obyvatelstvu</a:t>
            </a:r>
          </a:p>
        </p:txBody>
      </p:sp>
      <p:sp>
        <p:nvSpPr>
          <p:cNvPr id="3318" name="TextBox3317"/>
          <p:cNvSpPr>
            <a:spLocks noGrp="1"/>
          </p:cNvSpPr>
          <p:nvPr>
            <p:ph/>
          </p:nvPr>
        </p:nvSpPr>
        <p:spPr>
          <a:xfrm>
            <a:off x="5261105" y="11089137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319" name="TextBox3318"/>
          <p:cNvSpPr>
            <a:spLocks noGrp="1"/>
          </p:cNvSpPr>
          <p:nvPr>
            <p:ph/>
          </p:nvPr>
        </p:nvSpPr>
        <p:spPr>
          <a:xfrm>
            <a:off x="6372287" y="11089137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2 000,00</a:t>
            </a:r>
          </a:p>
        </p:txBody>
      </p:sp>
      <p:sp>
        <p:nvSpPr>
          <p:cNvPr id="3320" name="TextBox3319"/>
          <p:cNvSpPr>
            <a:spLocks noGrp="1"/>
          </p:cNvSpPr>
          <p:nvPr>
            <p:ph/>
          </p:nvPr>
        </p:nvSpPr>
        <p:spPr>
          <a:xfrm>
            <a:off x="7483469" y="11089137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2 000,00</a:t>
            </a:r>
          </a:p>
        </p:txBody>
      </p:sp>
      <p:sp>
        <p:nvSpPr>
          <p:cNvPr id="3321" name="TextBox3320"/>
          <p:cNvSpPr>
            <a:spLocks noGrp="1"/>
          </p:cNvSpPr>
          <p:nvPr>
            <p:ph/>
          </p:nvPr>
        </p:nvSpPr>
        <p:spPr>
          <a:xfrm>
            <a:off x="8594651" y="11134492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100 %</a:t>
            </a:r>
          </a:p>
        </p:txBody>
      </p:sp>
      <p:sp>
        <p:nvSpPr>
          <p:cNvPr id="3322" name="TextBox3321"/>
          <p:cNvSpPr>
            <a:spLocks noGrp="1"/>
          </p:cNvSpPr>
          <p:nvPr>
            <p:ph/>
          </p:nvPr>
        </p:nvSpPr>
        <p:spPr>
          <a:xfrm>
            <a:off x="5261105" y="11315909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3 000,00</a:t>
            </a:r>
          </a:p>
        </p:txBody>
      </p:sp>
      <p:sp>
        <p:nvSpPr>
          <p:cNvPr id="3323" name="TextBox3322"/>
          <p:cNvSpPr>
            <a:spLocks noGrp="1"/>
          </p:cNvSpPr>
          <p:nvPr>
            <p:ph/>
          </p:nvPr>
        </p:nvSpPr>
        <p:spPr>
          <a:xfrm>
            <a:off x="6372287" y="11315909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6 400,00</a:t>
            </a:r>
          </a:p>
        </p:txBody>
      </p:sp>
      <p:sp>
        <p:nvSpPr>
          <p:cNvPr id="3324" name="TextBox3323"/>
          <p:cNvSpPr>
            <a:spLocks noGrp="1"/>
          </p:cNvSpPr>
          <p:nvPr>
            <p:ph/>
          </p:nvPr>
        </p:nvSpPr>
        <p:spPr>
          <a:xfrm>
            <a:off x="7483469" y="11315909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3 400,00</a:t>
            </a:r>
          </a:p>
        </p:txBody>
      </p:sp>
      <p:sp>
        <p:nvSpPr>
          <p:cNvPr id="3325" name="TextBox3324"/>
          <p:cNvSpPr>
            <a:spLocks noGrp="1"/>
          </p:cNvSpPr>
          <p:nvPr>
            <p:ph/>
          </p:nvPr>
        </p:nvSpPr>
        <p:spPr>
          <a:xfrm>
            <a:off x="498897" y="11315909"/>
            <a:ext cx="4739531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3319:</a:t>
            </a:r>
          </a:p>
        </p:txBody>
      </p:sp>
      <p:sp>
        <p:nvSpPr>
          <p:cNvPr id="3326" name="TextBox3325"/>
          <p:cNvSpPr>
            <a:spLocks noGrp="1"/>
          </p:cNvSpPr>
          <p:nvPr>
            <p:ph/>
          </p:nvPr>
        </p:nvSpPr>
        <p:spPr>
          <a:xfrm>
            <a:off x="8585595" y="11379690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53,1 %</a:t>
            </a:r>
          </a:p>
        </p:txBody>
      </p:sp>
      <p:sp>
        <p:nvSpPr>
          <p:cNvPr id="3327" name="TextBox3326"/>
          <p:cNvSpPr>
            <a:spLocks noGrp="1"/>
          </p:cNvSpPr>
          <p:nvPr>
            <p:ph/>
          </p:nvPr>
        </p:nvSpPr>
        <p:spPr>
          <a:xfrm>
            <a:off x="498897" y="11633390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Ostatní záležitosti kultury,církví a sděl.prostř.</a:t>
            </a:r>
          </a:p>
        </p:txBody>
      </p:sp>
      <p:sp>
        <p:nvSpPr>
          <p:cNvPr id="3328" name="TextBox3327"/>
          <p:cNvSpPr>
            <a:spLocks noGrp="1"/>
          </p:cNvSpPr>
          <p:nvPr>
            <p:ph/>
          </p:nvPr>
        </p:nvSpPr>
        <p:spPr>
          <a:xfrm>
            <a:off x="498897" y="11860161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3399</a:t>
            </a:r>
          </a:p>
        </p:txBody>
      </p:sp>
      <p:sp>
        <p:nvSpPr>
          <p:cNvPr id="3329" name="TextBox3328"/>
          <p:cNvSpPr>
            <a:spLocks noGrp="1"/>
          </p:cNvSpPr>
          <p:nvPr>
            <p:ph/>
          </p:nvPr>
        </p:nvSpPr>
        <p:spPr>
          <a:xfrm>
            <a:off x="1133859" y="11860161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5139</a:t>
            </a:r>
          </a:p>
        </p:txBody>
      </p:sp>
      <p:sp>
        <p:nvSpPr>
          <p:cNvPr id="3330" name="TextBox3329"/>
          <p:cNvSpPr>
            <a:spLocks noGrp="1"/>
          </p:cNvSpPr>
          <p:nvPr>
            <p:ph/>
          </p:nvPr>
        </p:nvSpPr>
        <p:spPr>
          <a:xfrm>
            <a:off x="1746142" y="11860161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Nákup materiálu j.n.</a:t>
            </a:r>
          </a:p>
        </p:txBody>
      </p:sp>
      <p:sp>
        <p:nvSpPr>
          <p:cNvPr id="3331" name="TextBox3330"/>
          <p:cNvSpPr>
            <a:spLocks noGrp="1"/>
          </p:cNvSpPr>
          <p:nvPr>
            <p:ph/>
          </p:nvPr>
        </p:nvSpPr>
        <p:spPr>
          <a:xfrm>
            <a:off x="5261105" y="11860161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2 000,00</a:t>
            </a:r>
          </a:p>
        </p:txBody>
      </p:sp>
      <p:sp>
        <p:nvSpPr>
          <p:cNvPr id="3332" name="TextBox3331"/>
          <p:cNvSpPr>
            <a:spLocks noGrp="1"/>
          </p:cNvSpPr>
          <p:nvPr>
            <p:ph/>
          </p:nvPr>
        </p:nvSpPr>
        <p:spPr>
          <a:xfrm>
            <a:off x="6372287" y="11860161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2 000,00</a:t>
            </a:r>
          </a:p>
        </p:txBody>
      </p:sp>
      <p:sp>
        <p:nvSpPr>
          <p:cNvPr id="3333" name="TextBox3332"/>
          <p:cNvSpPr>
            <a:spLocks noGrp="1"/>
          </p:cNvSpPr>
          <p:nvPr>
            <p:ph/>
          </p:nvPr>
        </p:nvSpPr>
        <p:spPr>
          <a:xfrm>
            <a:off x="7483469" y="11860161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2 000,00</a:t>
            </a:r>
          </a:p>
        </p:txBody>
      </p:sp>
      <p:sp>
        <p:nvSpPr>
          <p:cNvPr id="3334" name="TextBox3333"/>
          <p:cNvSpPr>
            <a:spLocks noGrp="1"/>
          </p:cNvSpPr>
          <p:nvPr>
            <p:ph/>
          </p:nvPr>
        </p:nvSpPr>
        <p:spPr>
          <a:xfrm>
            <a:off x="8594651" y="11905516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100 %</a:t>
            </a:r>
          </a:p>
        </p:txBody>
      </p:sp>
      <p:sp>
        <p:nvSpPr>
          <p:cNvPr id="3335" name="TextBox3334"/>
          <p:cNvSpPr>
            <a:spLocks noGrp="1"/>
          </p:cNvSpPr>
          <p:nvPr>
            <p:ph/>
          </p:nvPr>
        </p:nvSpPr>
        <p:spPr>
          <a:xfrm>
            <a:off x="498897" y="12064256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3399</a:t>
            </a:r>
          </a:p>
        </p:txBody>
      </p:sp>
      <p:sp>
        <p:nvSpPr>
          <p:cNvPr id="3336" name="TextBox3335"/>
          <p:cNvSpPr>
            <a:spLocks noGrp="1"/>
          </p:cNvSpPr>
          <p:nvPr>
            <p:ph/>
          </p:nvPr>
        </p:nvSpPr>
        <p:spPr>
          <a:xfrm>
            <a:off x="1133859" y="12064256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5169</a:t>
            </a:r>
          </a:p>
        </p:txBody>
      </p:sp>
      <p:sp>
        <p:nvSpPr>
          <p:cNvPr id="3337" name="TextBox3336"/>
          <p:cNvSpPr>
            <a:spLocks noGrp="1"/>
          </p:cNvSpPr>
          <p:nvPr>
            <p:ph/>
          </p:nvPr>
        </p:nvSpPr>
        <p:spPr>
          <a:xfrm>
            <a:off x="1746142" y="12064256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Nákup ostatních služeb</a:t>
            </a:r>
          </a:p>
        </p:txBody>
      </p:sp>
      <p:sp>
        <p:nvSpPr>
          <p:cNvPr id="3338" name="TextBox3337"/>
          <p:cNvSpPr>
            <a:spLocks noGrp="1"/>
          </p:cNvSpPr>
          <p:nvPr>
            <p:ph/>
          </p:nvPr>
        </p:nvSpPr>
        <p:spPr>
          <a:xfrm>
            <a:off x="5261105" y="12064256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10 000,00</a:t>
            </a:r>
          </a:p>
        </p:txBody>
      </p:sp>
      <p:sp>
        <p:nvSpPr>
          <p:cNvPr id="3339" name="TextBox3338"/>
          <p:cNvSpPr>
            <a:spLocks noGrp="1"/>
          </p:cNvSpPr>
          <p:nvPr>
            <p:ph/>
          </p:nvPr>
        </p:nvSpPr>
        <p:spPr>
          <a:xfrm>
            <a:off x="6372287" y="12064256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10 000,00</a:t>
            </a:r>
          </a:p>
        </p:txBody>
      </p:sp>
      <p:sp>
        <p:nvSpPr>
          <p:cNvPr id="3340" name="TextBox3339"/>
          <p:cNvSpPr>
            <a:spLocks noGrp="1"/>
          </p:cNvSpPr>
          <p:nvPr>
            <p:ph/>
          </p:nvPr>
        </p:nvSpPr>
        <p:spPr>
          <a:xfrm>
            <a:off x="7483469" y="12064256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6 048,00</a:t>
            </a:r>
          </a:p>
        </p:txBody>
      </p:sp>
      <p:sp>
        <p:nvSpPr>
          <p:cNvPr id="3341" name="TextBox3340"/>
          <p:cNvSpPr>
            <a:spLocks noGrp="1"/>
          </p:cNvSpPr>
          <p:nvPr>
            <p:ph/>
          </p:nvPr>
        </p:nvSpPr>
        <p:spPr>
          <a:xfrm>
            <a:off x="8594651" y="12109610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60,5 %</a:t>
            </a:r>
          </a:p>
        </p:txBody>
      </p:sp>
      <p:sp>
        <p:nvSpPr>
          <p:cNvPr id="3342" name="TextBox3341"/>
          <p:cNvSpPr>
            <a:spLocks noGrp="1"/>
          </p:cNvSpPr>
          <p:nvPr>
            <p:ph/>
          </p:nvPr>
        </p:nvSpPr>
        <p:spPr>
          <a:xfrm>
            <a:off x="498897" y="12268350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3399</a:t>
            </a:r>
          </a:p>
        </p:txBody>
      </p:sp>
      <p:sp>
        <p:nvSpPr>
          <p:cNvPr id="3343" name="TextBox3342"/>
          <p:cNvSpPr>
            <a:spLocks noGrp="1"/>
          </p:cNvSpPr>
          <p:nvPr>
            <p:ph/>
          </p:nvPr>
        </p:nvSpPr>
        <p:spPr>
          <a:xfrm>
            <a:off x="1133859" y="12268350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5175</a:t>
            </a:r>
          </a:p>
        </p:txBody>
      </p:sp>
      <p:sp>
        <p:nvSpPr>
          <p:cNvPr id="3344" name="TextBox3343"/>
          <p:cNvSpPr>
            <a:spLocks noGrp="1"/>
          </p:cNvSpPr>
          <p:nvPr>
            <p:ph/>
          </p:nvPr>
        </p:nvSpPr>
        <p:spPr>
          <a:xfrm>
            <a:off x="1746142" y="12268350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Pohoštění</a:t>
            </a:r>
          </a:p>
        </p:txBody>
      </p:sp>
      <p:sp>
        <p:nvSpPr>
          <p:cNvPr id="3345" name="TextBox3344"/>
          <p:cNvSpPr>
            <a:spLocks noGrp="1"/>
          </p:cNvSpPr>
          <p:nvPr>
            <p:ph/>
          </p:nvPr>
        </p:nvSpPr>
        <p:spPr>
          <a:xfrm>
            <a:off x="5261105" y="12268350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10 000,00</a:t>
            </a:r>
          </a:p>
        </p:txBody>
      </p:sp>
      <p:sp>
        <p:nvSpPr>
          <p:cNvPr id="3346" name="TextBox3345"/>
          <p:cNvSpPr>
            <a:spLocks noGrp="1"/>
          </p:cNvSpPr>
          <p:nvPr>
            <p:ph/>
          </p:nvPr>
        </p:nvSpPr>
        <p:spPr>
          <a:xfrm>
            <a:off x="6372287" y="12268350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10 000,00</a:t>
            </a:r>
          </a:p>
        </p:txBody>
      </p:sp>
      <p:sp>
        <p:nvSpPr>
          <p:cNvPr id="3347" name="TextBox3346"/>
          <p:cNvSpPr>
            <a:spLocks noGrp="1"/>
          </p:cNvSpPr>
          <p:nvPr>
            <p:ph/>
          </p:nvPr>
        </p:nvSpPr>
        <p:spPr>
          <a:xfrm>
            <a:off x="7483469" y="12268350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348" name="TextBox3347"/>
          <p:cNvSpPr>
            <a:spLocks noGrp="1"/>
          </p:cNvSpPr>
          <p:nvPr>
            <p:ph/>
          </p:nvPr>
        </p:nvSpPr>
        <p:spPr>
          <a:xfrm>
            <a:off x="8594651" y="12313705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0 %</a:t>
            </a:r>
          </a:p>
        </p:txBody>
      </p:sp>
      <p:pic>
        <p:nvPicPr>
          <p:cNvPr id="3348" name="Picture4" descr="Picture3349"/>
          <p:cNvPicPr>
            <a:picLocks noChangeAspect="1"/>
          </p:cNvPicPr>
          <p:nvPr/>
        </p:nvPicPr>
        <p:blipFill>
          <a:blip r:embed="rIdp3348" cstate="print"/>
          <a:stretch>
            <a:fillRect/>
          </a:stretch>
        </p:blipFill>
        <p:spPr>
          <a:xfrm>
            <a:off x="4217253" y="12648554"/>
            <a:ext cx="1089909" cy="341285"/>
          </a:xfrm>
          <a:prstGeom prst="rect">
            <a:avLst/>
          </a:prstGeom>
          <a:noFill/>
        </p:spPr>
      </p:pic>
      <p:sp>
        <p:nvSpPr>
          <p:cNvPr id="3350" name="TextBox3349"/>
          <p:cNvSpPr>
            <a:spLocks noGrp="1"/>
          </p:cNvSpPr>
          <p:nvPr>
            <p:ph/>
          </p:nvPr>
        </p:nvSpPr>
        <p:spPr>
          <a:xfrm>
            <a:off x="4260189" y="12669582"/>
            <a:ext cx="1004037" cy="29108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700" b="0" i="0" smtClean="0">
                <a:solidFill>
                  <a:srgbClr val="010101"/>
                </a:solidFill>
                <a:latin typeface="tahoma"/>
              </a:rPr>
              <a:t>Strana
3 z 16</a:t>
            </a:r>
          </a:p>
        </p:txBody>
      </p:sp>
      <p:sp>
        <p:nvSpPr>
          <p:cNvPr id="3351" name="TextBox3350"/>
          <p:cNvSpPr>
            <a:spLocks noGrp="1"/>
          </p:cNvSpPr>
          <p:nvPr>
            <p:ph/>
          </p:nvPr>
        </p:nvSpPr>
        <p:spPr>
          <a:xfrm>
            <a:off x="8000780" y="12657582"/>
            <a:ext cx="1070092" cy="291121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700" b="0" i="0" smtClean="0">
                <a:solidFill>
                  <a:srgbClr val="010101"/>
                </a:solidFill>
                <a:latin typeface="Tahoma"/>
              </a:rPr>
              <a:t>4.12.2017
14:21:00</a:t>
            </a:r>
          </a:p>
        </p:txBody>
      </p:sp>
      <p:sp>
        <p:nvSpPr>
          <p:cNvPr id="3352" name="TextBox3351"/>
          <p:cNvSpPr>
            <a:spLocks noGrp="1"/>
          </p:cNvSpPr>
          <p:nvPr>
            <p:ph/>
          </p:nvPr>
        </p:nvSpPr>
        <p:spPr>
          <a:xfrm>
            <a:off x="453543" y="12663585"/>
            <a:ext cx="3657248" cy="291121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700" b="0" i="0" smtClean="0">
                <a:solidFill>
                  <a:srgbClr val="010101"/>
                </a:solidFill>
                <a:latin typeface="Tahoma"/>
              </a:rPr>
              <a:t>Z dat systému GINIS Express vytiskl Jana Nepožitková
Finanční okruhy - Účetnictví 6.07.0 (Stařechovice), verze: 2017.02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3" name="TextBox3352"/>
          <p:cNvSpPr>
            <a:spLocks noGrp="1"/>
          </p:cNvSpPr>
          <p:nvPr>
            <p:ph/>
          </p:nvPr>
        </p:nvSpPr>
        <p:spPr>
          <a:xfrm>
            <a:off x="498897" y="476220"/>
            <a:ext cx="7914336" cy="249449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1200" b="1" i="0" smtClean="0">
                <a:solidFill>
                  <a:srgbClr val="010101"/>
                </a:solidFill>
                <a:latin typeface="Tahoma"/>
              </a:rPr>
              <a:t>II. Rozpočtové výdaje</a:t>
            </a:r>
          </a:p>
        </p:txBody>
      </p:sp>
      <p:sp>
        <p:nvSpPr>
          <p:cNvPr id="3354" name="TextBox3353"/>
          <p:cNvSpPr>
            <a:spLocks noGrp="1"/>
          </p:cNvSpPr>
          <p:nvPr>
            <p:ph/>
          </p:nvPr>
        </p:nvSpPr>
        <p:spPr>
          <a:xfrm>
            <a:off x="498897" y="793701"/>
            <a:ext cx="612284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ODPA</a:t>
            </a:r>
          </a:p>
        </p:txBody>
      </p:sp>
      <p:cxnSp>
        <p:nvCxnSpPr>
          <p:cNvPr id="3355" name="Line3354"/>
          <p:cNvCxnSpPr/>
          <p:nvPr/>
        </p:nvCxnSpPr>
        <p:spPr>
          <a:xfrm>
            <a:off x="498897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6" name="Line3355"/>
          <p:cNvCxnSpPr/>
          <p:nvPr/>
        </p:nvCxnSpPr>
        <p:spPr>
          <a:xfrm>
            <a:off x="1111180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7" name="Line3356"/>
          <p:cNvCxnSpPr/>
          <p:nvPr/>
        </p:nvCxnSpPr>
        <p:spPr>
          <a:xfrm>
            <a:off x="498897" y="793701"/>
            <a:ext cx="612284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8" name="Line3357"/>
          <p:cNvCxnSpPr/>
          <p:nvPr/>
        </p:nvCxnSpPr>
        <p:spPr>
          <a:xfrm>
            <a:off x="498897" y="1156535"/>
            <a:ext cx="612284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59" name="TextBox3358"/>
          <p:cNvSpPr>
            <a:spLocks noGrp="1"/>
          </p:cNvSpPr>
          <p:nvPr>
            <p:ph/>
          </p:nvPr>
        </p:nvSpPr>
        <p:spPr>
          <a:xfrm>
            <a:off x="1111181" y="793701"/>
            <a:ext cx="634962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POL</a:t>
            </a:r>
          </a:p>
        </p:txBody>
      </p:sp>
      <p:cxnSp>
        <p:nvCxnSpPr>
          <p:cNvPr id="3360" name="Line3359"/>
          <p:cNvCxnSpPr/>
          <p:nvPr/>
        </p:nvCxnSpPr>
        <p:spPr>
          <a:xfrm>
            <a:off x="1111181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1" name="Line3360"/>
          <p:cNvCxnSpPr/>
          <p:nvPr/>
        </p:nvCxnSpPr>
        <p:spPr>
          <a:xfrm>
            <a:off x="1746142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2" name="Line3361"/>
          <p:cNvCxnSpPr/>
          <p:nvPr/>
        </p:nvCxnSpPr>
        <p:spPr>
          <a:xfrm>
            <a:off x="1111181" y="793701"/>
            <a:ext cx="63496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3" name="Line3362"/>
          <p:cNvCxnSpPr/>
          <p:nvPr/>
        </p:nvCxnSpPr>
        <p:spPr>
          <a:xfrm>
            <a:off x="1111181" y="1156535"/>
            <a:ext cx="63496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64" name="TextBox3363"/>
          <p:cNvSpPr>
            <a:spLocks noGrp="1"/>
          </p:cNvSpPr>
          <p:nvPr>
            <p:ph/>
          </p:nvPr>
        </p:nvSpPr>
        <p:spPr>
          <a:xfrm>
            <a:off x="1746142" y="793701"/>
            <a:ext cx="3492286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Text</a:t>
            </a:r>
          </a:p>
        </p:txBody>
      </p:sp>
      <p:cxnSp>
        <p:nvCxnSpPr>
          <p:cNvPr id="3365" name="Line3364"/>
          <p:cNvCxnSpPr/>
          <p:nvPr/>
        </p:nvCxnSpPr>
        <p:spPr>
          <a:xfrm>
            <a:off x="1746142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6" name="Line3365"/>
          <p:cNvCxnSpPr/>
          <p:nvPr/>
        </p:nvCxnSpPr>
        <p:spPr>
          <a:xfrm>
            <a:off x="5238427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7" name="Line3366"/>
          <p:cNvCxnSpPr/>
          <p:nvPr/>
        </p:nvCxnSpPr>
        <p:spPr>
          <a:xfrm>
            <a:off x="1746142" y="793701"/>
            <a:ext cx="3492286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8" name="Line3367"/>
          <p:cNvCxnSpPr/>
          <p:nvPr/>
        </p:nvCxnSpPr>
        <p:spPr>
          <a:xfrm>
            <a:off x="1746142" y="1156535"/>
            <a:ext cx="3492286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69" name="TextBox3368"/>
          <p:cNvSpPr>
            <a:spLocks noGrp="1"/>
          </p:cNvSpPr>
          <p:nvPr>
            <p:ph/>
          </p:nvPr>
        </p:nvSpPr>
        <p:spPr>
          <a:xfrm>
            <a:off x="5238428" y="793701"/>
            <a:ext cx="1133860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Schválený rozpočet</a:t>
            </a:r>
          </a:p>
        </p:txBody>
      </p:sp>
      <p:cxnSp>
        <p:nvCxnSpPr>
          <p:cNvPr id="3370" name="Line3369"/>
          <p:cNvCxnSpPr/>
          <p:nvPr/>
        </p:nvCxnSpPr>
        <p:spPr>
          <a:xfrm>
            <a:off x="5238428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71" name="Line3370"/>
          <p:cNvCxnSpPr/>
          <p:nvPr/>
        </p:nvCxnSpPr>
        <p:spPr>
          <a:xfrm>
            <a:off x="6372287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72" name="Line3371"/>
          <p:cNvCxnSpPr/>
          <p:nvPr/>
        </p:nvCxnSpPr>
        <p:spPr>
          <a:xfrm>
            <a:off x="5238428" y="793701"/>
            <a:ext cx="1133860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73" name="Line3372"/>
          <p:cNvCxnSpPr/>
          <p:nvPr/>
        </p:nvCxnSpPr>
        <p:spPr>
          <a:xfrm>
            <a:off x="5238428" y="1156535"/>
            <a:ext cx="1133860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4" name="TextBox3373"/>
          <p:cNvSpPr>
            <a:spLocks noGrp="1"/>
          </p:cNvSpPr>
          <p:nvPr>
            <p:ph/>
          </p:nvPr>
        </p:nvSpPr>
        <p:spPr>
          <a:xfrm>
            <a:off x="6372287" y="793701"/>
            <a:ext cx="1111182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Rozpočet po změnách</a:t>
            </a:r>
          </a:p>
        </p:txBody>
      </p:sp>
      <p:cxnSp>
        <p:nvCxnSpPr>
          <p:cNvPr id="3375" name="Line3374"/>
          <p:cNvCxnSpPr/>
          <p:nvPr/>
        </p:nvCxnSpPr>
        <p:spPr>
          <a:xfrm>
            <a:off x="6372287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76" name="Line3375"/>
          <p:cNvCxnSpPr/>
          <p:nvPr/>
        </p:nvCxnSpPr>
        <p:spPr>
          <a:xfrm>
            <a:off x="7483468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77" name="Line3376"/>
          <p:cNvCxnSpPr/>
          <p:nvPr/>
        </p:nvCxnSpPr>
        <p:spPr>
          <a:xfrm>
            <a:off x="6372287" y="793701"/>
            <a:ext cx="111118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78" name="Line3377"/>
          <p:cNvCxnSpPr/>
          <p:nvPr/>
        </p:nvCxnSpPr>
        <p:spPr>
          <a:xfrm>
            <a:off x="6372287" y="1156535"/>
            <a:ext cx="111118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9" name="TextBox3378"/>
          <p:cNvSpPr>
            <a:spLocks noGrp="1"/>
          </p:cNvSpPr>
          <p:nvPr>
            <p:ph/>
          </p:nvPr>
        </p:nvSpPr>
        <p:spPr>
          <a:xfrm>
            <a:off x="7483469" y="793701"/>
            <a:ext cx="1088505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Výsledek od počátku roku</a:t>
            </a:r>
          </a:p>
        </p:txBody>
      </p:sp>
      <p:cxnSp>
        <p:nvCxnSpPr>
          <p:cNvPr id="3380" name="Line3379"/>
          <p:cNvCxnSpPr/>
          <p:nvPr/>
        </p:nvCxnSpPr>
        <p:spPr>
          <a:xfrm>
            <a:off x="7483469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81" name="Line3380"/>
          <p:cNvCxnSpPr/>
          <p:nvPr/>
        </p:nvCxnSpPr>
        <p:spPr>
          <a:xfrm>
            <a:off x="8571973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82" name="Line3381"/>
          <p:cNvCxnSpPr/>
          <p:nvPr/>
        </p:nvCxnSpPr>
        <p:spPr>
          <a:xfrm>
            <a:off x="7483469" y="793701"/>
            <a:ext cx="108850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83" name="Line3382"/>
          <p:cNvCxnSpPr/>
          <p:nvPr/>
        </p:nvCxnSpPr>
        <p:spPr>
          <a:xfrm>
            <a:off x="7483469" y="1156535"/>
            <a:ext cx="108850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4" name="TextBox3383"/>
          <p:cNvSpPr>
            <a:spLocks noGrp="1"/>
          </p:cNvSpPr>
          <p:nvPr>
            <p:ph/>
          </p:nvPr>
        </p:nvSpPr>
        <p:spPr>
          <a:xfrm>
            <a:off x="498897" y="1156536"/>
            <a:ext cx="61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a</a:t>
            </a:r>
          </a:p>
        </p:txBody>
      </p:sp>
      <p:cxnSp>
        <p:nvCxnSpPr>
          <p:cNvPr id="3385" name="Line3384"/>
          <p:cNvCxnSpPr/>
          <p:nvPr/>
        </p:nvCxnSpPr>
        <p:spPr>
          <a:xfrm>
            <a:off x="498897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86" name="Line3385"/>
          <p:cNvCxnSpPr/>
          <p:nvPr/>
        </p:nvCxnSpPr>
        <p:spPr>
          <a:xfrm>
            <a:off x="1111180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87" name="Line3386"/>
          <p:cNvCxnSpPr/>
          <p:nvPr/>
        </p:nvCxnSpPr>
        <p:spPr>
          <a:xfrm>
            <a:off x="498897" y="1156536"/>
            <a:ext cx="612284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88" name="Line3387"/>
          <p:cNvCxnSpPr/>
          <p:nvPr/>
        </p:nvCxnSpPr>
        <p:spPr>
          <a:xfrm>
            <a:off x="498897" y="1360630"/>
            <a:ext cx="612284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9" name="TextBox3388"/>
          <p:cNvSpPr>
            <a:spLocks noGrp="1"/>
          </p:cNvSpPr>
          <p:nvPr>
            <p:ph/>
          </p:nvPr>
        </p:nvSpPr>
        <p:spPr>
          <a:xfrm>
            <a:off x="1111181" y="1156536"/>
            <a:ext cx="634962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b</a:t>
            </a:r>
          </a:p>
        </p:txBody>
      </p:sp>
      <p:cxnSp>
        <p:nvCxnSpPr>
          <p:cNvPr id="3390" name="Line3389"/>
          <p:cNvCxnSpPr/>
          <p:nvPr/>
        </p:nvCxnSpPr>
        <p:spPr>
          <a:xfrm>
            <a:off x="1111181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91" name="Line3390"/>
          <p:cNvCxnSpPr/>
          <p:nvPr/>
        </p:nvCxnSpPr>
        <p:spPr>
          <a:xfrm>
            <a:off x="1746142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92" name="Line3391"/>
          <p:cNvCxnSpPr/>
          <p:nvPr/>
        </p:nvCxnSpPr>
        <p:spPr>
          <a:xfrm>
            <a:off x="1111181" y="1156536"/>
            <a:ext cx="63496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93" name="Line3392"/>
          <p:cNvCxnSpPr/>
          <p:nvPr/>
        </p:nvCxnSpPr>
        <p:spPr>
          <a:xfrm>
            <a:off x="1111181" y="1360630"/>
            <a:ext cx="63496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94" name="TextBox3393"/>
          <p:cNvSpPr>
            <a:spLocks noGrp="1"/>
          </p:cNvSpPr>
          <p:nvPr>
            <p:ph/>
          </p:nvPr>
        </p:nvSpPr>
        <p:spPr>
          <a:xfrm>
            <a:off x="1746142" y="1156536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c</a:t>
            </a:r>
          </a:p>
        </p:txBody>
      </p:sp>
      <p:cxnSp>
        <p:nvCxnSpPr>
          <p:cNvPr id="3395" name="Line3394"/>
          <p:cNvCxnSpPr/>
          <p:nvPr/>
        </p:nvCxnSpPr>
        <p:spPr>
          <a:xfrm>
            <a:off x="1746142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96" name="Line3395"/>
          <p:cNvCxnSpPr/>
          <p:nvPr/>
        </p:nvCxnSpPr>
        <p:spPr>
          <a:xfrm>
            <a:off x="5238427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97" name="Line3396"/>
          <p:cNvCxnSpPr/>
          <p:nvPr/>
        </p:nvCxnSpPr>
        <p:spPr>
          <a:xfrm>
            <a:off x="1746142" y="1156536"/>
            <a:ext cx="3492286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98" name="Line3397"/>
          <p:cNvCxnSpPr/>
          <p:nvPr/>
        </p:nvCxnSpPr>
        <p:spPr>
          <a:xfrm>
            <a:off x="1746142" y="1360630"/>
            <a:ext cx="3492286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99" name="TextBox3398"/>
          <p:cNvSpPr>
            <a:spLocks noGrp="1"/>
          </p:cNvSpPr>
          <p:nvPr>
            <p:ph/>
          </p:nvPr>
        </p:nvSpPr>
        <p:spPr>
          <a:xfrm>
            <a:off x="5238428" y="1156536"/>
            <a:ext cx="1133860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1</a:t>
            </a:r>
          </a:p>
        </p:txBody>
      </p:sp>
      <p:cxnSp>
        <p:nvCxnSpPr>
          <p:cNvPr id="3400" name="Line3399"/>
          <p:cNvCxnSpPr/>
          <p:nvPr/>
        </p:nvCxnSpPr>
        <p:spPr>
          <a:xfrm>
            <a:off x="5238428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1" name="Line3400"/>
          <p:cNvCxnSpPr/>
          <p:nvPr/>
        </p:nvCxnSpPr>
        <p:spPr>
          <a:xfrm>
            <a:off x="6372287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2" name="Line3401"/>
          <p:cNvCxnSpPr/>
          <p:nvPr/>
        </p:nvCxnSpPr>
        <p:spPr>
          <a:xfrm>
            <a:off x="5238428" y="1156536"/>
            <a:ext cx="1133860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3" name="Line3402"/>
          <p:cNvCxnSpPr/>
          <p:nvPr/>
        </p:nvCxnSpPr>
        <p:spPr>
          <a:xfrm>
            <a:off x="5238428" y="1360630"/>
            <a:ext cx="1133860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04" name="TextBox3403"/>
          <p:cNvSpPr>
            <a:spLocks noGrp="1"/>
          </p:cNvSpPr>
          <p:nvPr>
            <p:ph/>
          </p:nvPr>
        </p:nvSpPr>
        <p:spPr>
          <a:xfrm>
            <a:off x="6372287" y="1156536"/>
            <a:ext cx="1111182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2</a:t>
            </a:r>
          </a:p>
        </p:txBody>
      </p:sp>
      <p:cxnSp>
        <p:nvCxnSpPr>
          <p:cNvPr id="3405" name="Line3404"/>
          <p:cNvCxnSpPr/>
          <p:nvPr/>
        </p:nvCxnSpPr>
        <p:spPr>
          <a:xfrm>
            <a:off x="6372287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6" name="Line3405"/>
          <p:cNvCxnSpPr/>
          <p:nvPr/>
        </p:nvCxnSpPr>
        <p:spPr>
          <a:xfrm>
            <a:off x="7483468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7" name="Line3406"/>
          <p:cNvCxnSpPr/>
          <p:nvPr/>
        </p:nvCxnSpPr>
        <p:spPr>
          <a:xfrm>
            <a:off x="6372287" y="1156536"/>
            <a:ext cx="111118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8" name="Line3407"/>
          <p:cNvCxnSpPr/>
          <p:nvPr/>
        </p:nvCxnSpPr>
        <p:spPr>
          <a:xfrm>
            <a:off x="6372287" y="1360630"/>
            <a:ext cx="111118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09" name="TextBox3408"/>
          <p:cNvSpPr>
            <a:spLocks noGrp="1"/>
          </p:cNvSpPr>
          <p:nvPr>
            <p:ph/>
          </p:nvPr>
        </p:nvSpPr>
        <p:spPr>
          <a:xfrm>
            <a:off x="7483469" y="1156536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3</a:t>
            </a:r>
          </a:p>
        </p:txBody>
      </p:sp>
      <p:cxnSp>
        <p:nvCxnSpPr>
          <p:cNvPr id="3410" name="Line3409"/>
          <p:cNvCxnSpPr/>
          <p:nvPr/>
        </p:nvCxnSpPr>
        <p:spPr>
          <a:xfrm>
            <a:off x="7483469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11" name="Line3410"/>
          <p:cNvCxnSpPr/>
          <p:nvPr/>
        </p:nvCxnSpPr>
        <p:spPr>
          <a:xfrm>
            <a:off x="8571973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12" name="Line3411"/>
          <p:cNvCxnSpPr/>
          <p:nvPr/>
        </p:nvCxnSpPr>
        <p:spPr>
          <a:xfrm>
            <a:off x="7483469" y="1156536"/>
            <a:ext cx="108850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13" name="Line3412"/>
          <p:cNvCxnSpPr/>
          <p:nvPr/>
        </p:nvCxnSpPr>
        <p:spPr>
          <a:xfrm>
            <a:off x="7483469" y="1360630"/>
            <a:ext cx="108850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14" name="TextBox3413"/>
          <p:cNvSpPr>
            <a:spLocks noGrp="1"/>
          </p:cNvSpPr>
          <p:nvPr>
            <p:ph/>
          </p:nvPr>
        </p:nvSpPr>
        <p:spPr>
          <a:xfrm>
            <a:off x="498897" y="1428662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3399</a:t>
            </a:r>
          </a:p>
        </p:txBody>
      </p:sp>
      <p:sp>
        <p:nvSpPr>
          <p:cNvPr id="3415" name="TextBox3414"/>
          <p:cNvSpPr>
            <a:spLocks noGrp="1"/>
          </p:cNvSpPr>
          <p:nvPr>
            <p:ph/>
          </p:nvPr>
        </p:nvSpPr>
        <p:spPr>
          <a:xfrm>
            <a:off x="1133859" y="1428662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5194</a:t>
            </a:r>
          </a:p>
        </p:txBody>
      </p:sp>
      <p:sp>
        <p:nvSpPr>
          <p:cNvPr id="3416" name="TextBox3415"/>
          <p:cNvSpPr>
            <a:spLocks noGrp="1"/>
          </p:cNvSpPr>
          <p:nvPr>
            <p:ph/>
          </p:nvPr>
        </p:nvSpPr>
        <p:spPr>
          <a:xfrm>
            <a:off x="1746142" y="1428662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Věcné dary</a:t>
            </a:r>
          </a:p>
        </p:txBody>
      </p:sp>
      <p:sp>
        <p:nvSpPr>
          <p:cNvPr id="3417" name="TextBox3416"/>
          <p:cNvSpPr>
            <a:spLocks noGrp="1"/>
          </p:cNvSpPr>
          <p:nvPr>
            <p:ph/>
          </p:nvPr>
        </p:nvSpPr>
        <p:spPr>
          <a:xfrm>
            <a:off x="5261105" y="1428662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15 000,00</a:t>
            </a:r>
          </a:p>
        </p:txBody>
      </p:sp>
      <p:sp>
        <p:nvSpPr>
          <p:cNvPr id="3418" name="TextBox3417"/>
          <p:cNvSpPr>
            <a:spLocks noGrp="1"/>
          </p:cNvSpPr>
          <p:nvPr>
            <p:ph/>
          </p:nvPr>
        </p:nvSpPr>
        <p:spPr>
          <a:xfrm>
            <a:off x="6372287" y="1428662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15 000,00</a:t>
            </a:r>
          </a:p>
        </p:txBody>
      </p:sp>
      <p:sp>
        <p:nvSpPr>
          <p:cNvPr id="3419" name="TextBox3418"/>
          <p:cNvSpPr>
            <a:spLocks noGrp="1"/>
          </p:cNvSpPr>
          <p:nvPr>
            <p:ph/>
          </p:nvPr>
        </p:nvSpPr>
        <p:spPr>
          <a:xfrm>
            <a:off x="7483469" y="1428662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12 606,00</a:t>
            </a:r>
          </a:p>
        </p:txBody>
      </p:sp>
      <p:sp>
        <p:nvSpPr>
          <p:cNvPr id="3420" name="TextBox3419"/>
          <p:cNvSpPr>
            <a:spLocks noGrp="1"/>
          </p:cNvSpPr>
          <p:nvPr>
            <p:ph/>
          </p:nvPr>
        </p:nvSpPr>
        <p:spPr>
          <a:xfrm>
            <a:off x="8594651" y="1474016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84 %</a:t>
            </a:r>
          </a:p>
        </p:txBody>
      </p:sp>
      <p:sp>
        <p:nvSpPr>
          <p:cNvPr id="3421" name="TextBox3420"/>
          <p:cNvSpPr>
            <a:spLocks noGrp="1"/>
          </p:cNvSpPr>
          <p:nvPr>
            <p:ph/>
          </p:nvPr>
        </p:nvSpPr>
        <p:spPr>
          <a:xfrm>
            <a:off x="498897" y="1632756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3399</a:t>
            </a:r>
          </a:p>
        </p:txBody>
      </p:sp>
      <p:sp>
        <p:nvSpPr>
          <p:cNvPr id="3422" name="TextBox3421"/>
          <p:cNvSpPr>
            <a:spLocks noGrp="1"/>
          </p:cNvSpPr>
          <p:nvPr>
            <p:ph/>
          </p:nvPr>
        </p:nvSpPr>
        <p:spPr>
          <a:xfrm>
            <a:off x="1133859" y="1632756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5492</a:t>
            </a:r>
          </a:p>
        </p:txBody>
      </p:sp>
      <p:sp>
        <p:nvSpPr>
          <p:cNvPr id="3423" name="TextBox3422"/>
          <p:cNvSpPr>
            <a:spLocks noGrp="1"/>
          </p:cNvSpPr>
          <p:nvPr>
            <p:ph/>
          </p:nvPr>
        </p:nvSpPr>
        <p:spPr>
          <a:xfrm>
            <a:off x="1746142" y="1632756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Dary obyvatelstvu</a:t>
            </a:r>
          </a:p>
        </p:txBody>
      </p:sp>
      <p:sp>
        <p:nvSpPr>
          <p:cNvPr id="3424" name="TextBox3423"/>
          <p:cNvSpPr>
            <a:spLocks noGrp="1"/>
          </p:cNvSpPr>
          <p:nvPr>
            <p:ph/>
          </p:nvPr>
        </p:nvSpPr>
        <p:spPr>
          <a:xfrm>
            <a:off x="5261105" y="1632756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15 000,00</a:t>
            </a:r>
          </a:p>
        </p:txBody>
      </p:sp>
      <p:sp>
        <p:nvSpPr>
          <p:cNvPr id="3425" name="TextBox3424"/>
          <p:cNvSpPr>
            <a:spLocks noGrp="1"/>
          </p:cNvSpPr>
          <p:nvPr>
            <p:ph/>
          </p:nvPr>
        </p:nvSpPr>
        <p:spPr>
          <a:xfrm>
            <a:off x="6372287" y="1632756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15 000,00</a:t>
            </a:r>
          </a:p>
        </p:txBody>
      </p:sp>
      <p:sp>
        <p:nvSpPr>
          <p:cNvPr id="3426" name="TextBox3425"/>
          <p:cNvSpPr>
            <a:spLocks noGrp="1"/>
          </p:cNvSpPr>
          <p:nvPr>
            <p:ph/>
          </p:nvPr>
        </p:nvSpPr>
        <p:spPr>
          <a:xfrm>
            <a:off x="7483469" y="1632756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427" name="TextBox3426"/>
          <p:cNvSpPr>
            <a:spLocks noGrp="1"/>
          </p:cNvSpPr>
          <p:nvPr>
            <p:ph/>
          </p:nvPr>
        </p:nvSpPr>
        <p:spPr>
          <a:xfrm>
            <a:off x="8594651" y="1678111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0 %</a:t>
            </a:r>
          </a:p>
        </p:txBody>
      </p:sp>
      <p:sp>
        <p:nvSpPr>
          <p:cNvPr id="3428" name="TextBox3427"/>
          <p:cNvSpPr>
            <a:spLocks noGrp="1"/>
          </p:cNvSpPr>
          <p:nvPr>
            <p:ph/>
          </p:nvPr>
        </p:nvSpPr>
        <p:spPr>
          <a:xfrm>
            <a:off x="5261105" y="1859528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52 000,00</a:t>
            </a:r>
          </a:p>
        </p:txBody>
      </p:sp>
      <p:sp>
        <p:nvSpPr>
          <p:cNvPr id="3429" name="TextBox3428"/>
          <p:cNvSpPr>
            <a:spLocks noGrp="1"/>
          </p:cNvSpPr>
          <p:nvPr>
            <p:ph/>
          </p:nvPr>
        </p:nvSpPr>
        <p:spPr>
          <a:xfrm>
            <a:off x="6372287" y="1859528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52 000,00</a:t>
            </a:r>
          </a:p>
        </p:txBody>
      </p:sp>
      <p:sp>
        <p:nvSpPr>
          <p:cNvPr id="3430" name="TextBox3429"/>
          <p:cNvSpPr>
            <a:spLocks noGrp="1"/>
          </p:cNvSpPr>
          <p:nvPr>
            <p:ph/>
          </p:nvPr>
        </p:nvSpPr>
        <p:spPr>
          <a:xfrm>
            <a:off x="7483469" y="1859528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20 654,00</a:t>
            </a:r>
          </a:p>
        </p:txBody>
      </p:sp>
      <p:sp>
        <p:nvSpPr>
          <p:cNvPr id="3431" name="TextBox3430"/>
          <p:cNvSpPr>
            <a:spLocks noGrp="1"/>
          </p:cNvSpPr>
          <p:nvPr>
            <p:ph/>
          </p:nvPr>
        </p:nvSpPr>
        <p:spPr>
          <a:xfrm>
            <a:off x="498897" y="1859528"/>
            <a:ext cx="4739531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3399:</a:t>
            </a:r>
          </a:p>
        </p:txBody>
      </p:sp>
      <p:sp>
        <p:nvSpPr>
          <p:cNvPr id="3432" name="TextBox3431"/>
          <p:cNvSpPr>
            <a:spLocks noGrp="1"/>
          </p:cNvSpPr>
          <p:nvPr>
            <p:ph/>
          </p:nvPr>
        </p:nvSpPr>
        <p:spPr>
          <a:xfrm>
            <a:off x="8585595" y="1923309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39,7 %</a:t>
            </a:r>
          </a:p>
        </p:txBody>
      </p:sp>
      <p:sp>
        <p:nvSpPr>
          <p:cNvPr id="3433" name="TextBox3432"/>
          <p:cNvSpPr>
            <a:spLocks noGrp="1"/>
          </p:cNvSpPr>
          <p:nvPr>
            <p:ph/>
          </p:nvPr>
        </p:nvSpPr>
        <p:spPr>
          <a:xfrm>
            <a:off x="498897" y="2177009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Sportovní zařízení v majetku obce</a:t>
            </a:r>
          </a:p>
        </p:txBody>
      </p:sp>
      <p:sp>
        <p:nvSpPr>
          <p:cNvPr id="3434" name="TextBox3433"/>
          <p:cNvSpPr>
            <a:spLocks noGrp="1"/>
          </p:cNvSpPr>
          <p:nvPr>
            <p:ph/>
          </p:nvPr>
        </p:nvSpPr>
        <p:spPr>
          <a:xfrm>
            <a:off x="498897" y="2403780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3412</a:t>
            </a:r>
          </a:p>
        </p:txBody>
      </p:sp>
      <p:sp>
        <p:nvSpPr>
          <p:cNvPr id="3435" name="TextBox3434"/>
          <p:cNvSpPr>
            <a:spLocks noGrp="1"/>
          </p:cNvSpPr>
          <p:nvPr>
            <p:ph/>
          </p:nvPr>
        </p:nvSpPr>
        <p:spPr>
          <a:xfrm>
            <a:off x="1133859" y="2403780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5021</a:t>
            </a:r>
          </a:p>
        </p:txBody>
      </p:sp>
      <p:sp>
        <p:nvSpPr>
          <p:cNvPr id="3436" name="TextBox3435"/>
          <p:cNvSpPr>
            <a:spLocks noGrp="1"/>
          </p:cNvSpPr>
          <p:nvPr>
            <p:ph/>
          </p:nvPr>
        </p:nvSpPr>
        <p:spPr>
          <a:xfrm>
            <a:off x="1746142" y="2403780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Ostatní osobní výdaje</a:t>
            </a:r>
          </a:p>
        </p:txBody>
      </p:sp>
      <p:sp>
        <p:nvSpPr>
          <p:cNvPr id="3437" name="TextBox3436"/>
          <p:cNvSpPr>
            <a:spLocks noGrp="1"/>
          </p:cNvSpPr>
          <p:nvPr>
            <p:ph/>
          </p:nvPr>
        </p:nvSpPr>
        <p:spPr>
          <a:xfrm>
            <a:off x="5261105" y="2403780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7 000,00</a:t>
            </a:r>
          </a:p>
        </p:txBody>
      </p:sp>
      <p:sp>
        <p:nvSpPr>
          <p:cNvPr id="3438" name="TextBox3437"/>
          <p:cNvSpPr>
            <a:spLocks noGrp="1"/>
          </p:cNvSpPr>
          <p:nvPr>
            <p:ph/>
          </p:nvPr>
        </p:nvSpPr>
        <p:spPr>
          <a:xfrm>
            <a:off x="6372287" y="2403780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7 000,00</a:t>
            </a:r>
          </a:p>
        </p:txBody>
      </p:sp>
      <p:sp>
        <p:nvSpPr>
          <p:cNvPr id="3439" name="TextBox3438"/>
          <p:cNvSpPr>
            <a:spLocks noGrp="1"/>
          </p:cNvSpPr>
          <p:nvPr>
            <p:ph/>
          </p:nvPr>
        </p:nvSpPr>
        <p:spPr>
          <a:xfrm>
            <a:off x="7483469" y="2403780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1 420,00</a:t>
            </a:r>
          </a:p>
        </p:txBody>
      </p:sp>
      <p:sp>
        <p:nvSpPr>
          <p:cNvPr id="3440" name="TextBox3439"/>
          <p:cNvSpPr>
            <a:spLocks noGrp="1"/>
          </p:cNvSpPr>
          <p:nvPr>
            <p:ph/>
          </p:nvPr>
        </p:nvSpPr>
        <p:spPr>
          <a:xfrm>
            <a:off x="8594651" y="2449135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20,3 %</a:t>
            </a:r>
          </a:p>
        </p:txBody>
      </p:sp>
      <p:sp>
        <p:nvSpPr>
          <p:cNvPr id="3441" name="TextBox3440"/>
          <p:cNvSpPr>
            <a:spLocks noGrp="1"/>
          </p:cNvSpPr>
          <p:nvPr>
            <p:ph/>
          </p:nvPr>
        </p:nvSpPr>
        <p:spPr>
          <a:xfrm>
            <a:off x="498897" y="2607875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3412</a:t>
            </a:r>
          </a:p>
        </p:txBody>
      </p:sp>
      <p:sp>
        <p:nvSpPr>
          <p:cNvPr id="3442" name="TextBox3441"/>
          <p:cNvSpPr>
            <a:spLocks noGrp="1"/>
          </p:cNvSpPr>
          <p:nvPr>
            <p:ph/>
          </p:nvPr>
        </p:nvSpPr>
        <p:spPr>
          <a:xfrm>
            <a:off x="1133859" y="2607875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5151</a:t>
            </a:r>
          </a:p>
        </p:txBody>
      </p:sp>
      <p:sp>
        <p:nvSpPr>
          <p:cNvPr id="3443" name="TextBox3442"/>
          <p:cNvSpPr>
            <a:spLocks noGrp="1"/>
          </p:cNvSpPr>
          <p:nvPr>
            <p:ph/>
          </p:nvPr>
        </p:nvSpPr>
        <p:spPr>
          <a:xfrm>
            <a:off x="1746142" y="2607875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Studená voda</a:t>
            </a:r>
          </a:p>
        </p:txBody>
      </p:sp>
      <p:sp>
        <p:nvSpPr>
          <p:cNvPr id="3444" name="TextBox3443"/>
          <p:cNvSpPr>
            <a:spLocks noGrp="1"/>
          </p:cNvSpPr>
          <p:nvPr>
            <p:ph/>
          </p:nvPr>
        </p:nvSpPr>
        <p:spPr>
          <a:xfrm>
            <a:off x="5261105" y="2607875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4 000,00</a:t>
            </a:r>
          </a:p>
        </p:txBody>
      </p:sp>
      <p:sp>
        <p:nvSpPr>
          <p:cNvPr id="3445" name="TextBox3444"/>
          <p:cNvSpPr>
            <a:spLocks noGrp="1"/>
          </p:cNvSpPr>
          <p:nvPr>
            <p:ph/>
          </p:nvPr>
        </p:nvSpPr>
        <p:spPr>
          <a:xfrm>
            <a:off x="6372287" y="2607875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4 000,00</a:t>
            </a:r>
          </a:p>
        </p:txBody>
      </p:sp>
      <p:sp>
        <p:nvSpPr>
          <p:cNvPr id="3446" name="TextBox3445"/>
          <p:cNvSpPr>
            <a:spLocks noGrp="1"/>
          </p:cNvSpPr>
          <p:nvPr>
            <p:ph/>
          </p:nvPr>
        </p:nvSpPr>
        <p:spPr>
          <a:xfrm>
            <a:off x="7483469" y="2607875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919,00</a:t>
            </a:r>
          </a:p>
        </p:txBody>
      </p:sp>
      <p:sp>
        <p:nvSpPr>
          <p:cNvPr id="3447" name="TextBox3446"/>
          <p:cNvSpPr>
            <a:spLocks noGrp="1"/>
          </p:cNvSpPr>
          <p:nvPr>
            <p:ph/>
          </p:nvPr>
        </p:nvSpPr>
        <p:spPr>
          <a:xfrm>
            <a:off x="8594651" y="2653229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23 %</a:t>
            </a:r>
          </a:p>
        </p:txBody>
      </p:sp>
      <p:sp>
        <p:nvSpPr>
          <p:cNvPr id="3448" name="TextBox3447"/>
          <p:cNvSpPr>
            <a:spLocks noGrp="1"/>
          </p:cNvSpPr>
          <p:nvPr>
            <p:ph/>
          </p:nvPr>
        </p:nvSpPr>
        <p:spPr>
          <a:xfrm>
            <a:off x="498897" y="2811969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3412</a:t>
            </a:r>
          </a:p>
        </p:txBody>
      </p:sp>
      <p:sp>
        <p:nvSpPr>
          <p:cNvPr id="3449" name="TextBox3448"/>
          <p:cNvSpPr>
            <a:spLocks noGrp="1"/>
          </p:cNvSpPr>
          <p:nvPr>
            <p:ph/>
          </p:nvPr>
        </p:nvSpPr>
        <p:spPr>
          <a:xfrm>
            <a:off x="1133859" y="2811969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5153</a:t>
            </a:r>
          </a:p>
        </p:txBody>
      </p:sp>
      <p:sp>
        <p:nvSpPr>
          <p:cNvPr id="3450" name="TextBox3449"/>
          <p:cNvSpPr>
            <a:spLocks noGrp="1"/>
          </p:cNvSpPr>
          <p:nvPr>
            <p:ph/>
          </p:nvPr>
        </p:nvSpPr>
        <p:spPr>
          <a:xfrm>
            <a:off x="1746142" y="2811969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Plyn</a:t>
            </a:r>
          </a:p>
        </p:txBody>
      </p:sp>
      <p:sp>
        <p:nvSpPr>
          <p:cNvPr id="3451" name="TextBox3450"/>
          <p:cNvSpPr>
            <a:spLocks noGrp="1"/>
          </p:cNvSpPr>
          <p:nvPr>
            <p:ph/>
          </p:nvPr>
        </p:nvSpPr>
        <p:spPr>
          <a:xfrm>
            <a:off x="5261105" y="2811969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20 000,00</a:t>
            </a:r>
          </a:p>
        </p:txBody>
      </p:sp>
      <p:sp>
        <p:nvSpPr>
          <p:cNvPr id="3452" name="TextBox3451"/>
          <p:cNvSpPr>
            <a:spLocks noGrp="1"/>
          </p:cNvSpPr>
          <p:nvPr>
            <p:ph/>
          </p:nvPr>
        </p:nvSpPr>
        <p:spPr>
          <a:xfrm>
            <a:off x="6372287" y="2811969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20 000,00</a:t>
            </a:r>
          </a:p>
        </p:txBody>
      </p:sp>
      <p:sp>
        <p:nvSpPr>
          <p:cNvPr id="3453" name="TextBox3452"/>
          <p:cNvSpPr>
            <a:spLocks noGrp="1"/>
          </p:cNvSpPr>
          <p:nvPr>
            <p:ph/>
          </p:nvPr>
        </p:nvSpPr>
        <p:spPr>
          <a:xfrm>
            <a:off x="7483469" y="2811969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3 232,80</a:t>
            </a:r>
          </a:p>
        </p:txBody>
      </p:sp>
      <p:sp>
        <p:nvSpPr>
          <p:cNvPr id="3454" name="TextBox3453"/>
          <p:cNvSpPr>
            <a:spLocks noGrp="1"/>
          </p:cNvSpPr>
          <p:nvPr>
            <p:ph/>
          </p:nvPr>
        </p:nvSpPr>
        <p:spPr>
          <a:xfrm>
            <a:off x="8594651" y="2857324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16,2 %</a:t>
            </a:r>
          </a:p>
        </p:txBody>
      </p:sp>
      <p:sp>
        <p:nvSpPr>
          <p:cNvPr id="3455" name="TextBox3454"/>
          <p:cNvSpPr>
            <a:spLocks noGrp="1"/>
          </p:cNvSpPr>
          <p:nvPr>
            <p:ph/>
          </p:nvPr>
        </p:nvSpPr>
        <p:spPr>
          <a:xfrm>
            <a:off x="498897" y="3016064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3412</a:t>
            </a:r>
          </a:p>
        </p:txBody>
      </p:sp>
      <p:sp>
        <p:nvSpPr>
          <p:cNvPr id="3456" name="TextBox3455"/>
          <p:cNvSpPr>
            <a:spLocks noGrp="1"/>
          </p:cNvSpPr>
          <p:nvPr>
            <p:ph/>
          </p:nvPr>
        </p:nvSpPr>
        <p:spPr>
          <a:xfrm>
            <a:off x="1133859" y="3016064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5154</a:t>
            </a:r>
          </a:p>
        </p:txBody>
      </p:sp>
      <p:sp>
        <p:nvSpPr>
          <p:cNvPr id="3457" name="TextBox3456"/>
          <p:cNvSpPr>
            <a:spLocks noGrp="1"/>
          </p:cNvSpPr>
          <p:nvPr>
            <p:ph/>
          </p:nvPr>
        </p:nvSpPr>
        <p:spPr>
          <a:xfrm>
            <a:off x="1746142" y="3016064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Elektrická energie</a:t>
            </a:r>
          </a:p>
        </p:txBody>
      </p:sp>
      <p:sp>
        <p:nvSpPr>
          <p:cNvPr id="3458" name="TextBox3457"/>
          <p:cNvSpPr>
            <a:spLocks noGrp="1"/>
          </p:cNvSpPr>
          <p:nvPr>
            <p:ph/>
          </p:nvPr>
        </p:nvSpPr>
        <p:spPr>
          <a:xfrm>
            <a:off x="5261105" y="3016064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8 000,00</a:t>
            </a:r>
          </a:p>
        </p:txBody>
      </p:sp>
      <p:sp>
        <p:nvSpPr>
          <p:cNvPr id="3459" name="TextBox3458"/>
          <p:cNvSpPr>
            <a:spLocks noGrp="1"/>
          </p:cNvSpPr>
          <p:nvPr>
            <p:ph/>
          </p:nvPr>
        </p:nvSpPr>
        <p:spPr>
          <a:xfrm>
            <a:off x="6372287" y="3016064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8 000,00</a:t>
            </a:r>
          </a:p>
        </p:txBody>
      </p:sp>
      <p:sp>
        <p:nvSpPr>
          <p:cNvPr id="3460" name="TextBox3459"/>
          <p:cNvSpPr>
            <a:spLocks noGrp="1"/>
          </p:cNvSpPr>
          <p:nvPr>
            <p:ph/>
          </p:nvPr>
        </p:nvSpPr>
        <p:spPr>
          <a:xfrm>
            <a:off x="7483469" y="3016064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1 141,00</a:t>
            </a:r>
          </a:p>
        </p:txBody>
      </p:sp>
      <p:sp>
        <p:nvSpPr>
          <p:cNvPr id="3461" name="TextBox3460"/>
          <p:cNvSpPr>
            <a:spLocks noGrp="1"/>
          </p:cNvSpPr>
          <p:nvPr>
            <p:ph/>
          </p:nvPr>
        </p:nvSpPr>
        <p:spPr>
          <a:xfrm>
            <a:off x="8594651" y="3061418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14,3 %</a:t>
            </a:r>
          </a:p>
        </p:txBody>
      </p:sp>
      <p:sp>
        <p:nvSpPr>
          <p:cNvPr id="3462" name="TextBox3461"/>
          <p:cNvSpPr>
            <a:spLocks noGrp="1"/>
          </p:cNvSpPr>
          <p:nvPr>
            <p:ph/>
          </p:nvPr>
        </p:nvSpPr>
        <p:spPr>
          <a:xfrm>
            <a:off x="5261105" y="3242835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39 000,00</a:t>
            </a:r>
          </a:p>
        </p:txBody>
      </p:sp>
      <p:sp>
        <p:nvSpPr>
          <p:cNvPr id="3463" name="TextBox3462"/>
          <p:cNvSpPr>
            <a:spLocks noGrp="1"/>
          </p:cNvSpPr>
          <p:nvPr>
            <p:ph/>
          </p:nvPr>
        </p:nvSpPr>
        <p:spPr>
          <a:xfrm>
            <a:off x="6372287" y="3242835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39 000,00</a:t>
            </a:r>
          </a:p>
        </p:txBody>
      </p:sp>
      <p:sp>
        <p:nvSpPr>
          <p:cNvPr id="3464" name="TextBox3463"/>
          <p:cNvSpPr>
            <a:spLocks noGrp="1"/>
          </p:cNvSpPr>
          <p:nvPr>
            <p:ph/>
          </p:nvPr>
        </p:nvSpPr>
        <p:spPr>
          <a:xfrm>
            <a:off x="7483469" y="3242835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6 712,80</a:t>
            </a:r>
          </a:p>
        </p:txBody>
      </p:sp>
      <p:sp>
        <p:nvSpPr>
          <p:cNvPr id="3465" name="TextBox3464"/>
          <p:cNvSpPr>
            <a:spLocks noGrp="1"/>
          </p:cNvSpPr>
          <p:nvPr>
            <p:ph/>
          </p:nvPr>
        </p:nvSpPr>
        <p:spPr>
          <a:xfrm>
            <a:off x="498897" y="3242835"/>
            <a:ext cx="4739531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3412:</a:t>
            </a:r>
          </a:p>
        </p:txBody>
      </p:sp>
      <p:sp>
        <p:nvSpPr>
          <p:cNvPr id="3466" name="TextBox3465"/>
          <p:cNvSpPr>
            <a:spLocks noGrp="1"/>
          </p:cNvSpPr>
          <p:nvPr>
            <p:ph/>
          </p:nvPr>
        </p:nvSpPr>
        <p:spPr>
          <a:xfrm>
            <a:off x="8585595" y="3306616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17,2 %</a:t>
            </a:r>
          </a:p>
        </p:txBody>
      </p:sp>
      <p:sp>
        <p:nvSpPr>
          <p:cNvPr id="3467" name="TextBox3466"/>
          <p:cNvSpPr>
            <a:spLocks noGrp="1"/>
          </p:cNvSpPr>
          <p:nvPr>
            <p:ph/>
          </p:nvPr>
        </p:nvSpPr>
        <p:spPr>
          <a:xfrm>
            <a:off x="498897" y="3560316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Ostatní zájmová činnost a rekreace</a:t>
            </a:r>
          </a:p>
        </p:txBody>
      </p:sp>
      <p:sp>
        <p:nvSpPr>
          <p:cNvPr id="3468" name="TextBox3467"/>
          <p:cNvSpPr>
            <a:spLocks noGrp="1"/>
          </p:cNvSpPr>
          <p:nvPr>
            <p:ph/>
          </p:nvPr>
        </p:nvSpPr>
        <p:spPr>
          <a:xfrm>
            <a:off x="498897" y="3787088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3429</a:t>
            </a:r>
          </a:p>
        </p:txBody>
      </p:sp>
      <p:sp>
        <p:nvSpPr>
          <p:cNvPr id="3469" name="TextBox3468"/>
          <p:cNvSpPr>
            <a:spLocks noGrp="1"/>
          </p:cNvSpPr>
          <p:nvPr>
            <p:ph/>
          </p:nvPr>
        </p:nvSpPr>
        <p:spPr>
          <a:xfrm>
            <a:off x="1133859" y="3787088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5229</a:t>
            </a:r>
          </a:p>
        </p:txBody>
      </p:sp>
      <p:sp>
        <p:nvSpPr>
          <p:cNvPr id="3470" name="TextBox3469"/>
          <p:cNvSpPr>
            <a:spLocks noGrp="1"/>
          </p:cNvSpPr>
          <p:nvPr>
            <p:ph/>
          </p:nvPr>
        </p:nvSpPr>
        <p:spPr>
          <a:xfrm>
            <a:off x="1746142" y="3787088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Ostatní neinv.transfery nezisk.a podob.organizacím</a:t>
            </a:r>
          </a:p>
        </p:txBody>
      </p:sp>
      <p:sp>
        <p:nvSpPr>
          <p:cNvPr id="3471" name="TextBox3470"/>
          <p:cNvSpPr>
            <a:spLocks noGrp="1"/>
          </p:cNvSpPr>
          <p:nvPr>
            <p:ph/>
          </p:nvPr>
        </p:nvSpPr>
        <p:spPr>
          <a:xfrm>
            <a:off x="5261105" y="3787088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44 000,00</a:t>
            </a:r>
          </a:p>
        </p:txBody>
      </p:sp>
      <p:sp>
        <p:nvSpPr>
          <p:cNvPr id="3472" name="TextBox3471"/>
          <p:cNvSpPr>
            <a:spLocks noGrp="1"/>
          </p:cNvSpPr>
          <p:nvPr>
            <p:ph/>
          </p:nvPr>
        </p:nvSpPr>
        <p:spPr>
          <a:xfrm>
            <a:off x="6372287" y="3787088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44 000,00</a:t>
            </a:r>
          </a:p>
        </p:txBody>
      </p:sp>
      <p:sp>
        <p:nvSpPr>
          <p:cNvPr id="3473" name="TextBox3472"/>
          <p:cNvSpPr>
            <a:spLocks noGrp="1"/>
          </p:cNvSpPr>
          <p:nvPr>
            <p:ph/>
          </p:nvPr>
        </p:nvSpPr>
        <p:spPr>
          <a:xfrm>
            <a:off x="7483469" y="3787088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44 000,00</a:t>
            </a:r>
          </a:p>
        </p:txBody>
      </p:sp>
      <p:sp>
        <p:nvSpPr>
          <p:cNvPr id="3474" name="TextBox3473"/>
          <p:cNvSpPr>
            <a:spLocks noGrp="1"/>
          </p:cNvSpPr>
          <p:nvPr>
            <p:ph/>
          </p:nvPr>
        </p:nvSpPr>
        <p:spPr>
          <a:xfrm>
            <a:off x="8594651" y="3832442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100 %</a:t>
            </a:r>
          </a:p>
        </p:txBody>
      </p:sp>
      <p:sp>
        <p:nvSpPr>
          <p:cNvPr id="3475" name="TextBox3474"/>
          <p:cNvSpPr>
            <a:spLocks noGrp="1"/>
          </p:cNvSpPr>
          <p:nvPr>
            <p:ph/>
          </p:nvPr>
        </p:nvSpPr>
        <p:spPr>
          <a:xfrm>
            <a:off x="498897" y="3991182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3429</a:t>
            </a:r>
          </a:p>
        </p:txBody>
      </p:sp>
      <p:sp>
        <p:nvSpPr>
          <p:cNvPr id="3476" name="TextBox3475"/>
          <p:cNvSpPr>
            <a:spLocks noGrp="1"/>
          </p:cNvSpPr>
          <p:nvPr>
            <p:ph/>
          </p:nvPr>
        </p:nvSpPr>
        <p:spPr>
          <a:xfrm>
            <a:off x="1133859" y="3991182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5492</a:t>
            </a:r>
          </a:p>
        </p:txBody>
      </p:sp>
      <p:sp>
        <p:nvSpPr>
          <p:cNvPr id="3477" name="TextBox3476"/>
          <p:cNvSpPr>
            <a:spLocks noGrp="1"/>
          </p:cNvSpPr>
          <p:nvPr>
            <p:ph/>
          </p:nvPr>
        </p:nvSpPr>
        <p:spPr>
          <a:xfrm>
            <a:off x="1746142" y="3991182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Dary obyvatelstvu</a:t>
            </a:r>
          </a:p>
        </p:txBody>
      </p:sp>
      <p:sp>
        <p:nvSpPr>
          <p:cNvPr id="3478" name="TextBox3477"/>
          <p:cNvSpPr>
            <a:spLocks noGrp="1"/>
          </p:cNvSpPr>
          <p:nvPr>
            <p:ph/>
          </p:nvPr>
        </p:nvSpPr>
        <p:spPr>
          <a:xfrm>
            <a:off x="5261105" y="3991182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479" name="TextBox3478"/>
          <p:cNvSpPr>
            <a:spLocks noGrp="1"/>
          </p:cNvSpPr>
          <p:nvPr>
            <p:ph/>
          </p:nvPr>
        </p:nvSpPr>
        <p:spPr>
          <a:xfrm>
            <a:off x="6372287" y="3991182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1 000,00</a:t>
            </a:r>
          </a:p>
        </p:txBody>
      </p:sp>
      <p:sp>
        <p:nvSpPr>
          <p:cNvPr id="3480" name="TextBox3479"/>
          <p:cNvSpPr>
            <a:spLocks noGrp="1"/>
          </p:cNvSpPr>
          <p:nvPr>
            <p:ph/>
          </p:nvPr>
        </p:nvSpPr>
        <p:spPr>
          <a:xfrm>
            <a:off x="7483469" y="3991182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1 000,00</a:t>
            </a:r>
          </a:p>
        </p:txBody>
      </p:sp>
      <p:sp>
        <p:nvSpPr>
          <p:cNvPr id="3481" name="TextBox3480"/>
          <p:cNvSpPr>
            <a:spLocks noGrp="1"/>
          </p:cNvSpPr>
          <p:nvPr>
            <p:ph/>
          </p:nvPr>
        </p:nvSpPr>
        <p:spPr>
          <a:xfrm>
            <a:off x="8594651" y="4036537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100 %</a:t>
            </a:r>
          </a:p>
        </p:txBody>
      </p:sp>
      <p:sp>
        <p:nvSpPr>
          <p:cNvPr id="3482" name="TextBox3481"/>
          <p:cNvSpPr>
            <a:spLocks noGrp="1"/>
          </p:cNvSpPr>
          <p:nvPr>
            <p:ph/>
          </p:nvPr>
        </p:nvSpPr>
        <p:spPr>
          <a:xfrm>
            <a:off x="5261105" y="4217954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44 000,00</a:t>
            </a:r>
          </a:p>
        </p:txBody>
      </p:sp>
      <p:sp>
        <p:nvSpPr>
          <p:cNvPr id="3483" name="TextBox3482"/>
          <p:cNvSpPr>
            <a:spLocks noGrp="1"/>
          </p:cNvSpPr>
          <p:nvPr>
            <p:ph/>
          </p:nvPr>
        </p:nvSpPr>
        <p:spPr>
          <a:xfrm>
            <a:off x="6372287" y="4217954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45 000,00</a:t>
            </a:r>
          </a:p>
        </p:txBody>
      </p:sp>
      <p:sp>
        <p:nvSpPr>
          <p:cNvPr id="3484" name="TextBox3483"/>
          <p:cNvSpPr>
            <a:spLocks noGrp="1"/>
          </p:cNvSpPr>
          <p:nvPr>
            <p:ph/>
          </p:nvPr>
        </p:nvSpPr>
        <p:spPr>
          <a:xfrm>
            <a:off x="7483469" y="4217954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45 000,00</a:t>
            </a:r>
          </a:p>
        </p:txBody>
      </p:sp>
      <p:sp>
        <p:nvSpPr>
          <p:cNvPr id="3485" name="TextBox3484"/>
          <p:cNvSpPr>
            <a:spLocks noGrp="1"/>
          </p:cNvSpPr>
          <p:nvPr>
            <p:ph/>
          </p:nvPr>
        </p:nvSpPr>
        <p:spPr>
          <a:xfrm>
            <a:off x="498897" y="4217954"/>
            <a:ext cx="4739531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3429:</a:t>
            </a:r>
          </a:p>
        </p:txBody>
      </p:sp>
      <p:sp>
        <p:nvSpPr>
          <p:cNvPr id="3486" name="TextBox3485"/>
          <p:cNvSpPr>
            <a:spLocks noGrp="1"/>
          </p:cNvSpPr>
          <p:nvPr>
            <p:ph/>
          </p:nvPr>
        </p:nvSpPr>
        <p:spPr>
          <a:xfrm>
            <a:off x="8585595" y="4281735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100 %</a:t>
            </a:r>
          </a:p>
        </p:txBody>
      </p:sp>
      <p:sp>
        <p:nvSpPr>
          <p:cNvPr id="3487" name="TextBox3486"/>
          <p:cNvSpPr>
            <a:spLocks noGrp="1"/>
          </p:cNvSpPr>
          <p:nvPr>
            <p:ph/>
          </p:nvPr>
        </p:nvSpPr>
        <p:spPr>
          <a:xfrm>
            <a:off x="498897" y="4535434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Bytové hospodářství</a:t>
            </a:r>
          </a:p>
        </p:txBody>
      </p:sp>
      <p:sp>
        <p:nvSpPr>
          <p:cNvPr id="3488" name="TextBox3487"/>
          <p:cNvSpPr>
            <a:spLocks noGrp="1"/>
          </p:cNvSpPr>
          <p:nvPr>
            <p:ph/>
          </p:nvPr>
        </p:nvSpPr>
        <p:spPr>
          <a:xfrm>
            <a:off x="498897" y="4762206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3612</a:t>
            </a:r>
          </a:p>
        </p:txBody>
      </p:sp>
      <p:sp>
        <p:nvSpPr>
          <p:cNvPr id="3489" name="TextBox3488"/>
          <p:cNvSpPr>
            <a:spLocks noGrp="1"/>
          </p:cNvSpPr>
          <p:nvPr>
            <p:ph/>
          </p:nvPr>
        </p:nvSpPr>
        <p:spPr>
          <a:xfrm>
            <a:off x="1133859" y="4762206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5171</a:t>
            </a:r>
          </a:p>
        </p:txBody>
      </p:sp>
      <p:sp>
        <p:nvSpPr>
          <p:cNvPr id="3490" name="TextBox3489"/>
          <p:cNvSpPr>
            <a:spLocks noGrp="1"/>
          </p:cNvSpPr>
          <p:nvPr>
            <p:ph/>
          </p:nvPr>
        </p:nvSpPr>
        <p:spPr>
          <a:xfrm>
            <a:off x="1746142" y="4762206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Opravy a udržování</a:t>
            </a:r>
          </a:p>
        </p:txBody>
      </p:sp>
      <p:sp>
        <p:nvSpPr>
          <p:cNvPr id="3491" name="TextBox3490"/>
          <p:cNvSpPr>
            <a:spLocks noGrp="1"/>
          </p:cNvSpPr>
          <p:nvPr>
            <p:ph/>
          </p:nvPr>
        </p:nvSpPr>
        <p:spPr>
          <a:xfrm>
            <a:off x="5261105" y="4762206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60 000,00</a:t>
            </a:r>
          </a:p>
        </p:txBody>
      </p:sp>
      <p:sp>
        <p:nvSpPr>
          <p:cNvPr id="3492" name="TextBox3491"/>
          <p:cNvSpPr>
            <a:spLocks noGrp="1"/>
          </p:cNvSpPr>
          <p:nvPr>
            <p:ph/>
          </p:nvPr>
        </p:nvSpPr>
        <p:spPr>
          <a:xfrm>
            <a:off x="6372287" y="4762206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60 000,00</a:t>
            </a:r>
          </a:p>
        </p:txBody>
      </p:sp>
      <p:sp>
        <p:nvSpPr>
          <p:cNvPr id="3493" name="TextBox3492"/>
          <p:cNvSpPr>
            <a:spLocks noGrp="1"/>
          </p:cNvSpPr>
          <p:nvPr>
            <p:ph/>
          </p:nvPr>
        </p:nvSpPr>
        <p:spPr>
          <a:xfrm>
            <a:off x="7483469" y="4762206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3 811,50</a:t>
            </a:r>
          </a:p>
        </p:txBody>
      </p:sp>
      <p:sp>
        <p:nvSpPr>
          <p:cNvPr id="3494" name="TextBox3493"/>
          <p:cNvSpPr>
            <a:spLocks noGrp="1"/>
          </p:cNvSpPr>
          <p:nvPr>
            <p:ph/>
          </p:nvPr>
        </p:nvSpPr>
        <p:spPr>
          <a:xfrm>
            <a:off x="8594651" y="4807561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6,4 %</a:t>
            </a:r>
          </a:p>
        </p:txBody>
      </p:sp>
      <p:sp>
        <p:nvSpPr>
          <p:cNvPr id="3495" name="TextBox3494"/>
          <p:cNvSpPr>
            <a:spLocks noGrp="1"/>
          </p:cNvSpPr>
          <p:nvPr>
            <p:ph/>
          </p:nvPr>
        </p:nvSpPr>
        <p:spPr>
          <a:xfrm>
            <a:off x="5261105" y="4988978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60 000,00</a:t>
            </a:r>
          </a:p>
        </p:txBody>
      </p:sp>
      <p:sp>
        <p:nvSpPr>
          <p:cNvPr id="3496" name="TextBox3495"/>
          <p:cNvSpPr>
            <a:spLocks noGrp="1"/>
          </p:cNvSpPr>
          <p:nvPr>
            <p:ph/>
          </p:nvPr>
        </p:nvSpPr>
        <p:spPr>
          <a:xfrm>
            <a:off x="6372287" y="4988978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60 000,00</a:t>
            </a:r>
          </a:p>
        </p:txBody>
      </p:sp>
      <p:sp>
        <p:nvSpPr>
          <p:cNvPr id="3497" name="TextBox3496"/>
          <p:cNvSpPr>
            <a:spLocks noGrp="1"/>
          </p:cNvSpPr>
          <p:nvPr>
            <p:ph/>
          </p:nvPr>
        </p:nvSpPr>
        <p:spPr>
          <a:xfrm>
            <a:off x="7483469" y="4988978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3 811,50</a:t>
            </a:r>
          </a:p>
        </p:txBody>
      </p:sp>
      <p:sp>
        <p:nvSpPr>
          <p:cNvPr id="3498" name="TextBox3497"/>
          <p:cNvSpPr>
            <a:spLocks noGrp="1"/>
          </p:cNvSpPr>
          <p:nvPr>
            <p:ph/>
          </p:nvPr>
        </p:nvSpPr>
        <p:spPr>
          <a:xfrm>
            <a:off x="498897" y="4988978"/>
            <a:ext cx="4739531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3612:</a:t>
            </a:r>
          </a:p>
        </p:txBody>
      </p:sp>
      <p:sp>
        <p:nvSpPr>
          <p:cNvPr id="3499" name="TextBox3498"/>
          <p:cNvSpPr>
            <a:spLocks noGrp="1"/>
          </p:cNvSpPr>
          <p:nvPr>
            <p:ph/>
          </p:nvPr>
        </p:nvSpPr>
        <p:spPr>
          <a:xfrm>
            <a:off x="8585595" y="5052759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6,4 %</a:t>
            </a:r>
          </a:p>
        </p:txBody>
      </p:sp>
      <p:sp>
        <p:nvSpPr>
          <p:cNvPr id="3500" name="TextBox3499"/>
          <p:cNvSpPr>
            <a:spLocks noGrp="1"/>
          </p:cNvSpPr>
          <p:nvPr>
            <p:ph/>
          </p:nvPr>
        </p:nvSpPr>
        <p:spPr>
          <a:xfrm>
            <a:off x="498897" y="5306458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Nebytové hospodářství</a:t>
            </a:r>
          </a:p>
        </p:txBody>
      </p:sp>
      <p:sp>
        <p:nvSpPr>
          <p:cNvPr id="3501" name="TextBox3500"/>
          <p:cNvSpPr>
            <a:spLocks noGrp="1"/>
          </p:cNvSpPr>
          <p:nvPr>
            <p:ph/>
          </p:nvPr>
        </p:nvSpPr>
        <p:spPr>
          <a:xfrm>
            <a:off x="498897" y="5533230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3613</a:t>
            </a:r>
          </a:p>
        </p:txBody>
      </p:sp>
      <p:sp>
        <p:nvSpPr>
          <p:cNvPr id="3502" name="TextBox3501"/>
          <p:cNvSpPr>
            <a:spLocks noGrp="1"/>
          </p:cNvSpPr>
          <p:nvPr>
            <p:ph/>
          </p:nvPr>
        </p:nvSpPr>
        <p:spPr>
          <a:xfrm>
            <a:off x="1133859" y="5533230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5151</a:t>
            </a:r>
          </a:p>
        </p:txBody>
      </p:sp>
      <p:sp>
        <p:nvSpPr>
          <p:cNvPr id="3503" name="TextBox3502"/>
          <p:cNvSpPr>
            <a:spLocks noGrp="1"/>
          </p:cNvSpPr>
          <p:nvPr>
            <p:ph/>
          </p:nvPr>
        </p:nvSpPr>
        <p:spPr>
          <a:xfrm>
            <a:off x="1746142" y="5533230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Studená voda</a:t>
            </a:r>
          </a:p>
        </p:txBody>
      </p:sp>
      <p:sp>
        <p:nvSpPr>
          <p:cNvPr id="3504" name="TextBox3503"/>
          <p:cNvSpPr>
            <a:spLocks noGrp="1"/>
          </p:cNvSpPr>
          <p:nvPr>
            <p:ph/>
          </p:nvPr>
        </p:nvSpPr>
        <p:spPr>
          <a:xfrm>
            <a:off x="5261105" y="5533230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3 000,00</a:t>
            </a:r>
          </a:p>
        </p:txBody>
      </p:sp>
      <p:sp>
        <p:nvSpPr>
          <p:cNvPr id="3505" name="TextBox3504"/>
          <p:cNvSpPr>
            <a:spLocks noGrp="1"/>
          </p:cNvSpPr>
          <p:nvPr>
            <p:ph/>
          </p:nvPr>
        </p:nvSpPr>
        <p:spPr>
          <a:xfrm>
            <a:off x="6372287" y="5533230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3 000,00</a:t>
            </a:r>
          </a:p>
        </p:txBody>
      </p:sp>
      <p:sp>
        <p:nvSpPr>
          <p:cNvPr id="3506" name="TextBox3505"/>
          <p:cNvSpPr>
            <a:spLocks noGrp="1"/>
          </p:cNvSpPr>
          <p:nvPr>
            <p:ph/>
          </p:nvPr>
        </p:nvSpPr>
        <p:spPr>
          <a:xfrm>
            <a:off x="7483469" y="5533230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507" name="TextBox3506"/>
          <p:cNvSpPr>
            <a:spLocks noGrp="1"/>
          </p:cNvSpPr>
          <p:nvPr>
            <p:ph/>
          </p:nvPr>
        </p:nvSpPr>
        <p:spPr>
          <a:xfrm>
            <a:off x="8594651" y="5578585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0 %</a:t>
            </a:r>
          </a:p>
        </p:txBody>
      </p:sp>
      <p:sp>
        <p:nvSpPr>
          <p:cNvPr id="3508" name="TextBox3507"/>
          <p:cNvSpPr>
            <a:spLocks noGrp="1"/>
          </p:cNvSpPr>
          <p:nvPr>
            <p:ph/>
          </p:nvPr>
        </p:nvSpPr>
        <p:spPr>
          <a:xfrm>
            <a:off x="498897" y="5737325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3613</a:t>
            </a:r>
          </a:p>
        </p:txBody>
      </p:sp>
      <p:sp>
        <p:nvSpPr>
          <p:cNvPr id="3509" name="TextBox3508"/>
          <p:cNvSpPr>
            <a:spLocks noGrp="1"/>
          </p:cNvSpPr>
          <p:nvPr>
            <p:ph/>
          </p:nvPr>
        </p:nvSpPr>
        <p:spPr>
          <a:xfrm>
            <a:off x="1133859" y="5737325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5153</a:t>
            </a:r>
          </a:p>
        </p:txBody>
      </p:sp>
      <p:sp>
        <p:nvSpPr>
          <p:cNvPr id="3510" name="TextBox3509"/>
          <p:cNvSpPr>
            <a:spLocks noGrp="1"/>
          </p:cNvSpPr>
          <p:nvPr>
            <p:ph/>
          </p:nvPr>
        </p:nvSpPr>
        <p:spPr>
          <a:xfrm>
            <a:off x="1746142" y="5737325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Plyn</a:t>
            </a:r>
          </a:p>
        </p:txBody>
      </p:sp>
      <p:sp>
        <p:nvSpPr>
          <p:cNvPr id="3511" name="TextBox3510"/>
          <p:cNvSpPr>
            <a:spLocks noGrp="1"/>
          </p:cNvSpPr>
          <p:nvPr>
            <p:ph/>
          </p:nvPr>
        </p:nvSpPr>
        <p:spPr>
          <a:xfrm>
            <a:off x="5261105" y="5737325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9 600,00</a:t>
            </a:r>
          </a:p>
        </p:txBody>
      </p:sp>
      <p:sp>
        <p:nvSpPr>
          <p:cNvPr id="3512" name="TextBox3511"/>
          <p:cNvSpPr>
            <a:spLocks noGrp="1"/>
          </p:cNvSpPr>
          <p:nvPr>
            <p:ph/>
          </p:nvPr>
        </p:nvSpPr>
        <p:spPr>
          <a:xfrm>
            <a:off x="6372287" y="5737325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10 600,00</a:t>
            </a:r>
          </a:p>
        </p:txBody>
      </p:sp>
      <p:sp>
        <p:nvSpPr>
          <p:cNvPr id="3513" name="TextBox3512"/>
          <p:cNvSpPr>
            <a:spLocks noGrp="1"/>
          </p:cNvSpPr>
          <p:nvPr>
            <p:ph/>
          </p:nvPr>
        </p:nvSpPr>
        <p:spPr>
          <a:xfrm>
            <a:off x="7483469" y="5737325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9 966,93</a:t>
            </a:r>
          </a:p>
        </p:txBody>
      </p:sp>
      <p:sp>
        <p:nvSpPr>
          <p:cNvPr id="3514" name="TextBox3513"/>
          <p:cNvSpPr>
            <a:spLocks noGrp="1"/>
          </p:cNvSpPr>
          <p:nvPr>
            <p:ph/>
          </p:nvPr>
        </p:nvSpPr>
        <p:spPr>
          <a:xfrm>
            <a:off x="8594651" y="5782679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94 %</a:t>
            </a:r>
          </a:p>
        </p:txBody>
      </p:sp>
      <p:sp>
        <p:nvSpPr>
          <p:cNvPr id="3515" name="TextBox3514"/>
          <p:cNvSpPr>
            <a:spLocks noGrp="1"/>
          </p:cNvSpPr>
          <p:nvPr>
            <p:ph/>
          </p:nvPr>
        </p:nvSpPr>
        <p:spPr>
          <a:xfrm>
            <a:off x="498897" y="5941419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3613</a:t>
            </a:r>
          </a:p>
        </p:txBody>
      </p:sp>
      <p:sp>
        <p:nvSpPr>
          <p:cNvPr id="3516" name="TextBox3515"/>
          <p:cNvSpPr>
            <a:spLocks noGrp="1"/>
          </p:cNvSpPr>
          <p:nvPr>
            <p:ph/>
          </p:nvPr>
        </p:nvSpPr>
        <p:spPr>
          <a:xfrm>
            <a:off x="1133859" y="5941419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5154</a:t>
            </a:r>
          </a:p>
        </p:txBody>
      </p:sp>
      <p:sp>
        <p:nvSpPr>
          <p:cNvPr id="3517" name="TextBox3516"/>
          <p:cNvSpPr>
            <a:spLocks noGrp="1"/>
          </p:cNvSpPr>
          <p:nvPr>
            <p:ph/>
          </p:nvPr>
        </p:nvSpPr>
        <p:spPr>
          <a:xfrm>
            <a:off x="1746142" y="5941419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Elektrická energie</a:t>
            </a:r>
          </a:p>
        </p:txBody>
      </p:sp>
      <p:sp>
        <p:nvSpPr>
          <p:cNvPr id="3518" name="TextBox3517"/>
          <p:cNvSpPr>
            <a:spLocks noGrp="1"/>
          </p:cNvSpPr>
          <p:nvPr>
            <p:ph/>
          </p:nvPr>
        </p:nvSpPr>
        <p:spPr>
          <a:xfrm>
            <a:off x="5261105" y="5941419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36 000,00</a:t>
            </a:r>
          </a:p>
        </p:txBody>
      </p:sp>
      <p:sp>
        <p:nvSpPr>
          <p:cNvPr id="3519" name="TextBox3518"/>
          <p:cNvSpPr>
            <a:spLocks noGrp="1"/>
          </p:cNvSpPr>
          <p:nvPr>
            <p:ph/>
          </p:nvPr>
        </p:nvSpPr>
        <p:spPr>
          <a:xfrm>
            <a:off x="6372287" y="5941419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36 000,00</a:t>
            </a:r>
          </a:p>
        </p:txBody>
      </p:sp>
      <p:sp>
        <p:nvSpPr>
          <p:cNvPr id="3520" name="TextBox3519"/>
          <p:cNvSpPr>
            <a:spLocks noGrp="1"/>
          </p:cNvSpPr>
          <p:nvPr>
            <p:ph/>
          </p:nvPr>
        </p:nvSpPr>
        <p:spPr>
          <a:xfrm>
            <a:off x="7483469" y="5941419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31 746,00</a:t>
            </a:r>
          </a:p>
        </p:txBody>
      </p:sp>
      <p:sp>
        <p:nvSpPr>
          <p:cNvPr id="3521" name="TextBox3520"/>
          <p:cNvSpPr>
            <a:spLocks noGrp="1"/>
          </p:cNvSpPr>
          <p:nvPr>
            <p:ph/>
          </p:nvPr>
        </p:nvSpPr>
        <p:spPr>
          <a:xfrm>
            <a:off x="8594651" y="5986774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88,2 %</a:t>
            </a:r>
          </a:p>
        </p:txBody>
      </p:sp>
      <p:sp>
        <p:nvSpPr>
          <p:cNvPr id="3522" name="TextBox3521"/>
          <p:cNvSpPr>
            <a:spLocks noGrp="1"/>
          </p:cNvSpPr>
          <p:nvPr>
            <p:ph/>
          </p:nvPr>
        </p:nvSpPr>
        <p:spPr>
          <a:xfrm>
            <a:off x="5261105" y="6168191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48 600,00</a:t>
            </a:r>
          </a:p>
        </p:txBody>
      </p:sp>
      <p:sp>
        <p:nvSpPr>
          <p:cNvPr id="3523" name="TextBox3522"/>
          <p:cNvSpPr>
            <a:spLocks noGrp="1"/>
          </p:cNvSpPr>
          <p:nvPr>
            <p:ph/>
          </p:nvPr>
        </p:nvSpPr>
        <p:spPr>
          <a:xfrm>
            <a:off x="6372287" y="6168191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49 600,00</a:t>
            </a:r>
          </a:p>
        </p:txBody>
      </p:sp>
      <p:sp>
        <p:nvSpPr>
          <p:cNvPr id="3524" name="TextBox3523"/>
          <p:cNvSpPr>
            <a:spLocks noGrp="1"/>
          </p:cNvSpPr>
          <p:nvPr>
            <p:ph/>
          </p:nvPr>
        </p:nvSpPr>
        <p:spPr>
          <a:xfrm>
            <a:off x="7483469" y="6168191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41 712,93</a:t>
            </a:r>
          </a:p>
        </p:txBody>
      </p:sp>
      <p:sp>
        <p:nvSpPr>
          <p:cNvPr id="3525" name="TextBox3524"/>
          <p:cNvSpPr>
            <a:spLocks noGrp="1"/>
          </p:cNvSpPr>
          <p:nvPr>
            <p:ph/>
          </p:nvPr>
        </p:nvSpPr>
        <p:spPr>
          <a:xfrm>
            <a:off x="498897" y="6168191"/>
            <a:ext cx="4739531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3613:</a:t>
            </a:r>
          </a:p>
        </p:txBody>
      </p:sp>
      <p:sp>
        <p:nvSpPr>
          <p:cNvPr id="3526" name="TextBox3525"/>
          <p:cNvSpPr>
            <a:spLocks noGrp="1"/>
          </p:cNvSpPr>
          <p:nvPr>
            <p:ph/>
          </p:nvPr>
        </p:nvSpPr>
        <p:spPr>
          <a:xfrm>
            <a:off x="8585595" y="6231972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84,1 %</a:t>
            </a:r>
          </a:p>
        </p:txBody>
      </p:sp>
      <p:sp>
        <p:nvSpPr>
          <p:cNvPr id="3527" name="TextBox3526"/>
          <p:cNvSpPr>
            <a:spLocks noGrp="1"/>
          </p:cNvSpPr>
          <p:nvPr>
            <p:ph/>
          </p:nvPr>
        </p:nvSpPr>
        <p:spPr>
          <a:xfrm>
            <a:off x="498897" y="6485671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Veřejné osvětlení</a:t>
            </a:r>
          </a:p>
        </p:txBody>
      </p:sp>
      <p:sp>
        <p:nvSpPr>
          <p:cNvPr id="3528" name="TextBox3527"/>
          <p:cNvSpPr>
            <a:spLocks noGrp="1"/>
          </p:cNvSpPr>
          <p:nvPr>
            <p:ph/>
          </p:nvPr>
        </p:nvSpPr>
        <p:spPr>
          <a:xfrm>
            <a:off x="498897" y="6712443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3631</a:t>
            </a:r>
          </a:p>
        </p:txBody>
      </p:sp>
      <p:sp>
        <p:nvSpPr>
          <p:cNvPr id="3529" name="TextBox3528"/>
          <p:cNvSpPr>
            <a:spLocks noGrp="1"/>
          </p:cNvSpPr>
          <p:nvPr>
            <p:ph/>
          </p:nvPr>
        </p:nvSpPr>
        <p:spPr>
          <a:xfrm>
            <a:off x="1133859" y="6712443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5139</a:t>
            </a:r>
          </a:p>
        </p:txBody>
      </p:sp>
      <p:sp>
        <p:nvSpPr>
          <p:cNvPr id="3530" name="TextBox3529"/>
          <p:cNvSpPr>
            <a:spLocks noGrp="1"/>
          </p:cNvSpPr>
          <p:nvPr>
            <p:ph/>
          </p:nvPr>
        </p:nvSpPr>
        <p:spPr>
          <a:xfrm>
            <a:off x="1746142" y="6712443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Nákup materiálu j.n.</a:t>
            </a:r>
          </a:p>
        </p:txBody>
      </p:sp>
      <p:sp>
        <p:nvSpPr>
          <p:cNvPr id="3531" name="TextBox3530"/>
          <p:cNvSpPr>
            <a:spLocks noGrp="1"/>
          </p:cNvSpPr>
          <p:nvPr>
            <p:ph/>
          </p:nvPr>
        </p:nvSpPr>
        <p:spPr>
          <a:xfrm>
            <a:off x="5261105" y="6712443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20 000,00</a:t>
            </a:r>
          </a:p>
        </p:txBody>
      </p:sp>
      <p:sp>
        <p:nvSpPr>
          <p:cNvPr id="3532" name="TextBox3531"/>
          <p:cNvSpPr>
            <a:spLocks noGrp="1"/>
          </p:cNvSpPr>
          <p:nvPr>
            <p:ph/>
          </p:nvPr>
        </p:nvSpPr>
        <p:spPr>
          <a:xfrm>
            <a:off x="6372287" y="6712443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20 000,00</a:t>
            </a:r>
          </a:p>
        </p:txBody>
      </p:sp>
      <p:sp>
        <p:nvSpPr>
          <p:cNvPr id="3533" name="TextBox3532"/>
          <p:cNvSpPr>
            <a:spLocks noGrp="1"/>
          </p:cNvSpPr>
          <p:nvPr>
            <p:ph/>
          </p:nvPr>
        </p:nvSpPr>
        <p:spPr>
          <a:xfrm>
            <a:off x="7483469" y="6712443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534" name="TextBox3533"/>
          <p:cNvSpPr>
            <a:spLocks noGrp="1"/>
          </p:cNvSpPr>
          <p:nvPr>
            <p:ph/>
          </p:nvPr>
        </p:nvSpPr>
        <p:spPr>
          <a:xfrm>
            <a:off x="8594651" y="6757798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0 %</a:t>
            </a:r>
          </a:p>
        </p:txBody>
      </p:sp>
      <p:sp>
        <p:nvSpPr>
          <p:cNvPr id="3535" name="TextBox3534"/>
          <p:cNvSpPr>
            <a:spLocks noGrp="1"/>
          </p:cNvSpPr>
          <p:nvPr>
            <p:ph/>
          </p:nvPr>
        </p:nvSpPr>
        <p:spPr>
          <a:xfrm>
            <a:off x="498897" y="6916538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3631</a:t>
            </a:r>
          </a:p>
        </p:txBody>
      </p:sp>
      <p:sp>
        <p:nvSpPr>
          <p:cNvPr id="3536" name="TextBox3535"/>
          <p:cNvSpPr>
            <a:spLocks noGrp="1"/>
          </p:cNvSpPr>
          <p:nvPr>
            <p:ph/>
          </p:nvPr>
        </p:nvSpPr>
        <p:spPr>
          <a:xfrm>
            <a:off x="1133859" y="6916538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5154</a:t>
            </a:r>
          </a:p>
        </p:txBody>
      </p:sp>
      <p:sp>
        <p:nvSpPr>
          <p:cNvPr id="3537" name="TextBox3536"/>
          <p:cNvSpPr>
            <a:spLocks noGrp="1"/>
          </p:cNvSpPr>
          <p:nvPr>
            <p:ph/>
          </p:nvPr>
        </p:nvSpPr>
        <p:spPr>
          <a:xfrm>
            <a:off x="1746142" y="6916538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Elektrická energie</a:t>
            </a:r>
          </a:p>
        </p:txBody>
      </p:sp>
      <p:sp>
        <p:nvSpPr>
          <p:cNvPr id="3538" name="TextBox3537"/>
          <p:cNvSpPr>
            <a:spLocks noGrp="1"/>
          </p:cNvSpPr>
          <p:nvPr>
            <p:ph/>
          </p:nvPr>
        </p:nvSpPr>
        <p:spPr>
          <a:xfrm>
            <a:off x="5261105" y="6916538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90 000,00</a:t>
            </a:r>
          </a:p>
        </p:txBody>
      </p:sp>
      <p:sp>
        <p:nvSpPr>
          <p:cNvPr id="3539" name="TextBox3538"/>
          <p:cNvSpPr>
            <a:spLocks noGrp="1"/>
          </p:cNvSpPr>
          <p:nvPr>
            <p:ph/>
          </p:nvPr>
        </p:nvSpPr>
        <p:spPr>
          <a:xfrm>
            <a:off x="6372287" y="6916538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90 000,00</a:t>
            </a:r>
          </a:p>
        </p:txBody>
      </p:sp>
      <p:sp>
        <p:nvSpPr>
          <p:cNvPr id="3540" name="TextBox3539"/>
          <p:cNvSpPr>
            <a:spLocks noGrp="1"/>
          </p:cNvSpPr>
          <p:nvPr>
            <p:ph/>
          </p:nvPr>
        </p:nvSpPr>
        <p:spPr>
          <a:xfrm>
            <a:off x="7483469" y="6916538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68 190,00</a:t>
            </a:r>
          </a:p>
        </p:txBody>
      </p:sp>
      <p:sp>
        <p:nvSpPr>
          <p:cNvPr id="3541" name="TextBox3540"/>
          <p:cNvSpPr>
            <a:spLocks noGrp="1"/>
          </p:cNvSpPr>
          <p:nvPr>
            <p:ph/>
          </p:nvPr>
        </p:nvSpPr>
        <p:spPr>
          <a:xfrm>
            <a:off x="8594651" y="6961892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75,8 %</a:t>
            </a:r>
          </a:p>
        </p:txBody>
      </p:sp>
      <p:sp>
        <p:nvSpPr>
          <p:cNvPr id="3542" name="TextBox3541"/>
          <p:cNvSpPr>
            <a:spLocks noGrp="1"/>
          </p:cNvSpPr>
          <p:nvPr>
            <p:ph/>
          </p:nvPr>
        </p:nvSpPr>
        <p:spPr>
          <a:xfrm>
            <a:off x="498897" y="7120632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3631</a:t>
            </a:r>
          </a:p>
        </p:txBody>
      </p:sp>
      <p:sp>
        <p:nvSpPr>
          <p:cNvPr id="3543" name="TextBox3542"/>
          <p:cNvSpPr>
            <a:spLocks noGrp="1"/>
          </p:cNvSpPr>
          <p:nvPr>
            <p:ph/>
          </p:nvPr>
        </p:nvSpPr>
        <p:spPr>
          <a:xfrm>
            <a:off x="1133859" y="7120632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5171</a:t>
            </a:r>
          </a:p>
        </p:txBody>
      </p:sp>
      <p:sp>
        <p:nvSpPr>
          <p:cNvPr id="3544" name="TextBox3543"/>
          <p:cNvSpPr>
            <a:spLocks noGrp="1"/>
          </p:cNvSpPr>
          <p:nvPr>
            <p:ph/>
          </p:nvPr>
        </p:nvSpPr>
        <p:spPr>
          <a:xfrm>
            <a:off x="1746142" y="7120632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Opravy a udržování</a:t>
            </a:r>
          </a:p>
        </p:txBody>
      </p:sp>
      <p:sp>
        <p:nvSpPr>
          <p:cNvPr id="3545" name="TextBox3544"/>
          <p:cNvSpPr>
            <a:spLocks noGrp="1"/>
          </p:cNvSpPr>
          <p:nvPr>
            <p:ph/>
          </p:nvPr>
        </p:nvSpPr>
        <p:spPr>
          <a:xfrm>
            <a:off x="5261105" y="7120632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80 000,00</a:t>
            </a:r>
          </a:p>
        </p:txBody>
      </p:sp>
      <p:sp>
        <p:nvSpPr>
          <p:cNvPr id="3546" name="TextBox3545"/>
          <p:cNvSpPr>
            <a:spLocks noGrp="1"/>
          </p:cNvSpPr>
          <p:nvPr>
            <p:ph/>
          </p:nvPr>
        </p:nvSpPr>
        <p:spPr>
          <a:xfrm>
            <a:off x="6372287" y="7120632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80 000,00</a:t>
            </a:r>
          </a:p>
        </p:txBody>
      </p:sp>
      <p:sp>
        <p:nvSpPr>
          <p:cNvPr id="3547" name="TextBox3546"/>
          <p:cNvSpPr>
            <a:spLocks noGrp="1"/>
          </p:cNvSpPr>
          <p:nvPr>
            <p:ph/>
          </p:nvPr>
        </p:nvSpPr>
        <p:spPr>
          <a:xfrm>
            <a:off x="7483469" y="7120632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FF0101"/>
                </a:solidFill>
                <a:latin typeface="Tahoma"/>
              </a:rPr>
              <a:t>98 693,34</a:t>
            </a:r>
          </a:p>
        </p:txBody>
      </p:sp>
      <p:sp>
        <p:nvSpPr>
          <p:cNvPr id="3548" name="TextBox3547"/>
          <p:cNvSpPr>
            <a:spLocks noGrp="1"/>
          </p:cNvSpPr>
          <p:nvPr>
            <p:ph/>
          </p:nvPr>
        </p:nvSpPr>
        <p:spPr>
          <a:xfrm>
            <a:off x="8594651" y="7165987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FF0101"/>
                </a:solidFill>
                <a:latin typeface="Tahoma"/>
              </a:rPr>
              <a:t>123,4 %</a:t>
            </a:r>
          </a:p>
        </p:txBody>
      </p:sp>
      <p:sp>
        <p:nvSpPr>
          <p:cNvPr id="3549" name="TextBox3548"/>
          <p:cNvSpPr>
            <a:spLocks noGrp="1"/>
          </p:cNvSpPr>
          <p:nvPr>
            <p:ph/>
          </p:nvPr>
        </p:nvSpPr>
        <p:spPr>
          <a:xfrm>
            <a:off x="5261105" y="7347404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190 000,00</a:t>
            </a:r>
          </a:p>
        </p:txBody>
      </p:sp>
      <p:sp>
        <p:nvSpPr>
          <p:cNvPr id="3550" name="TextBox3549"/>
          <p:cNvSpPr>
            <a:spLocks noGrp="1"/>
          </p:cNvSpPr>
          <p:nvPr>
            <p:ph/>
          </p:nvPr>
        </p:nvSpPr>
        <p:spPr>
          <a:xfrm>
            <a:off x="6372287" y="7347404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190 000,00</a:t>
            </a:r>
          </a:p>
        </p:txBody>
      </p:sp>
      <p:sp>
        <p:nvSpPr>
          <p:cNvPr id="3551" name="TextBox3550"/>
          <p:cNvSpPr>
            <a:spLocks noGrp="1"/>
          </p:cNvSpPr>
          <p:nvPr>
            <p:ph/>
          </p:nvPr>
        </p:nvSpPr>
        <p:spPr>
          <a:xfrm>
            <a:off x="7483469" y="7347404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166 883,34</a:t>
            </a:r>
          </a:p>
        </p:txBody>
      </p:sp>
      <p:sp>
        <p:nvSpPr>
          <p:cNvPr id="3552" name="TextBox3551"/>
          <p:cNvSpPr>
            <a:spLocks noGrp="1"/>
          </p:cNvSpPr>
          <p:nvPr>
            <p:ph/>
          </p:nvPr>
        </p:nvSpPr>
        <p:spPr>
          <a:xfrm>
            <a:off x="498897" y="7347404"/>
            <a:ext cx="4739531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3631:</a:t>
            </a:r>
          </a:p>
        </p:txBody>
      </p:sp>
      <p:sp>
        <p:nvSpPr>
          <p:cNvPr id="3553" name="TextBox3552"/>
          <p:cNvSpPr>
            <a:spLocks noGrp="1"/>
          </p:cNvSpPr>
          <p:nvPr>
            <p:ph/>
          </p:nvPr>
        </p:nvSpPr>
        <p:spPr>
          <a:xfrm>
            <a:off x="8585595" y="7411185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87,8 %</a:t>
            </a:r>
          </a:p>
        </p:txBody>
      </p:sp>
      <p:sp>
        <p:nvSpPr>
          <p:cNvPr id="3554" name="TextBox3553"/>
          <p:cNvSpPr>
            <a:spLocks noGrp="1"/>
          </p:cNvSpPr>
          <p:nvPr>
            <p:ph/>
          </p:nvPr>
        </p:nvSpPr>
        <p:spPr>
          <a:xfrm>
            <a:off x="498897" y="7664884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Pohřebnictví</a:t>
            </a:r>
          </a:p>
        </p:txBody>
      </p:sp>
      <p:sp>
        <p:nvSpPr>
          <p:cNvPr id="3555" name="TextBox3554"/>
          <p:cNvSpPr>
            <a:spLocks noGrp="1"/>
          </p:cNvSpPr>
          <p:nvPr>
            <p:ph/>
          </p:nvPr>
        </p:nvSpPr>
        <p:spPr>
          <a:xfrm>
            <a:off x="498897" y="7891656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3632</a:t>
            </a:r>
          </a:p>
        </p:txBody>
      </p:sp>
      <p:sp>
        <p:nvSpPr>
          <p:cNvPr id="3556" name="TextBox3555"/>
          <p:cNvSpPr>
            <a:spLocks noGrp="1"/>
          </p:cNvSpPr>
          <p:nvPr>
            <p:ph/>
          </p:nvPr>
        </p:nvSpPr>
        <p:spPr>
          <a:xfrm>
            <a:off x="1133859" y="7891656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5139</a:t>
            </a:r>
          </a:p>
        </p:txBody>
      </p:sp>
      <p:sp>
        <p:nvSpPr>
          <p:cNvPr id="3557" name="TextBox3556"/>
          <p:cNvSpPr>
            <a:spLocks noGrp="1"/>
          </p:cNvSpPr>
          <p:nvPr>
            <p:ph/>
          </p:nvPr>
        </p:nvSpPr>
        <p:spPr>
          <a:xfrm>
            <a:off x="1746142" y="7891656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Nákup materiálu j.n.</a:t>
            </a:r>
          </a:p>
        </p:txBody>
      </p:sp>
      <p:sp>
        <p:nvSpPr>
          <p:cNvPr id="3558" name="TextBox3557"/>
          <p:cNvSpPr>
            <a:spLocks noGrp="1"/>
          </p:cNvSpPr>
          <p:nvPr>
            <p:ph/>
          </p:nvPr>
        </p:nvSpPr>
        <p:spPr>
          <a:xfrm>
            <a:off x="5261105" y="7891656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559" name="TextBox3558"/>
          <p:cNvSpPr>
            <a:spLocks noGrp="1"/>
          </p:cNvSpPr>
          <p:nvPr>
            <p:ph/>
          </p:nvPr>
        </p:nvSpPr>
        <p:spPr>
          <a:xfrm>
            <a:off x="6372287" y="7891656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1 458,00</a:t>
            </a:r>
          </a:p>
        </p:txBody>
      </p:sp>
      <p:sp>
        <p:nvSpPr>
          <p:cNvPr id="3560" name="TextBox3559"/>
          <p:cNvSpPr>
            <a:spLocks noGrp="1"/>
          </p:cNvSpPr>
          <p:nvPr>
            <p:ph/>
          </p:nvPr>
        </p:nvSpPr>
        <p:spPr>
          <a:xfrm>
            <a:off x="7483469" y="7891656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804,00</a:t>
            </a:r>
          </a:p>
        </p:txBody>
      </p:sp>
      <p:sp>
        <p:nvSpPr>
          <p:cNvPr id="3561" name="TextBox3560"/>
          <p:cNvSpPr>
            <a:spLocks noGrp="1"/>
          </p:cNvSpPr>
          <p:nvPr>
            <p:ph/>
          </p:nvPr>
        </p:nvSpPr>
        <p:spPr>
          <a:xfrm>
            <a:off x="8594651" y="7937011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55,1 %</a:t>
            </a:r>
          </a:p>
        </p:txBody>
      </p:sp>
      <p:sp>
        <p:nvSpPr>
          <p:cNvPr id="3562" name="TextBox3561"/>
          <p:cNvSpPr>
            <a:spLocks noGrp="1"/>
          </p:cNvSpPr>
          <p:nvPr>
            <p:ph/>
          </p:nvPr>
        </p:nvSpPr>
        <p:spPr>
          <a:xfrm>
            <a:off x="498897" y="8095751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3632</a:t>
            </a:r>
          </a:p>
        </p:txBody>
      </p:sp>
      <p:sp>
        <p:nvSpPr>
          <p:cNvPr id="3563" name="TextBox3562"/>
          <p:cNvSpPr>
            <a:spLocks noGrp="1"/>
          </p:cNvSpPr>
          <p:nvPr>
            <p:ph/>
          </p:nvPr>
        </p:nvSpPr>
        <p:spPr>
          <a:xfrm>
            <a:off x="1133859" y="8095751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5169</a:t>
            </a:r>
          </a:p>
        </p:txBody>
      </p:sp>
      <p:sp>
        <p:nvSpPr>
          <p:cNvPr id="3564" name="TextBox3563"/>
          <p:cNvSpPr>
            <a:spLocks noGrp="1"/>
          </p:cNvSpPr>
          <p:nvPr>
            <p:ph/>
          </p:nvPr>
        </p:nvSpPr>
        <p:spPr>
          <a:xfrm>
            <a:off x="1746142" y="8095751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Nákup ostatních služeb</a:t>
            </a:r>
          </a:p>
        </p:txBody>
      </p:sp>
      <p:sp>
        <p:nvSpPr>
          <p:cNvPr id="3565" name="TextBox3564"/>
          <p:cNvSpPr>
            <a:spLocks noGrp="1"/>
          </p:cNvSpPr>
          <p:nvPr>
            <p:ph/>
          </p:nvPr>
        </p:nvSpPr>
        <p:spPr>
          <a:xfrm>
            <a:off x="5261105" y="8095751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20 000,00</a:t>
            </a:r>
          </a:p>
        </p:txBody>
      </p:sp>
      <p:sp>
        <p:nvSpPr>
          <p:cNvPr id="3566" name="TextBox3565"/>
          <p:cNvSpPr>
            <a:spLocks noGrp="1"/>
          </p:cNvSpPr>
          <p:nvPr>
            <p:ph/>
          </p:nvPr>
        </p:nvSpPr>
        <p:spPr>
          <a:xfrm>
            <a:off x="6372287" y="8095751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20 000,00</a:t>
            </a:r>
          </a:p>
        </p:txBody>
      </p:sp>
      <p:sp>
        <p:nvSpPr>
          <p:cNvPr id="3567" name="TextBox3566"/>
          <p:cNvSpPr>
            <a:spLocks noGrp="1"/>
          </p:cNvSpPr>
          <p:nvPr>
            <p:ph/>
          </p:nvPr>
        </p:nvSpPr>
        <p:spPr>
          <a:xfrm>
            <a:off x="7483469" y="8095751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568" name="TextBox3567"/>
          <p:cNvSpPr>
            <a:spLocks noGrp="1"/>
          </p:cNvSpPr>
          <p:nvPr>
            <p:ph/>
          </p:nvPr>
        </p:nvSpPr>
        <p:spPr>
          <a:xfrm>
            <a:off x="8594651" y="8141105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0 %</a:t>
            </a:r>
          </a:p>
        </p:txBody>
      </p:sp>
      <p:sp>
        <p:nvSpPr>
          <p:cNvPr id="3569" name="TextBox3568"/>
          <p:cNvSpPr>
            <a:spLocks noGrp="1"/>
          </p:cNvSpPr>
          <p:nvPr>
            <p:ph/>
          </p:nvPr>
        </p:nvSpPr>
        <p:spPr>
          <a:xfrm>
            <a:off x="5261105" y="8322522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20 000,00</a:t>
            </a:r>
          </a:p>
        </p:txBody>
      </p:sp>
      <p:sp>
        <p:nvSpPr>
          <p:cNvPr id="3570" name="TextBox3569"/>
          <p:cNvSpPr>
            <a:spLocks noGrp="1"/>
          </p:cNvSpPr>
          <p:nvPr>
            <p:ph/>
          </p:nvPr>
        </p:nvSpPr>
        <p:spPr>
          <a:xfrm>
            <a:off x="6372287" y="8322522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21 458,00</a:t>
            </a:r>
          </a:p>
        </p:txBody>
      </p:sp>
      <p:sp>
        <p:nvSpPr>
          <p:cNvPr id="3571" name="TextBox3570"/>
          <p:cNvSpPr>
            <a:spLocks noGrp="1"/>
          </p:cNvSpPr>
          <p:nvPr>
            <p:ph/>
          </p:nvPr>
        </p:nvSpPr>
        <p:spPr>
          <a:xfrm>
            <a:off x="7483469" y="8322522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804,00</a:t>
            </a:r>
          </a:p>
        </p:txBody>
      </p:sp>
      <p:sp>
        <p:nvSpPr>
          <p:cNvPr id="3572" name="TextBox3571"/>
          <p:cNvSpPr>
            <a:spLocks noGrp="1"/>
          </p:cNvSpPr>
          <p:nvPr>
            <p:ph/>
          </p:nvPr>
        </p:nvSpPr>
        <p:spPr>
          <a:xfrm>
            <a:off x="498897" y="8322522"/>
            <a:ext cx="4739531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3632:</a:t>
            </a:r>
          </a:p>
        </p:txBody>
      </p:sp>
      <p:sp>
        <p:nvSpPr>
          <p:cNvPr id="3573" name="TextBox3572"/>
          <p:cNvSpPr>
            <a:spLocks noGrp="1"/>
          </p:cNvSpPr>
          <p:nvPr>
            <p:ph/>
          </p:nvPr>
        </p:nvSpPr>
        <p:spPr>
          <a:xfrm>
            <a:off x="8585595" y="8386303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3,7 %</a:t>
            </a:r>
          </a:p>
        </p:txBody>
      </p:sp>
      <p:sp>
        <p:nvSpPr>
          <p:cNvPr id="3574" name="TextBox3573"/>
          <p:cNvSpPr>
            <a:spLocks noGrp="1"/>
          </p:cNvSpPr>
          <p:nvPr>
            <p:ph/>
          </p:nvPr>
        </p:nvSpPr>
        <p:spPr>
          <a:xfrm>
            <a:off x="498897" y="8640003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Územní plánování</a:t>
            </a:r>
          </a:p>
        </p:txBody>
      </p:sp>
      <p:sp>
        <p:nvSpPr>
          <p:cNvPr id="3575" name="TextBox3574"/>
          <p:cNvSpPr>
            <a:spLocks noGrp="1"/>
          </p:cNvSpPr>
          <p:nvPr>
            <p:ph/>
          </p:nvPr>
        </p:nvSpPr>
        <p:spPr>
          <a:xfrm>
            <a:off x="498897" y="8866775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3635</a:t>
            </a:r>
          </a:p>
        </p:txBody>
      </p:sp>
      <p:sp>
        <p:nvSpPr>
          <p:cNvPr id="3576" name="TextBox3575"/>
          <p:cNvSpPr>
            <a:spLocks noGrp="1"/>
          </p:cNvSpPr>
          <p:nvPr>
            <p:ph/>
          </p:nvPr>
        </p:nvSpPr>
        <p:spPr>
          <a:xfrm>
            <a:off x="1133859" y="8866775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6119</a:t>
            </a:r>
          </a:p>
        </p:txBody>
      </p:sp>
      <p:sp>
        <p:nvSpPr>
          <p:cNvPr id="3577" name="TextBox3576"/>
          <p:cNvSpPr>
            <a:spLocks noGrp="1"/>
          </p:cNvSpPr>
          <p:nvPr>
            <p:ph/>
          </p:nvPr>
        </p:nvSpPr>
        <p:spPr>
          <a:xfrm>
            <a:off x="1746142" y="8866775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Ostatní nákupy dlouhodobého nehmotného majetku</a:t>
            </a:r>
          </a:p>
        </p:txBody>
      </p:sp>
      <p:sp>
        <p:nvSpPr>
          <p:cNvPr id="3578" name="TextBox3577"/>
          <p:cNvSpPr>
            <a:spLocks noGrp="1"/>
          </p:cNvSpPr>
          <p:nvPr>
            <p:ph/>
          </p:nvPr>
        </p:nvSpPr>
        <p:spPr>
          <a:xfrm>
            <a:off x="5261105" y="8866775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200 000,00</a:t>
            </a:r>
          </a:p>
        </p:txBody>
      </p:sp>
      <p:sp>
        <p:nvSpPr>
          <p:cNvPr id="3579" name="TextBox3578"/>
          <p:cNvSpPr>
            <a:spLocks noGrp="1"/>
          </p:cNvSpPr>
          <p:nvPr>
            <p:ph/>
          </p:nvPr>
        </p:nvSpPr>
        <p:spPr>
          <a:xfrm>
            <a:off x="6372287" y="8866775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200 000,00</a:t>
            </a:r>
          </a:p>
        </p:txBody>
      </p:sp>
      <p:sp>
        <p:nvSpPr>
          <p:cNvPr id="3580" name="TextBox3579"/>
          <p:cNvSpPr>
            <a:spLocks noGrp="1"/>
          </p:cNvSpPr>
          <p:nvPr>
            <p:ph/>
          </p:nvPr>
        </p:nvSpPr>
        <p:spPr>
          <a:xfrm>
            <a:off x="7483469" y="8866775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145 200,00</a:t>
            </a:r>
          </a:p>
        </p:txBody>
      </p:sp>
      <p:sp>
        <p:nvSpPr>
          <p:cNvPr id="3581" name="TextBox3580"/>
          <p:cNvSpPr>
            <a:spLocks noGrp="1"/>
          </p:cNvSpPr>
          <p:nvPr>
            <p:ph/>
          </p:nvPr>
        </p:nvSpPr>
        <p:spPr>
          <a:xfrm>
            <a:off x="8594651" y="8912129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72,6 %</a:t>
            </a:r>
          </a:p>
        </p:txBody>
      </p:sp>
      <p:sp>
        <p:nvSpPr>
          <p:cNvPr id="3582" name="TextBox3581"/>
          <p:cNvSpPr>
            <a:spLocks noGrp="1"/>
          </p:cNvSpPr>
          <p:nvPr>
            <p:ph/>
          </p:nvPr>
        </p:nvSpPr>
        <p:spPr>
          <a:xfrm>
            <a:off x="5261105" y="9093546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200 000,00</a:t>
            </a:r>
          </a:p>
        </p:txBody>
      </p:sp>
      <p:sp>
        <p:nvSpPr>
          <p:cNvPr id="3583" name="TextBox3582"/>
          <p:cNvSpPr>
            <a:spLocks noGrp="1"/>
          </p:cNvSpPr>
          <p:nvPr>
            <p:ph/>
          </p:nvPr>
        </p:nvSpPr>
        <p:spPr>
          <a:xfrm>
            <a:off x="6372287" y="9093546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200 000,00</a:t>
            </a:r>
          </a:p>
        </p:txBody>
      </p:sp>
      <p:sp>
        <p:nvSpPr>
          <p:cNvPr id="3584" name="TextBox3583"/>
          <p:cNvSpPr>
            <a:spLocks noGrp="1"/>
          </p:cNvSpPr>
          <p:nvPr>
            <p:ph/>
          </p:nvPr>
        </p:nvSpPr>
        <p:spPr>
          <a:xfrm>
            <a:off x="7483469" y="9093546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145 200,00</a:t>
            </a:r>
          </a:p>
        </p:txBody>
      </p:sp>
      <p:sp>
        <p:nvSpPr>
          <p:cNvPr id="3585" name="TextBox3584"/>
          <p:cNvSpPr>
            <a:spLocks noGrp="1"/>
          </p:cNvSpPr>
          <p:nvPr>
            <p:ph/>
          </p:nvPr>
        </p:nvSpPr>
        <p:spPr>
          <a:xfrm>
            <a:off x="498897" y="9093546"/>
            <a:ext cx="4739531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3635:</a:t>
            </a:r>
          </a:p>
        </p:txBody>
      </p:sp>
      <p:sp>
        <p:nvSpPr>
          <p:cNvPr id="3586" name="TextBox3585"/>
          <p:cNvSpPr>
            <a:spLocks noGrp="1"/>
          </p:cNvSpPr>
          <p:nvPr>
            <p:ph/>
          </p:nvPr>
        </p:nvSpPr>
        <p:spPr>
          <a:xfrm>
            <a:off x="8585595" y="9157327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72,6 %</a:t>
            </a:r>
          </a:p>
        </p:txBody>
      </p:sp>
      <p:sp>
        <p:nvSpPr>
          <p:cNvPr id="3587" name="TextBox3586"/>
          <p:cNvSpPr>
            <a:spLocks noGrp="1"/>
          </p:cNvSpPr>
          <p:nvPr>
            <p:ph/>
          </p:nvPr>
        </p:nvSpPr>
        <p:spPr>
          <a:xfrm>
            <a:off x="498897" y="9411027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Komunální služby a územní rozvoj j.n.</a:t>
            </a:r>
          </a:p>
        </p:txBody>
      </p:sp>
      <p:sp>
        <p:nvSpPr>
          <p:cNvPr id="3588" name="TextBox3587"/>
          <p:cNvSpPr>
            <a:spLocks noGrp="1"/>
          </p:cNvSpPr>
          <p:nvPr>
            <p:ph/>
          </p:nvPr>
        </p:nvSpPr>
        <p:spPr>
          <a:xfrm>
            <a:off x="498897" y="9637799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3639</a:t>
            </a:r>
          </a:p>
        </p:txBody>
      </p:sp>
      <p:sp>
        <p:nvSpPr>
          <p:cNvPr id="3589" name="TextBox3588"/>
          <p:cNvSpPr>
            <a:spLocks noGrp="1"/>
          </p:cNvSpPr>
          <p:nvPr>
            <p:ph/>
          </p:nvPr>
        </p:nvSpPr>
        <p:spPr>
          <a:xfrm>
            <a:off x="1133859" y="9637799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5169</a:t>
            </a:r>
          </a:p>
        </p:txBody>
      </p:sp>
      <p:sp>
        <p:nvSpPr>
          <p:cNvPr id="3590" name="TextBox3589"/>
          <p:cNvSpPr>
            <a:spLocks noGrp="1"/>
          </p:cNvSpPr>
          <p:nvPr>
            <p:ph/>
          </p:nvPr>
        </p:nvSpPr>
        <p:spPr>
          <a:xfrm>
            <a:off x="1746142" y="9637799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Nákup ostatních služeb</a:t>
            </a:r>
          </a:p>
        </p:txBody>
      </p:sp>
      <p:sp>
        <p:nvSpPr>
          <p:cNvPr id="3591" name="TextBox3590"/>
          <p:cNvSpPr>
            <a:spLocks noGrp="1"/>
          </p:cNvSpPr>
          <p:nvPr>
            <p:ph/>
          </p:nvPr>
        </p:nvSpPr>
        <p:spPr>
          <a:xfrm>
            <a:off x="5261105" y="9637799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10 000,00</a:t>
            </a:r>
          </a:p>
        </p:txBody>
      </p:sp>
      <p:sp>
        <p:nvSpPr>
          <p:cNvPr id="3592" name="TextBox3591"/>
          <p:cNvSpPr>
            <a:spLocks noGrp="1"/>
          </p:cNvSpPr>
          <p:nvPr>
            <p:ph/>
          </p:nvPr>
        </p:nvSpPr>
        <p:spPr>
          <a:xfrm>
            <a:off x="6372287" y="9637799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10 000,00</a:t>
            </a:r>
          </a:p>
        </p:txBody>
      </p:sp>
      <p:sp>
        <p:nvSpPr>
          <p:cNvPr id="3593" name="TextBox3592"/>
          <p:cNvSpPr>
            <a:spLocks noGrp="1"/>
          </p:cNvSpPr>
          <p:nvPr>
            <p:ph/>
          </p:nvPr>
        </p:nvSpPr>
        <p:spPr>
          <a:xfrm>
            <a:off x="7483469" y="9637799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5 566,00</a:t>
            </a:r>
          </a:p>
        </p:txBody>
      </p:sp>
      <p:sp>
        <p:nvSpPr>
          <p:cNvPr id="3594" name="TextBox3593"/>
          <p:cNvSpPr>
            <a:spLocks noGrp="1"/>
          </p:cNvSpPr>
          <p:nvPr>
            <p:ph/>
          </p:nvPr>
        </p:nvSpPr>
        <p:spPr>
          <a:xfrm>
            <a:off x="8594651" y="9683153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55,7 %</a:t>
            </a:r>
          </a:p>
        </p:txBody>
      </p:sp>
      <p:sp>
        <p:nvSpPr>
          <p:cNvPr id="3595" name="TextBox3594"/>
          <p:cNvSpPr>
            <a:spLocks noGrp="1"/>
          </p:cNvSpPr>
          <p:nvPr>
            <p:ph/>
          </p:nvPr>
        </p:nvSpPr>
        <p:spPr>
          <a:xfrm>
            <a:off x="5261105" y="9864570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10 000,00</a:t>
            </a:r>
          </a:p>
        </p:txBody>
      </p:sp>
      <p:sp>
        <p:nvSpPr>
          <p:cNvPr id="3596" name="TextBox3595"/>
          <p:cNvSpPr>
            <a:spLocks noGrp="1"/>
          </p:cNvSpPr>
          <p:nvPr>
            <p:ph/>
          </p:nvPr>
        </p:nvSpPr>
        <p:spPr>
          <a:xfrm>
            <a:off x="6372287" y="9864570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10 000,00</a:t>
            </a:r>
          </a:p>
        </p:txBody>
      </p:sp>
      <p:sp>
        <p:nvSpPr>
          <p:cNvPr id="3597" name="TextBox3596"/>
          <p:cNvSpPr>
            <a:spLocks noGrp="1"/>
          </p:cNvSpPr>
          <p:nvPr>
            <p:ph/>
          </p:nvPr>
        </p:nvSpPr>
        <p:spPr>
          <a:xfrm>
            <a:off x="7483469" y="9864570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5 566,00</a:t>
            </a:r>
          </a:p>
        </p:txBody>
      </p:sp>
      <p:sp>
        <p:nvSpPr>
          <p:cNvPr id="3598" name="TextBox3597"/>
          <p:cNvSpPr>
            <a:spLocks noGrp="1"/>
          </p:cNvSpPr>
          <p:nvPr>
            <p:ph/>
          </p:nvPr>
        </p:nvSpPr>
        <p:spPr>
          <a:xfrm>
            <a:off x="498897" y="9864570"/>
            <a:ext cx="4739531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3639:</a:t>
            </a:r>
          </a:p>
        </p:txBody>
      </p:sp>
      <p:sp>
        <p:nvSpPr>
          <p:cNvPr id="3599" name="TextBox3598"/>
          <p:cNvSpPr>
            <a:spLocks noGrp="1"/>
          </p:cNvSpPr>
          <p:nvPr>
            <p:ph/>
          </p:nvPr>
        </p:nvSpPr>
        <p:spPr>
          <a:xfrm>
            <a:off x="8585595" y="9928351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55,7 %</a:t>
            </a:r>
          </a:p>
        </p:txBody>
      </p:sp>
      <p:sp>
        <p:nvSpPr>
          <p:cNvPr id="3600" name="TextBox3599"/>
          <p:cNvSpPr>
            <a:spLocks noGrp="1"/>
          </p:cNvSpPr>
          <p:nvPr>
            <p:ph/>
          </p:nvPr>
        </p:nvSpPr>
        <p:spPr>
          <a:xfrm>
            <a:off x="498897" y="10182051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Sběr a svoz komunálních odpadů</a:t>
            </a:r>
          </a:p>
        </p:txBody>
      </p:sp>
      <p:sp>
        <p:nvSpPr>
          <p:cNvPr id="3601" name="TextBox3600"/>
          <p:cNvSpPr>
            <a:spLocks noGrp="1"/>
          </p:cNvSpPr>
          <p:nvPr>
            <p:ph/>
          </p:nvPr>
        </p:nvSpPr>
        <p:spPr>
          <a:xfrm>
            <a:off x="498897" y="10408823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3722</a:t>
            </a:r>
          </a:p>
        </p:txBody>
      </p:sp>
      <p:sp>
        <p:nvSpPr>
          <p:cNvPr id="3602" name="TextBox3601"/>
          <p:cNvSpPr>
            <a:spLocks noGrp="1"/>
          </p:cNvSpPr>
          <p:nvPr>
            <p:ph/>
          </p:nvPr>
        </p:nvSpPr>
        <p:spPr>
          <a:xfrm>
            <a:off x="1133859" y="10408823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5169</a:t>
            </a:r>
          </a:p>
        </p:txBody>
      </p:sp>
      <p:sp>
        <p:nvSpPr>
          <p:cNvPr id="3603" name="TextBox3602"/>
          <p:cNvSpPr>
            <a:spLocks noGrp="1"/>
          </p:cNvSpPr>
          <p:nvPr>
            <p:ph/>
          </p:nvPr>
        </p:nvSpPr>
        <p:spPr>
          <a:xfrm>
            <a:off x="1746142" y="10408823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Nákup ostatních služeb</a:t>
            </a:r>
          </a:p>
        </p:txBody>
      </p:sp>
      <p:sp>
        <p:nvSpPr>
          <p:cNvPr id="3604" name="TextBox3603"/>
          <p:cNvSpPr>
            <a:spLocks noGrp="1"/>
          </p:cNvSpPr>
          <p:nvPr>
            <p:ph/>
          </p:nvPr>
        </p:nvSpPr>
        <p:spPr>
          <a:xfrm>
            <a:off x="5261105" y="10408823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400 000,00</a:t>
            </a:r>
          </a:p>
        </p:txBody>
      </p:sp>
      <p:sp>
        <p:nvSpPr>
          <p:cNvPr id="3605" name="TextBox3604"/>
          <p:cNvSpPr>
            <a:spLocks noGrp="1"/>
          </p:cNvSpPr>
          <p:nvPr>
            <p:ph/>
          </p:nvPr>
        </p:nvSpPr>
        <p:spPr>
          <a:xfrm>
            <a:off x="6372287" y="10408823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400 000,00</a:t>
            </a:r>
          </a:p>
        </p:txBody>
      </p:sp>
      <p:sp>
        <p:nvSpPr>
          <p:cNvPr id="3606" name="TextBox3605"/>
          <p:cNvSpPr>
            <a:spLocks noGrp="1"/>
          </p:cNvSpPr>
          <p:nvPr>
            <p:ph/>
          </p:nvPr>
        </p:nvSpPr>
        <p:spPr>
          <a:xfrm>
            <a:off x="7483469" y="10408823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258 017,20</a:t>
            </a:r>
          </a:p>
        </p:txBody>
      </p:sp>
      <p:sp>
        <p:nvSpPr>
          <p:cNvPr id="3607" name="TextBox3606"/>
          <p:cNvSpPr>
            <a:spLocks noGrp="1"/>
          </p:cNvSpPr>
          <p:nvPr>
            <p:ph/>
          </p:nvPr>
        </p:nvSpPr>
        <p:spPr>
          <a:xfrm>
            <a:off x="8594651" y="10454177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64,5 %</a:t>
            </a:r>
          </a:p>
        </p:txBody>
      </p:sp>
      <p:sp>
        <p:nvSpPr>
          <p:cNvPr id="3608" name="TextBox3607"/>
          <p:cNvSpPr>
            <a:spLocks noGrp="1"/>
          </p:cNvSpPr>
          <p:nvPr>
            <p:ph/>
          </p:nvPr>
        </p:nvSpPr>
        <p:spPr>
          <a:xfrm>
            <a:off x="5261105" y="10635594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400 000,00</a:t>
            </a:r>
          </a:p>
        </p:txBody>
      </p:sp>
      <p:sp>
        <p:nvSpPr>
          <p:cNvPr id="3609" name="TextBox3608"/>
          <p:cNvSpPr>
            <a:spLocks noGrp="1"/>
          </p:cNvSpPr>
          <p:nvPr>
            <p:ph/>
          </p:nvPr>
        </p:nvSpPr>
        <p:spPr>
          <a:xfrm>
            <a:off x="6372287" y="10635594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400 000,00</a:t>
            </a:r>
          </a:p>
        </p:txBody>
      </p:sp>
      <p:sp>
        <p:nvSpPr>
          <p:cNvPr id="3610" name="TextBox3609"/>
          <p:cNvSpPr>
            <a:spLocks noGrp="1"/>
          </p:cNvSpPr>
          <p:nvPr>
            <p:ph/>
          </p:nvPr>
        </p:nvSpPr>
        <p:spPr>
          <a:xfrm>
            <a:off x="7483469" y="10635594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258 017,20</a:t>
            </a:r>
          </a:p>
        </p:txBody>
      </p:sp>
      <p:sp>
        <p:nvSpPr>
          <p:cNvPr id="3611" name="TextBox3610"/>
          <p:cNvSpPr>
            <a:spLocks noGrp="1"/>
          </p:cNvSpPr>
          <p:nvPr>
            <p:ph/>
          </p:nvPr>
        </p:nvSpPr>
        <p:spPr>
          <a:xfrm>
            <a:off x="498897" y="10635594"/>
            <a:ext cx="4739531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3722:</a:t>
            </a:r>
          </a:p>
        </p:txBody>
      </p:sp>
      <p:sp>
        <p:nvSpPr>
          <p:cNvPr id="3612" name="TextBox3611"/>
          <p:cNvSpPr>
            <a:spLocks noGrp="1"/>
          </p:cNvSpPr>
          <p:nvPr>
            <p:ph/>
          </p:nvPr>
        </p:nvSpPr>
        <p:spPr>
          <a:xfrm>
            <a:off x="8585595" y="10699375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64,5 %</a:t>
            </a:r>
          </a:p>
        </p:txBody>
      </p:sp>
      <p:sp>
        <p:nvSpPr>
          <p:cNvPr id="3613" name="TextBox3612"/>
          <p:cNvSpPr>
            <a:spLocks noGrp="1"/>
          </p:cNvSpPr>
          <p:nvPr>
            <p:ph/>
          </p:nvPr>
        </p:nvSpPr>
        <p:spPr>
          <a:xfrm>
            <a:off x="498897" y="10953075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Péče o vzhled obcí a veřejnou zeleň</a:t>
            </a:r>
          </a:p>
        </p:txBody>
      </p:sp>
      <p:sp>
        <p:nvSpPr>
          <p:cNvPr id="3614" name="TextBox3613"/>
          <p:cNvSpPr>
            <a:spLocks noGrp="1"/>
          </p:cNvSpPr>
          <p:nvPr>
            <p:ph/>
          </p:nvPr>
        </p:nvSpPr>
        <p:spPr>
          <a:xfrm>
            <a:off x="498897" y="11179847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3745</a:t>
            </a:r>
          </a:p>
        </p:txBody>
      </p:sp>
      <p:sp>
        <p:nvSpPr>
          <p:cNvPr id="3615" name="TextBox3614"/>
          <p:cNvSpPr>
            <a:spLocks noGrp="1"/>
          </p:cNvSpPr>
          <p:nvPr>
            <p:ph/>
          </p:nvPr>
        </p:nvSpPr>
        <p:spPr>
          <a:xfrm>
            <a:off x="1133859" y="11179847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5011</a:t>
            </a:r>
          </a:p>
        </p:txBody>
      </p:sp>
      <p:sp>
        <p:nvSpPr>
          <p:cNvPr id="3616" name="TextBox3615"/>
          <p:cNvSpPr>
            <a:spLocks noGrp="1"/>
          </p:cNvSpPr>
          <p:nvPr>
            <p:ph/>
          </p:nvPr>
        </p:nvSpPr>
        <p:spPr>
          <a:xfrm>
            <a:off x="1746142" y="11179847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Platy zaměst. v pr.poměru vyjma zaměst. na služ.m.</a:t>
            </a:r>
          </a:p>
        </p:txBody>
      </p:sp>
      <p:sp>
        <p:nvSpPr>
          <p:cNvPr id="3617" name="TextBox3616"/>
          <p:cNvSpPr>
            <a:spLocks noGrp="1"/>
          </p:cNvSpPr>
          <p:nvPr>
            <p:ph/>
          </p:nvPr>
        </p:nvSpPr>
        <p:spPr>
          <a:xfrm>
            <a:off x="5261105" y="11179847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618" name="TextBox3617"/>
          <p:cNvSpPr>
            <a:spLocks noGrp="1"/>
          </p:cNvSpPr>
          <p:nvPr>
            <p:ph/>
          </p:nvPr>
        </p:nvSpPr>
        <p:spPr>
          <a:xfrm>
            <a:off x="6372287" y="11179847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180 715,00</a:t>
            </a:r>
          </a:p>
        </p:txBody>
      </p:sp>
      <p:sp>
        <p:nvSpPr>
          <p:cNvPr id="3619" name="TextBox3618"/>
          <p:cNvSpPr>
            <a:spLocks noGrp="1"/>
          </p:cNvSpPr>
          <p:nvPr>
            <p:ph/>
          </p:nvPr>
        </p:nvSpPr>
        <p:spPr>
          <a:xfrm>
            <a:off x="7483469" y="11179847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135 120,00</a:t>
            </a:r>
          </a:p>
        </p:txBody>
      </p:sp>
      <p:sp>
        <p:nvSpPr>
          <p:cNvPr id="3620" name="TextBox3619"/>
          <p:cNvSpPr>
            <a:spLocks noGrp="1"/>
          </p:cNvSpPr>
          <p:nvPr>
            <p:ph/>
          </p:nvPr>
        </p:nvSpPr>
        <p:spPr>
          <a:xfrm>
            <a:off x="8594651" y="11225201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74,8 %</a:t>
            </a:r>
          </a:p>
        </p:txBody>
      </p:sp>
      <p:sp>
        <p:nvSpPr>
          <p:cNvPr id="3621" name="TextBox3620"/>
          <p:cNvSpPr>
            <a:spLocks noGrp="1"/>
          </p:cNvSpPr>
          <p:nvPr>
            <p:ph/>
          </p:nvPr>
        </p:nvSpPr>
        <p:spPr>
          <a:xfrm>
            <a:off x="498897" y="11383941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3745</a:t>
            </a:r>
          </a:p>
        </p:txBody>
      </p:sp>
      <p:sp>
        <p:nvSpPr>
          <p:cNvPr id="3622" name="TextBox3621"/>
          <p:cNvSpPr>
            <a:spLocks noGrp="1"/>
          </p:cNvSpPr>
          <p:nvPr>
            <p:ph/>
          </p:nvPr>
        </p:nvSpPr>
        <p:spPr>
          <a:xfrm>
            <a:off x="1133859" y="11383941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5031</a:t>
            </a:r>
          </a:p>
        </p:txBody>
      </p:sp>
      <p:sp>
        <p:nvSpPr>
          <p:cNvPr id="3623" name="TextBox3622"/>
          <p:cNvSpPr>
            <a:spLocks noGrp="1"/>
          </p:cNvSpPr>
          <p:nvPr>
            <p:ph/>
          </p:nvPr>
        </p:nvSpPr>
        <p:spPr>
          <a:xfrm>
            <a:off x="1746142" y="11383941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Povinné poj.na soc.zab.a přísp.na st.pol.zaměstnan</a:t>
            </a:r>
          </a:p>
        </p:txBody>
      </p:sp>
      <p:sp>
        <p:nvSpPr>
          <p:cNvPr id="3624" name="TextBox3623"/>
          <p:cNvSpPr>
            <a:spLocks noGrp="1"/>
          </p:cNvSpPr>
          <p:nvPr>
            <p:ph/>
          </p:nvPr>
        </p:nvSpPr>
        <p:spPr>
          <a:xfrm>
            <a:off x="5261105" y="11383941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625" name="TextBox3624"/>
          <p:cNvSpPr>
            <a:spLocks noGrp="1"/>
          </p:cNvSpPr>
          <p:nvPr>
            <p:ph/>
          </p:nvPr>
        </p:nvSpPr>
        <p:spPr>
          <a:xfrm>
            <a:off x="6372287" y="11383941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41 180,00</a:t>
            </a:r>
          </a:p>
        </p:txBody>
      </p:sp>
      <p:sp>
        <p:nvSpPr>
          <p:cNvPr id="3626" name="TextBox3625"/>
          <p:cNvSpPr>
            <a:spLocks noGrp="1"/>
          </p:cNvSpPr>
          <p:nvPr>
            <p:ph/>
          </p:nvPr>
        </p:nvSpPr>
        <p:spPr>
          <a:xfrm>
            <a:off x="7483469" y="11383941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33 714,00</a:t>
            </a:r>
          </a:p>
        </p:txBody>
      </p:sp>
      <p:sp>
        <p:nvSpPr>
          <p:cNvPr id="3627" name="TextBox3626"/>
          <p:cNvSpPr>
            <a:spLocks noGrp="1"/>
          </p:cNvSpPr>
          <p:nvPr>
            <p:ph/>
          </p:nvPr>
        </p:nvSpPr>
        <p:spPr>
          <a:xfrm>
            <a:off x="8594651" y="11429295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81,9 %</a:t>
            </a:r>
          </a:p>
        </p:txBody>
      </p:sp>
      <p:sp>
        <p:nvSpPr>
          <p:cNvPr id="3628" name="TextBox3627"/>
          <p:cNvSpPr>
            <a:spLocks noGrp="1"/>
          </p:cNvSpPr>
          <p:nvPr>
            <p:ph/>
          </p:nvPr>
        </p:nvSpPr>
        <p:spPr>
          <a:xfrm>
            <a:off x="498897" y="11588036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3745</a:t>
            </a:r>
          </a:p>
        </p:txBody>
      </p:sp>
      <p:sp>
        <p:nvSpPr>
          <p:cNvPr id="3629" name="TextBox3628"/>
          <p:cNvSpPr>
            <a:spLocks noGrp="1"/>
          </p:cNvSpPr>
          <p:nvPr>
            <p:ph/>
          </p:nvPr>
        </p:nvSpPr>
        <p:spPr>
          <a:xfrm>
            <a:off x="1133859" y="11588036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5032</a:t>
            </a:r>
          </a:p>
        </p:txBody>
      </p:sp>
      <p:sp>
        <p:nvSpPr>
          <p:cNvPr id="3630" name="TextBox3629"/>
          <p:cNvSpPr>
            <a:spLocks noGrp="1"/>
          </p:cNvSpPr>
          <p:nvPr>
            <p:ph/>
          </p:nvPr>
        </p:nvSpPr>
        <p:spPr>
          <a:xfrm>
            <a:off x="1746142" y="11588036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Povinné poj.na veřejné zdravotní pojištění</a:t>
            </a:r>
          </a:p>
        </p:txBody>
      </p:sp>
      <p:sp>
        <p:nvSpPr>
          <p:cNvPr id="3631" name="TextBox3630"/>
          <p:cNvSpPr>
            <a:spLocks noGrp="1"/>
          </p:cNvSpPr>
          <p:nvPr>
            <p:ph/>
          </p:nvPr>
        </p:nvSpPr>
        <p:spPr>
          <a:xfrm>
            <a:off x="5261105" y="11588036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632" name="TextBox3631"/>
          <p:cNvSpPr>
            <a:spLocks noGrp="1"/>
          </p:cNvSpPr>
          <p:nvPr>
            <p:ph/>
          </p:nvPr>
        </p:nvSpPr>
        <p:spPr>
          <a:xfrm>
            <a:off x="6372287" y="11588036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14 264,00</a:t>
            </a:r>
          </a:p>
        </p:txBody>
      </p:sp>
      <p:sp>
        <p:nvSpPr>
          <p:cNvPr id="3633" name="TextBox3632"/>
          <p:cNvSpPr>
            <a:spLocks noGrp="1"/>
          </p:cNvSpPr>
          <p:nvPr>
            <p:ph/>
          </p:nvPr>
        </p:nvSpPr>
        <p:spPr>
          <a:xfrm>
            <a:off x="7483469" y="11588036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12 136,00</a:t>
            </a:r>
          </a:p>
        </p:txBody>
      </p:sp>
      <p:sp>
        <p:nvSpPr>
          <p:cNvPr id="3634" name="TextBox3633"/>
          <p:cNvSpPr>
            <a:spLocks noGrp="1"/>
          </p:cNvSpPr>
          <p:nvPr>
            <p:ph/>
          </p:nvPr>
        </p:nvSpPr>
        <p:spPr>
          <a:xfrm>
            <a:off x="8594651" y="11633390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85,1 %</a:t>
            </a:r>
          </a:p>
        </p:txBody>
      </p:sp>
      <p:sp>
        <p:nvSpPr>
          <p:cNvPr id="3635" name="TextBox3634"/>
          <p:cNvSpPr>
            <a:spLocks noGrp="1"/>
          </p:cNvSpPr>
          <p:nvPr>
            <p:ph/>
          </p:nvPr>
        </p:nvSpPr>
        <p:spPr>
          <a:xfrm>
            <a:off x="498897" y="11792130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3745</a:t>
            </a:r>
          </a:p>
        </p:txBody>
      </p:sp>
      <p:sp>
        <p:nvSpPr>
          <p:cNvPr id="3636" name="TextBox3635"/>
          <p:cNvSpPr>
            <a:spLocks noGrp="1"/>
          </p:cNvSpPr>
          <p:nvPr>
            <p:ph/>
          </p:nvPr>
        </p:nvSpPr>
        <p:spPr>
          <a:xfrm>
            <a:off x="1133859" y="11792130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5132</a:t>
            </a:r>
          </a:p>
        </p:txBody>
      </p:sp>
      <p:sp>
        <p:nvSpPr>
          <p:cNvPr id="3637" name="TextBox3636"/>
          <p:cNvSpPr>
            <a:spLocks noGrp="1"/>
          </p:cNvSpPr>
          <p:nvPr>
            <p:ph/>
          </p:nvPr>
        </p:nvSpPr>
        <p:spPr>
          <a:xfrm>
            <a:off x="1746142" y="11792130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Ochranné pomůcky</a:t>
            </a:r>
          </a:p>
        </p:txBody>
      </p:sp>
      <p:sp>
        <p:nvSpPr>
          <p:cNvPr id="3638" name="TextBox3637"/>
          <p:cNvSpPr>
            <a:spLocks noGrp="1"/>
          </p:cNvSpPr>
          <p:nvPr>
            <p:ph/>
          </p:nvPr>
        </p:nvSpPr>
        <p:spPr>
          <a:xfrm>
            <a:off x="5261105" y="11792130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30 000,00</a:t>
            </a:r>
          </a:p>
        </p:txBody>
      </p:sp>
      <p:sp>
        <p:nvSpPr>
          <p:cNvPr id="3639" name="TextBox3638"/>
          <p:cNvSpPr>
            <a:spLocks noGrp="1"/>
          </p:cNvSpPr>
          <p:nvPr>
            <p:ph/>
          </p:nvPr>
        </p:nvSpPr>
        <p:spPr>
          <a:xfrm>
            <a:off x="6372287" y="11792130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30 000,00</a:t>
            </a:r>
          </a:p>
        </p:txBody>
      </p:sp>
      <p:sp>
        <p:nvSpPr>
          <p:cNvPr id="3640" name="TextBox3639"/>
          <p:cNvSpPr>
            <a:spLocks noGrp="1"/>
          </p:cNvSpPr>
          <p:nvPr>
            <p:ph/>
          </p:nvPr>
        </p:nvSpPr>
        <p:spPr>
          <a:xfrm>
            <a:off x="7483469" y="11792130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8 114,06</a:t>
            </a:r>
          </a:p>
        </p:txBody>
      </p:sp>
      <p:sp>
        <p:nvSpPr>
          <p:cNvPr id="3641" name="TextBox3640"/>
          <p:cNvSpPr>
            <a:spLocks noGrp="1"/>
          </p:cNvSpPr>
          <p:nvPr>
            <p:ph/>
          </p:nvPr>
        </p:nvSpPr>
        <p:spPr>
          <a:xfrm>
            <a:off x="8594651" y="11837484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27 %</a:t>
            </a:r>
          </a:p>
        </p:txBody>
      </p:sp>
      <p:sp>
        <p:nvSpPr>
          <p:cNvPr id="3642" name="TextBox3641"/>
          <p:cNvSpPr>
            <a:spLocks noGrp="1"/>
          </p:cNvSpPr>
          <p:nvPr>
            <p:ph/>
          </p:nvPr>
        </p:nvSpPr>
        <p:spPr>
          <a:xfrm>
            <a:off x="498897" y="11996225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3745</a:t>
            </a:r>
          </a:p>
        </p:txBody>
      </p:sp>
      <p:sp>
        <p:nvSpPr>
          <p:cNvPr id="3643" name="TextBox3642"/>
          <p:cNvSpPr>
            <a:spLocks noGrp="1"/>
          </p:cNvSpPr>
          <p:nvPr>
            <p:ph/>
          </p:nvPr>
        </p:nvSpPr>
        <p:spPr>
          <a:xfrm>
            <a:off x="1133859" y="11996225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5137</a:t>
            </a:r>
          </a:p>
        </p:txBody>
      </p:sp>
      <p:sp>
        <p:nvSpPr>
          <p:cNvPr id="3644" name="TextBox3643"/>
          <p:cNvSpPr>
            <a:spLocks noGrp="1"/>
          </p:cNvSpPr>
          <p:nvPr>
            <p:ph/>
          </p:nvPr>
        </p:nvSpPr>
        <p:spPr>
          <a:xfrm>
            <a:off x="1746142" y="11996225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Drobný hmotný dlouhodobý majetek</a:t>
            </a:r>
          </a:p>
        </p:txBody>
      </p:sp>
      <p:sp>
        <p:nvSpPr>
          <p:cNvPr id="3645" name="TextBox3644"/>
          <p:cNvSpPr>
            <a:spLocks noGrp="1"/>
          </p:cNvSpPr>
          <p:nvPr>
            <p:ph/>
          </p:nvPr>
        </p:nvSpPr>
        <p:spPr>
          <a:xfrm>
            <a:off x="5261105" y="11996225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646" name="TextBox3645"/>
          <p:cNvSpPr>
            <a:spLocks noGrp="1"/>
          </p:cNvSpPr>
          <p:nvPr>
            <p:ph/>
          </p:nvPr>
        </p:nvSpPr>
        <p:spPr>
          <a:xfrm>
            <a:off x="6372287" y="11996225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40 000,00</a:t>
            </a:r>
          </a:p>
        </p:txBody>
      </p:sp>
      <p:sp>
        <p:nvSpPr>
          <p:cNvPr id="3647" name="TextBox3646"/>
          <p:cNvSpPr>
            <a:spLocks noGrp="1"/>
          </p:cNvSpPr>
          <p:nvPr>
            <p:ph/>
          </p:nvPr>
        </p:nvSpPr>
        <p:spPr>
          <a:xfrm>
            <a:off x="7483469" y="11996225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35 423,00</a:t>
            </a:r>
          </a:p>
        </p:txBody>
      </p:sp>
      <p:sp>
        <p:nvSpPr>
          <p:cNvPr id="3648" name="TextBox3647"/>
          <p:cNvSpPr>
            <a:spLocks noGrp="1"/>
          </p:cNvSpPr>
          <p:nvPr>
            <p:ph/>
          </p:nvPr>
        </p:nvSpPr>
        <p:spPr>
          <a:xfrm>
            <a:off x="8594651" y="12041579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88,6 %</a:t>
            </a:r>
          </a:p>
        </p:txBody>
      </p:sp>
      <p:sp>
        <p:nvSpPr>
          <p:cNvPr id="3649" name="TextBox3648"/>
          <p:cNvSpPr>
            <a:spLocks noGrp="1"/>
          </p:cNvSpPr>
          <p:nvPr>
            <p:ph/>
          </p:nvPr>
        </p:nvSpPr>
        <p:spPr>
          <a:xfrm>
            <a:off x="498897" y="12200319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3745</a:t>
            </a:r>
          </a:p>
        </p:txBody>
      </p:sp>
      <p:sp>
        <p:nvSpPr>
          <p:cNvPr id="3650" name="TextBox3649"/>
          <p:cNvSpPr>
            <a:spLocks noGrp="1"/>
          </p:cNvSpPr>
          <p:nvPr>
            <p:ph/>
          </p:nvPr>
        </p:nvSpPr>
        <p:spPr>
          <a:xfrm>
            <a:off x="1133859" y="12200319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5139</a:t>
            </a:r>
          </a:p>
        </p:txBody>
      </p:sp>
      <p:sp>
        <p:nvSpPr>
          <p:cNvPr id="3651" name="TextBox3650"/>
          <p:cNvSpPr>
            <a:spLocks noGrp="1"/>
          </p:cNvSpPr>
          <p:nvPr>
            <p:ph/>
          </p:nvPr>
        </p:nvSpPr>
        <p:spPr>
          <a:xfrm>
            <a:off x="1746142" y="12200319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Nákup materiálu j.n.</a:t>
            </a:r>
          </a:p>
        </p:txBody>
      </p:sp>
      <p:sp>
        <p:nvSpPr>
          <p:cNvPr id="3652" name="TextBox3651"/>
          <p:cNvSpPr>
            <a:spLocks noGrp="1"/>
          </p:cNvSpPr>
          <p:nvPr>
            <p:ph/>
          </p:nvPr>
        </p:nvSpPr>
        <p:spPr>
          <a:xfrm>
            <a:off x="5261105" y="12200319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30 000,00</a:t>
            </a:r>
          </a:p>
        </p:txBody>
      </p:sp>
      <p:sp>
        <p:nvSpPr>
          <p:cNvPr id="3653" name="TextBox3652"/>
          <p:cNvSpPr>
            <a:spLocks noGrp="1"/>
          </p:cNvSpPr>
          <p:nvPr>
            <p:ph/>
          </p:nvPr>
        </p:nvSpPr>
        <p:spPr>
          <a:xfrm>
            <a:off x="6372287" y="12200319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30 000,00</a:t>
            </a:r>
          </a:p>
        </p:txBody>
      </p:sp>
      <p:sp>
        <p:nvSpPr>
          <p:cNvPr id="3654" name="TextBox3653"/>
          <p:cNvSpPr>
            <a:spLocks noGrp="1"/>
          </p:cNvSpPr>
          <p:nvPr>
            <p:ph/>
          </p:nvPr>
        </p:nvSpPr>
        <p:spPr>
          <a:xfrm>
            <a:off x="7483469" y="12200319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14 083,00</a:t>
            </a:r>
          </a:p>
        </p:txBody>
      </p:sp>
      <p:sp>
        <p:nvSpPr>
          <p:cNvPr id="3655" name="TextBox3654"/>
          <p:cNvSpPr>
            <a:spLocks noGrp="1"/>
          </p:cNvSpPr>
          <p:nvPr>
            <p:ph/>
          </p:nvPr>
        </p:nvSpPr>
        <p:spPr>
          <a:xfrm>
            <a:off x="8594651" y="12245673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46,9 %</a:t>
            </a:r>
          </a:p>
        </p:txBody>
      </p:sp>
      <p:pic>
        <p:nvPicPr>
          <p:cNvPr id="3655" name="Picture4" descr="Picture3656"/>
          <p:cNvPicPr>
            <a:picLocks noChangeAspect="1"/>
          </p:cNvPicPr>
          <p:nvPr/>
        </p:nvPicPr>
        <p:blipFill>
          <a:blip r:embed="rIdp3655" cstate="print"/>
          <a:stretch>
            <a:fillRect/>
          </a:stretch>
        </p:blipFill>
        <p:spPr>
          <a:xfrm>
            <a:off x="4217253" y="12648554"/>
            <a:ext cx="1089909" cy="341285"/>
          </a:xfrm>
          <a:prstGeom prst="rect">
            <a:avLst/>
          </a:prstGeom>
          <a:noFill/>
        </p:spPr>
      </p:pic>
      <p:sp>
        <p:nvSpPr>
          <p:cNvPr id="3657" name="TextBox3656"/>
          <p:cNvSpPr>
            <a:spLocks noGrp="1"/>
          </p:cNvSpPr>
          <p:nvPr>
            <p:ph/>
          </p:nvPr>
        </p:nvSpPr>
        <p:spPr>
          <a:xfrm>
            <a:off x="4260189" y="12669582"/>
            <a:ext cx="1004037" cy="29108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700" b="0" i="0" smtClean="0">
                <a:solidFill>
                  <a:srgbClr val="010101"/>
                </a:solidFill>
                <a:latin typeface="tahoma"/>
              </a:rPr>
              <a:t>Strana
4 z 16</a:t>
            </a:r>
          </a:p>
        </p:txBody>
      </p:sp>
      <p:sp>
        <p:nvSpPr>
          <p:cNvPr id="3658" name="TextBox3657"/>
          <p:cNvSpPr>
            <a:spLocks noGrp="1"/>
          </p:cNvSpPr>
          <p:nvPr>
            <p:ph/>
          </p:nvPr>
        </p:nvSpPr>
        <p:spPr>
          <a:xfrm>
            <a:off x="8000780" y="12657582"/>
            <a:ext cx="1070092" cy="291121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700" b="0" i="0" smtClean="0">
                <a:solidFill>
                  <a:srgbClr val="010101"/>
                </a:solidFill>
                <a:latin typeface="Tahoma"/>
              </a:rPr>
              <a:t>4.12.2017
14:21:00</a:t>
            </a:r>
          </a:p>
        </p:txBody>
      </p:sp>
      <p:sp>
        <p:nvSpPr>
          <p:cNvPr id="3659" name="TextBox3658"/>
          <p:cNvSpPr>
            <a:spLocks noGrp="1"/>
          </p:cNvSpPr>
          <p:nvPr>
            <p:ph/>
          </p:nvPr>
        </p:nvSpPr>
        <p:spPr>
          <a:xfrm>
            <a:off x="453543" y="12663585"/>
            <a:ext cx="3657248" cy="291121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700" b="0" i="0" smtClean="0">
                <a:solidFill>
                  <a:srgbClr val="010101"/>
                </a:solidFill>
                <a:latin typeface="Tahoma"/>
              </a:rPr>
              <a:t>Z dat systému GINIS Express vytiskl Jana Nepožitková
Finanční okruhy - Účetnictví 6.07.0 (Stařechovice), verze: 2017.02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0" name="TextBox3659"/>
          <p:cNvSpPr>
            <a:spLocks noGrp="1"/>
          </p:cNvSpPr>
          <p:nvPr>
            <p:ph/>
          </p:nvPr>
        </p:nvSpPr>
        <p:spPr>
          <a:xfrm>
            <a:off x="498897" y="476220"/>
            <a:ext cx="7914336" cy="249449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1200" b="1" i="0" smtClean="0">
                <a:solidFill>
                  <a:srgbClr val="010101"/>
                </a:solidFill>
                <a:latin typeface="Tahoma"/>
              </a:rPr>
              <a:t>II. Rozpočtové výdaje</a:t>
            </a:r>
          </a:p>
        </p:txBody>
      </p:sp>
      <p:sp>
        <p:nvSpPr>
          <p:cNvPr id="3661" name="TextBox3660"/>
          <p:cNvSpPr>
            <a:spLocks noGrp="1"/>
          </p:cNvSpPr>
          <p:nvPr>
            <p:ph/>
          </p:nvPr>
        </p:nvSpPr>
        <p:spPr>
          <a:xfrm>
            <a:off x="498897" y="793701"/>
            <a:ext cx="612284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ODPA</a:t>
            </a:r>
          </a:p>
        </p:txBody>
      </p:sp>
      <p:cxnSp>
        <p:nvCxnSpPr>
          <p:cNvPr id="3662" name="Line3661"/>
          <p:cNvCxnSpPr/>
          <p:nvPr/>
        </p:nvCxnSpPr>
        <p:spPr>
          <a:xfrm>
            <a:off x="498897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63" name="Line3662"/>
          <p:cNvCxnSpPr/>
          <p:nvPr/>
        </p:nvCxnSpPr>
        <p:spPr>
          <a:xfrm>
            <a:off x="1111180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64" name="Line3663"/>
          <p:cNvCxnSpPr/>
          <p:nvPr/>
        </p:nvCxnSpPr>
        <p:spPr>
          <a:xfrm>
            <a:off x="498897" y="793701"/>
            <a:ext cx="612284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65" name="Line3664"/>
          <p:cNvCxnSpPr/>
          <p:nvPr/>
        </p:nvCxnSpPr>
        <p:spPr>
          <a:xfrm>
            <a:off x="498897" y="1156535"/>
            <a:ext cx="612284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66" name="TextBox3665"/>
          <p:cNvSpPr>
            <a:spLocks noGrp="1"/>
          </p:cNvSpPr>
          <p:nvPr>
            <p:ph/>
          </p:nvPr>
        </p:nvSpPr>
        <p:spPr>
          <a:xfrm>
            <a:off x="1111181" y="793701"/>
            <a:ext cx="634962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POL</a:t>
            </a:r>
          </a:p>
        </p:txBody>
      </p:sp>
      <p:cxnSp>
        <p:nvCxnSpPr>
          <p:cNvPr id="3667" name="Line3666"/>
          <p:cNvCxnSpPr/>
          <p:nvPr/>
        </p:nvCxnSpPr>
        <p:spPr>
          <a:xfrm>
            <a:off x="1111181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68" name="Line3667"/>
          <p:cNvCxnSpPr/>
          <p:nvPr/>
        </p:nvCxnSpPr>
        <p:spPr>
          <a:xfrm>
            <a:off x="1746142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69" name="Line3668"/>
          <p:cNvCxnSpPr/>
          <p:nvPr/>
        </p:nvCxnSpPr>
        <p:spPr>
          <a:xfrm>
            <a:off x="1111181" y="793701"/>
            <a:ext cx="63496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70" name="Line3669"/>
          <p:cNvCxnSpPr/>
          <p:nvPr/>
        </p:nvCxnSpPr>
        <p:spPr>
          <a:xfrm>
            <a:off x="1111181" y="1156535"/>
            <a:ext cx="63496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71" name="TextBox3670"/>
          <p:cNvSpPr>
            <a:spLocks noGrp="1"/>
          </p:cNvSpPr>
          <p:nvPr>
            <p:ph/>
          </p:nvPr>
        </p:nvSpPr>
        <p:spPr>
          <a:xfrm>
            <a:off x="1746142" y="793701"/>
            <a:ext cx="3492286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Text</a:t>
            </a:r>
          </a:p>
        </p:txBody>
      </p:sp>
      <p:cxnSp>
        <p:nvCxnSpPr>
          <p:cNvPr id="3672" name="Line3671"/>
          <p:cNvCxnSpPr/>
          <p:nvPr/>
        </p:nvCxnSpPr>
        <p:spPr>
          <a:xfrm>
            <a:off x="1746142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73" name="Line3672"/>
          <p:cNvCxnSpPr/>
          <p:nvPr/>
        </p:nvCxnSpPr>
        <p:spPr>
          <a:xfrm>
            <a:off x="5238427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74" name="Line3673"/>
          <p:cNvCxnSpPr/>
          <p:nvPr/>
        </p:nvCxnSpPr>
        <p:spPr>
          <a:xfrm>
            <a:off x="1746142" y="793701"/>
            <a:ext cx="3492286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75" name="Line3674"/>
          <p:cNvCxnSpPr/>
          <p:nvPr/>
        </p:nvCxnSpPr>
        <p:spPr>
          <a:xfrm>
            <a:off x="1746142" y="1156535"/>
            <a:ext cx="3492286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76" name="TextBox3675"/>
          <p:cNvSpPr>
            <a:spLocks noGrp="1"/>
          </p:cNvSpPr>
          <p:nvPr>
            <p:ph/>
          </p:nvPr>
        </p:nvSpPr>
        <p:spPr>
          <a:xfrm>
            <a:off x="5238428" y="793701"/>
            <a:ext cx="1133860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Schválený rozpočet</a:t>
            </a:r>
          </a:p>
        </p:txBody>
      </p:sp>
      <p:cxnSp>
        <p:nvCxnSpPr>
          <p:cNvPr id="3677" name="Line3676"/>
          <p:cNvCxnSpPr/>
          <p:nvPr/>
        </p:nvCxnSpPr>
        <p:spPr>
          <a:xfrm>
            <a:off x="5238428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78" name="Line3677"/>
          <p:cNvCxnSpPr/>
          <p:nvPr/>
        </p:nvCxnSpPr>
        <p:spPr>
          <a:xfrm>
            <a:off x="6372287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79" name="Line3678"/>
          <p:cNvCxnSpPr/>
          <p:nvPr/>
        </p:nvCxnSpPr>
        <p:spPr>
          <a:xfrm>
            <a:off x="5238428" y="793701"/>
            <a:ext cx="1133860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80" name="Line3679"/>
          <p:cNvCxnSpPr/>
          <p:nvPr/>
        </p:nvCxnSpPr>
        <p:spPr>
          <a:xfrm>
            <a:off x="5238428" y="1156535"/>
            <a:ext cx="1133860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81" name="TextBox3680"/>
          <p:cNvSpPr>
            <a:spLocks noGrp="1"/>
          </p:cNvSpPr>
          <p:nvPr>
            <p:ph/>
          </p:nvPr>
        </p:nvSpPr>
        <p:spPr>
          <a:xfrm>
            <a:off x="6372287" y="793701"/>
            <a:ext cx="1111182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Rozpočet po změnách</a:t>
            </a:r>
          </a:p>
        </p:txBody>
      </p:sp>
      <p:cxnSp>
        <p:nvCxnSpPr>
          <p:cNvPr id="3682" name="Line3681"/>
          <p:cNvCxnSpPr/>
          <p:nvPr/>
        </p:nvCxnSpPr>
        <p:spPr>
          <a:xfrm>
            <a:off x="6372287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83" name="Line3682"/>
          <p:cNvCxnSpPr/>
          <p:nvPr/>
        </p:nvCxnSpPr>
        <p:spPr>
          <a:xfrm>
            <a:off x="7483468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84" name="Line3683"/>
          <p:cNvCxnSpPr/>
          <p:nvPr/>
        </p:nvCxnSpPr>
        <p:spPr>
          <a:xfrm>
            <a:off x="6372287" y="793701"/>
            <a:ext cx="111118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85" name="Line3684"/>
          <p:cNvCxnSpPr/>
          <p:nvPr/>
        </p:nvCxnSpPr>
        <p:spPr>
          <a:xfrm>
            <a:off x="6372287" y="1156535"/>
            <a:ext cx="111118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86" name="TextBox3685"/>
          <p:cNvSpPr>
            <a:spLocks noGrp="1"/>
          </p:cNvSpPr>
          <p:nvPr>
            <p:ph/>
          </p:nvPr>
        </p:nvSpPr>
        <p:spPr>
          <a:xfrm>
            <a:off x="7483469" y="793701"/>
            <a:ext cx="1088505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Výsledek od počátku roku</a:t>
            </a:r>
          </a:p>
        </p:txBody>
      </p:sp>
      <p:cxnSp>
        <p:nvCxnSpPr>
          <p:cNvPr id="3687" name="Line3686"/>
          <p:cNvCxnSpPr/>
          <p:nvPr/>
        </p:nvCxnSpPr>
        <p:spPr>
          <a:xfrm>
            <a:off x="7483469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88" name="Line3687"/>
          <p:cNvCxnSpPr/>
          <p:nvPr/>
        </p:nvCxnSpPr>
        <p:spPr>
          <a:xfrm>
            <a:off x="8571973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89" name="Line3688"/>
          <p:cNvCxnSpPr/>
          <p:nvPr/>
        </p:nvCxnSpPr>
        <p:spPr>
          <a:xfrm>
            <a:off x="7483469" y="793701"/>
            <a:ext cx="108850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90" name="Line3689"/>
          <p:cNvCxnSpPr/>
          <p:nvPr/>
        </p:nvCxnSpPr>
        <p:spPr>
          <a:xfrm>
            <a:off x="7483469" y="1156535"/>
            <a:ext cx="108850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91" name="TextBox3690"/>
          <p:cNvSpPr>
            <a:spLocks noGrp="1"/>
          </p:cNvSpPr>
          <p:nvPr>
            <p:ph/>
          </p:nvPr>
        </p:nvSpPr>
        <p:spPr>
          <a:xfrm>
            <a:off x="498897" y="1156536"/>
            <a:ext cx="61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a</a:t>
            </a:r>
          </a:p>
        </p:txBody>
      </p:sp>
      <p:cxnSp>
        <p:nvCxnSpPr>
          <p:cNvPr id="3692" name="Line3691"/>
          <p:cNvCxnSpPr/>
          <p:nvPr/>
        </p:nvCxnSpPr>
        <p:spPr>
          <a:xfrm>
            <a:off x="498897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93" name="Line3692"/>
          <p:cNvCxnSpPr/>
          <p:nvPr/>
        </p:nvCxnSpPr>
        <p:spPr>
          <a:xfrm>
            <a:off x="1111180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94" name="Line3693"/>
          <p:cNvCxnSpPr/>
          <p:nvPr/>
        </p:nvCxnSpPr>
        <p:spPr>
          <a:xfrm>
            <a:off x="498897" y="1156536"/>
            <a:ext cx="612284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95" name="Line3694"/>
          <p:cNvCxnSpPr/>
          <p:nvPr/>
        </p:nvCxnSpPr>
        <p:spPr>
          <a:xfrm>
            <a:off x="498897" y="1360630"/>
            <a:ext cx="612284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96" name="TextBox3695"/>
          <p:cNvSpPr>
            <a:spLocks noGrp="1"/>
          </p:cNvSpPr>
          <p:nvPr>
            <p:ph/>
          </p:nvPr>
        </p:nvSpPr>
        <p:spPr>
          <a:xfrm>
            <a:off x="1111181" y="1156536"/>
            <a:ext cx="634962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b</a:t>
            </a:r>
          </a:p>
        </p:txBody>
      </p:sp>
      <p:cxnSp>
        <p:nvCxnSpPr>
          <p:cNvPr id="3697" name="Line3696"/>
          <p:cNvCxnSpPr/>
          <p:nvPr/>
        </p:nvCxnSpPr>
        <p:spPr>
          <a:xfrm>
            <a:off x="1111181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98" name="Line3697"/>
          <p:cNvCxnSpPr/>
          <p:nvPr/>
        </p:nvCxnSpPr>
        <p:spPr>
          <a:xfrm>
            <a:off x="1746142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99" name="Line3698"/>
          <p:cNvCxnSpPr/>
          <p:nvPr/>
        </p:nvCxnSpPr>
        <p:spPr>
          <a:xfrm>
            <a:off x="1111181" y="1156536"/>
            <a:ext cx="63496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00" name="Line3699"/>
          <p:cNvCxnSpPr/>
          <p:nvPr/>
        </p:nvCxnSpPr>
        <p:spPr>
          <a:xfrm>
            <a:off x="1111181" y="1360630"/>
            <a:ext cx="63496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01" name="TextBox3700"/>
          <p:cNvSpPr>
            <a:spLocks noGrp="1"/>
          </p:cNvSpPr>
          <p:nvPr>
            <p:ph/>
          </p:nvPr>
        </p:nvSpPr>
        <p:spPr>
          <a:xfrm>
            <a:off x="1746142" y="1156536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c</a:t>
            </a:r>
          </a:p>
        </p:txBody>
      </p:sp>
      <p:cxnSp>
        <p:nvCxnSpPr>
          <p:cNvPr id="3702" name="Line3701"/>
          <p:cNvCxnSpPr/>
          <p:nvPr/>
        </p:nvCxnSpPr>
        <p:spPr>
          <a:xfrm>
            <a:off x="1746142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03" name="Line3702"/>
          <p:cNvCxnSpPr/>
          <p:nvPr/>
        </p:nvCxnSpPr>
        <p:spPr>
          <a:xfrm>
            <a:off x="5238427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04" name="Line3703"/>
          <p:cNvCxnSpPr/>
          <p:nvPr/>
        </p:nvCxnSpPr>
        <p:spPr>
          <a:xfrm>
            <a:off x="1746142" y="1156536"/>
            <a:ext cx="3492286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05" name="Line3704"/>
          <p:cNvCxnSpPr/>
          <p:nvPr/>
        </p:nvCxnSpPr>
        <p:spPr>
          <a:xfrm>
            <a:off x="1746142" y="1360630"/>
            <a:ext cx="3492286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06" name="TextBox3705"/>
          <p:cNvSpPr>
            <a:spLocks noGrp="1"/>
          </p:cNvSpPr>
          <p:nvPr>
            <p:ph/>
          </p:nvPr>
        </p:nvSpPr>
        <p:spPr>
          <a:xfrm>
            <a:off x="5238428" y="1156536"/>
            <a:ext cx="1133860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1</a:t>
            </a:r>
          </a:p>
        </p:txBody>
      </p:sp>
      <p:cxnSp>
        <p:nvCxnSpPr>
          <p:cNvPr id="3707" name="Line3706"/>
          <p:cNvCxnSpPr/>
          <p:nvPr/>
        </p:nvCxnSpPr>
        <p:spPr>
          <a:xfrm>
            <a:off x="5238428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08" name="Line3707"/>
          <p:cNvCxnSpPr/>
          <p:nvPr/>
        </p:nvCxnSpPr>
        <p:spPr>
          <a:xfrm>
            <a:off x="6372287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09" name="Line3708"/>
          <p:cNvCxnSpPr/>
          <p:nvPr/>
        </p:nvCxnSpPr>
        <p:spPr>
          <a:xfrm>
            <a:off x="5238428" y="1156536"/>
            <a:ext cx="1133860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10" name="Line3709"/>
          <p:cNvCxnSpPr/>
          <p:nvPr/>
        </p:nvCxnSpPr>
        <p:spPr>
          <a:xfrm>
            <a:off x="5238428" y="1360630"/>
            <a:ext cx="1133860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11" name="TextBox3710"/>
          <p:cNvSpPr>
            <a:spLocks noGrp="1"/>
          </p:cNvSpPr>
          <p:nvPr>
            <p:ph/>
          </p:nvPr>
        </p:nvSpPr>
        <p:spPr>
          <a:xfrm>
            <a:off x="6372287" y="1156536"/>
            <a:ext cx="1111182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2</a:t>
            </a:r>
          </a:p>
        </p:txBody>
      </p:sp>
      <p:cxnSp>
        <p:nvCxnSpPr>
          <p:cNvPr id="3712" name="Line3711"/>
          <p:cNvCxnSpPr/>
          <p:nvPr/>
        </p:nvCxnSpPr>
        <p:spPr>
          <a:xfrm>
            <a:off x="6372287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13" name="Line3712"/>
          <p:cNvCxnSpPr/>
          <p:nvPr/>
        </p:nvCxnSpPr>
        <p:spPr>
          <a:xfrm>
            <a:off x="7483468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14" name="Line3713"/>
          <p:cNvCxnSpPr/>
          <p:nvPr/>
        </p:nvCxnSpPr>
        <p:spPr>
          <a:xfrm>
            <a:off x="6372287" y="1156536"/>
            <a:ext cx="111118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15" name="Line3714"/>
          <p:cNvCxnSpPr/>
          <p:nvPr/>
        </p:nvCxnSpPr>
        <p:spPr>
          <a:xfrm>
            <a:off x="6372287" y="1360630"/>
            <a:ext cx="111118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16" name="TextBox3715"/>
          <p:cNvSpPr>
            <a:spLocks noGrp="1"/>
          </p:cNvSpPr>
          <p:nvPr>
            <p:ph/>
          </p:nvPr>
        </p:nvSpPr>
        <p:spPr>
          <a:xfrm>
            <a:off x="7483469" y="1156536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3</a:t>
            </a:r>
          </a:p>
        </p:txBody>
      </p:sp>
      <p:cxnSp>
        <p:nvCxnSpPr>
          <p:cNvPr id="3717" name="Line3716"/>
          <p:cNvCxnSpPr/>
          <p:nvPr/>
        </p:nvCxnSpPr>
        <p:spPr>
          <a:xfrm>
            <a:off x="7483469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18" name="Line3717"/>
          <p:cNvCxnSpPr/>
          <p:nvPr/>
        </p:nvCxnSpPr>
        <p:spPr>
          <a:xfrm>
            <a:off x="8571973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19" name="Line3718"/>
          <p:cNvCxnSpPr/>
          <p:nvPr/>
        </p:nvCxnSpPr>
        <p:spPr>
          <a:xfrm>
            <a:off x="7483469" y="1156536"/>
            <a:ext cx="108850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20" name="Line3719"/>
          <p:cNvCxnSpPr/>
          <p:nvPr/>
        </p:nvCxnSpPr>
        <p:spPr>
          <a:xfrm>
            <a:off x="7483469" y="1360630"/>
            <a:ext cx="108850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21" name="TextBox3720"/>
          <p:cNvSpPr>
            <a:spLocks noGrp="1"/>
          </p:cNvSpPr>
          <p:nvPr>
            <p:ph/>
          </p:nvPr>
        </p:nvSpPr>
        <p:spPr>
          <a:xfrm>
            <a:off x="498897" y="1428662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3745</a:t>
            </a:r>
          </a:p>
        </p:txBody>
      </p:sp>
      <p:sp>
        <p:nvSpPr>
          <p:cNvPr id="3722" name="TextBox3721"/>
          <p:cNvSpPr>
            <a:spLocks noGrp="1"/>
          </p:cNvSpPr>
          <p:nvPr>
            <p:ph/>
          </p:nvPr>
        </p:nvSpPr>
        <p:spPr>
          <a:xfrm>
            <a:off x="1133859" y="1428662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5156</a:t>
            </a:r>
          </a:p>
        </p:txBody>
      </p:sp>
      <p:sp>
        <p:nvSpPr>
          <p:cNvPr id="3723" name="TextBox3722"/>
          <p:cNvSpPr>
            <a:spLocks noGrp="1"/>
          </p:cNvSpPr>
          <p:nvPr>
            <p:ph/>
          </p:nvPr>
        </p:nvSpPr>
        <p:spPr>
          <a:xfrm>
            <a:off x="1746142" y="1428662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Pohonné hmoty a maziva</a:t>
            </a:r>
          </a:p>
        </p:txBody>
      </p:sp>
      <p:sp>
        <p:nvSpPr>
          <p:cNvPr id="3724" name="TextBox3723"/>
          <p:cNvSpPr>
            <a:spLocks noGrp="1"/>
          </p:cNvSpPr>
          <p:nvPr>
            <p:ph/>
          </p:nvPr>
        </p:nvSpPr>
        <p:spPr>
          <a:xfrm>
            <a:off x="5261105" y="1428662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40 000,00</a:t>
            </a:r>
          </a:p>
        </p:txBody>
      </p:sp>
      <p:sp>
        <p:nvSpPr>
          <p:cNvPr id="3725" name="TextBox3724"/>
          <p:cNvSpPr>
            <a:spLocks noGrp="1"/>
          </p:cNvSpPr>
          <p:nvPr>
            <p:ph/>
          </p:nvPr>
        </p:nvSpPr>
        <p:spPr>
          <a:xfrm>
            <a:off x="6372287" y="1428662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40 000,00</a:t>
            </a:r>
          </a:p>
        </p:txBody>
      </p:sp>
      <p:sp>
        <p:nvSpPr>
          <p:cNvPr id="3726" name="TextBox3725"/>
          <p:cNvSpPr>
            <a:spLocks noGrp="1"/>
          </p:cNvSpPr>
          <p:nvPr>
            <p:ph/>
          </p:nvPr>
        </p:nvSpPr>
        <p:spPr>
          <a:xfrm>
            <a:off x="7483469" y="1428662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26 157,00</a:t>
            </a:r>
          </a:p>
        </p:txBody>
      </p:sp>
      <p:sp>
        <p:nvSpPr>
          <p:cNvPr id="3727" name="TextBox3726"/>
          <p:cNvSpPr>
            <a:spLocks noGrp="1"/>
          </p:cNvSpPr>
          <p:nvPr>
            <p:ph/>
          </p:nvPr>
        </p:nvSpPr>
        <p:spPr>
          <a:xfrm>
            <a:off x="8594651" y="1474016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65,4 %</a:t>
            </a:r>
          </a:p>
        </p:txBody>
      </p:sp>
      <p:sp>
        <p:nvSpPr>
          <p:cNvPr id="3728" name="TextBox3727"/>
          <p:cNvSpPr>
            <a:spLocks noGrp="1"/>
          </p:cNvSpPr>
          <p:nvPr>
            <p:ph/>
          </p:nvPr>
        </p:nvSpPr>
        <p:spPr>
          <a:xfrm>
            <a:off x="498897" y="1632756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3745</a:t>
            </a:r>
          </a:p>
        </p:txBody>
      </p:sp>
      <p:sp>
        <p:nvSpPr>
          <p:cNvPr id="3729" name="TextBox3728"/>
          <p:cNvSpPr>
            <a:spLocks noGrp="1"/>
          </p:cNvSpPr>
          <p:nvPr>
            <p:ph/>
          </p:nvPr>
        </p:nvSpPr>
        <p:spPr>
          <a:xfrm>
            <a:off x="1133859" y="1632756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5169</a:t>
            </a:r>
          </a:p>
        </p:txBody>
      </p:sp>
      <p:sp>
        <p:nvSpPr>
          <p:cNvPr id="3730" name="TextBox3729"/>
          <p:cNvSpPr>
            <a:spLocks noGrp="1"/>
          </p:cNvSpPr>
          <p:nvPr>
            <p:ph/>
          </p:nvPr>
        </p:nvSpPr>
        <p:spPr>
          <a:xfrm>
            <a:off x="1746142" y="1632756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Nákup ostatních služeb</a:t>
            </a:r>
          </a:p>
        </p:txBody>
      </p:sp>
      <p:sp>
        <p:nvSpPr>
          <p:cNvPr id="3731" name="TextBox3730"/>
          <p:cNvSpPr>
            <a:spLocks noGrp="1"/>
          </p:cNvSpPr>
          <p:nvPr>
            <p:ph/>
          </p:nvPr>
        </p:nvSpPr>
        <p:spPr>
          <a:xfrm>
            <a:off x="5261105" y="1632756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5 000,00</a:t>
            </a:r>
          </a:p>
        </p:txBody>
      </p:sp>
      <p:sp>
        <p:nvSpPr>
          <p:cNvPr id="3732" name="TextBox3731"/>
          <p:cNvSpPr>
            <a:spLocks noGrp="1"/>
          </p:cNvSpPr>
          <p:nvPr>
            <p:ph/>
          </p:nvPr>
        </p:nvSpPr>
        <p:spPr>
          <a:xfrm>
            <a:off x="6372287" y="1632756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5 000,00</a:t>
            </a:r>
          </a:p>
        </p:txBody>
      </p:sp>
      <p:sp>
        <p:nvSpPr>
          <p:cNvPr id="3733" name="TextBox3732"/>
          <p:cNvSpPr>
            <a:spLocks noGrp="1"/>
          </p:cNvSpPr>
          <p:nvPr>
            <p:ph/>
          </p:nvPr>
        </p:nvSpPr>
        <p:spPr>
          <a:xfrm>
            <a:off x="7483469" y="1632756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940,00</a:t>
            </a:r>
          </a:p>
        </p:txBody>
      </p:sp>
      <p:sp>
        <p:nvSpPr>
          <p:cNvPr id="3734" name="TextBox3733"/>
          <p:cNvSpPr>
            <a:spLocks noGrp="1"/>
          </p:cNvSpPr>
          <p:nvPr>
            <p:ph/>
          </p:nvPr>
        </p:nvSpPr>
        <p:spPr>
          <a:xfrm>
            <a:off x="8594651" y="1678111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18,8 %</a:t>
            </a:r>
          </a:p>
        </p:txBody>
      </p:sp>
      <p:sp>
        <p:nvSpPr>
          <p:cNvPr id="3735" name="TextBox3734"/>
          <p:cNvSpPr>
            <a:spLocks noGrp="1"/>
          </p:cNvSpPr>
          <p:nvPr>
            <p:ph/>
          </p:nvPr>
        </p:nvSpPr>
        <p:spPr>
          <a:xfrm>
            <a:off x="498897" y="1836851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3745</a:t>
            </a:r>
          </a:p>
        </p:txBody>
      </p:sp>
      <p:sp>
        <p:nvSpPr>
          <p:cNvPr id="3736" name="TextBox3735"/>
          <p:cNvSpPr>
            <a:spLocks noGrp="1"/>
          </p:cNvSpPr>
          <p:nvPr>
            <p:ph/>
          </p:nvPr>
        </p:nvSpPr>
        <p:spPr>
          <a:xfrm>
            <a:off x="1133859" y="1836851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5171</a:t>
            </a:r>
          </a:p>
        </p:txBody>
      </p:sp>
      <p:sp>
        <p:nvSpPr>
          <p:cNvPr id="3737" name="TextBox3736"/>
          <p:cNvSpPr>
            <a:spLocks noGrp="1"/>
          </p:cNvSpPr>
          <p:nvPr>
            <p:ph/>
          </p:nvPr>
        </p:nvSpPr>
        <p:spPr>
          <a:xfrm>
            <a:off x="1746142" y="1836851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Opravy a udržování</a:t>
            </a:r>
          </a:p>
        </p:txBody>
      </p:sp>
      <p:sp>
        <p:nvSpPr>
          <p:cNvPr id="3738" name="TextBox3737"/>
          <p:cNvSpPr>
            <a:spLocks noGrp="1"/>
          </p:cNvSpPr>
          <p:nvPr>
            <p:ph/>
          </p:nvPr>
        </p:nvSpPr>
        <p:spPr>
          <a:xfrm>
            <a:off x="5261105" y="1836851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30 000,00</a:t>
            </a:r>
          </a:p>
        </p:txBody>
      </p:sp>
      <p:sp>
        <p:nvSpPr>
          <p:cNvPr id="3739" name="TextBox3738"/>
          <p:cNvSpPr>
            <a:spLocks noGrp="1"/>
          </p:cNvSpPr>
          <p:nvPr>
            <p:ph/>
          </p:nvPr>
        </p:nvSpPr>
        <p:spPr>
          <a:xfrm>
            <a:off x="6372287" y="1836851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30 000,00</a:t>
            </a:r>
          </a:p>
        </p:txBody>
      </p:sp>
      <p:sp>
        <p:nvSpPr>
          <p:cNvPr id="3740" name="TextBox3739"/>
          <p:cNvSpPr>
            <a:spLocks noGrp="1"/>
          </p:cNvSpPr>
          <p:nvPr>
            <p:ph/>
          </p:nvPr>
        </p:nvSpPr>
        <p:spPr>
          <a:xfrm>
            <a:off x="7483469" y="1836851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2 698,00</a:t>
            </a:r>
          </a:p>
        </p:txBody>
      </p:sp>
      <p:sp>
        <p:nvSpPr>
          <p:cNvPr id="3741" name="TextBox3740"/>
          <p:cNvSpPr>
            <a:spLocks noGrp="1"/>
          </p:cNvSpPr>
          <p:nvPr>
            <p:ph/>
          </p:nvPr>
        </p:nvSpPr>
        <p:spPr>
          <a:xfrm>
            <a:off x="8594651" y="1882205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9 %</a:t>
            </a:r>
          </a:p>
        </p:txBody>
      </p:sp>
      <p:sp>
        <p:nvSpPr>
          <p:cNvPr id="3742" name="TextBox3741"/>
          <p:cNvSpPr>
            <a:spLocks noGrp="1"/>
          </p:cNvSpPr>
          <p:nvPr>
            <p:ph/>
          </p:nvPr>
        </p:nvSpPr>
        <p:spPr>
          <a:xfrm>
            <a:off x="498897" y="2040945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3745</a:t>
            </a:r>
          </a:p>
        </p:txBody>
      </p:sp>
      <p:sp>
        <p:nvSpPr>
          <p:cNvPr id="3743" name="TextBox3742"/>
          <p:cNvSpPr>
            <a:spLocks noGrp="1"/>
          </p:cNvSpPr>
          <p:nvPr>
            <p:ph/>
          </p:nvPr>
        </p:nvSpPr>
        <p:spPr>
          <a:xfrm>
            <a:off x="1133859" y="2040945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6121</a:t>
            </a:r>
          </a:p>
        </p:txBody>
      </p:sp>
      <p:sp>
        <p:nvSpPr>
          <p:cNvPr id="3744" name="TextBox3743"/>
          <p:cNvSpPr>
            <a:spLocks noGrp="1"/>
          </p:cNvSpPr>
          <p:nvPr>
            <p:ph/>
          </p:nvPr>
        </p:nvSpPr>
        <p:spPr>
          <a:xfrm>
            <a:off x="1746142" y="2040945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Budovy, haly a stavby</a:t>
            </a:r>
          </a:p>
        </p:txBody>
      </p:sp>
      <p:sp>
        <p:nvSpPr>
          <p:cNvPr id="3745" name="TextBox3744"/>
          <p:cNvSpPr>
            <a:spLocks noGrp="1"/>
          </p:cNvSpPr>
          <p:nvPr>
            <p:ph/>
          </p:nvPr>
        </p:nvSpPr>
        <p:spPr>
          <a:xfrm>
            <a:off x="5261105" y="2040945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746" name="TextBox3745"/>
          <p:cNvSpPr>
            <a:spLocks noGrp="1"/>
          </p:cNvSpPr>
          <p:nvPr>
            <p:ph/>
          </p:nvPr>
        </p:nvSpPr>
        <p:spPr>
          <a:xfrm>
            <a:off x="6372287" y="2040945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100 000,00</a:t>
            </a:r>
          </a:p>
        </p:txBody>
      </p:sp>
      <p:sp>
        <p:nvSpPr>
          <p:cNvPr id="3747" name="TextBox3746"/>
          <p:cNvSpPr>
            <a:spLocks noGrp="1"/>
          </p:cNvSpPr>
          <p:nvPr>
            <p:ph/>
          </p:nvPr>
        </p:nvSpPr>
        <p:spPr>
          <a:xfrm>
            <a:off x="7483469" y="2040945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78 253,00</a:t>
            </a:r>
          </a:p>
        </p:txBody>
      </p:sp>
      <p:sp>
        <p:nvSpPr>
          <p:cNvPr id="3748" name="TextBox3747"/>
          <p:cNvSpPr>
            <a:spLocks noGrp="1"/>
          </p:cNvSpPr>
          <p:nvPr>
            <p:ph/>
          </p:nvPr>
        </p:nvSpPr>
        <p:spPr>
          <a:xfrm>
            <a:off x="8594651" y="2086300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78,3 %</a:t>
            </a:r>
          </a:p>
        </p:txBody>
      </p:sp>
      <p:sp>
        <p:nvSpPr>
          <p:cNvPr id="3749" name="TextBox3748"/>
          <p:cNvSpPr>
            <a:spLocks noGrp="1"/>
          </p:cNvSpPr>
          <p:nvPr>
            <p:ph/>
          </p:nvPr>
        </p:nvSpPr>
        <p:spPr>
          <a:xfrm>
            <a:off x="498897" y="2245040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3745</a:t>
            </a:r>
          </a:p>
        </p:txBody>
      </p:sp>
      <p:sp>
        <p:nvSpPr>
          <p:cNvPr id="3750" name="TextBox3749"/>
          <p:cNvSpPr>
            <a:spLocks noGrp="1"/>
          </p:cNvSpPr>
          <p:nvPr>
            <p:ph/>
          </p:nvPr>
        </p:nvSpPr>
        <p:spPr>
          <a:xfrm>
            <a:off x="1133859" y="2245040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6122</a:t>
            </a:r>
          </a:p>
        </p:txBody>
      </p:sp>
      <p:sp>
        <p:nvSpPr>
          <p:cNvPr id="3751" name="TextBox3750"/>
          <p:cNvSpPr>
            <a:spLocks noGrp="1"/>
          </p:cNvSpPr>
          <p:nvPr>
            <p:ph/>
          </p:nvPr>
        </p:nvSpPr>
        <p:spPr>
          <a:xfrm>
            <a:off x="1746142" y="2245040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Stroje, přístroje a zařízení</a:t>
            </a:r>
          </a:p>
        </p:txBody>
      </p:sp>
      <p:sp>
        <p:nvSpPr>
          <p:cNvPr id="3752" name="TextBox3751"/>
          <p:cNvSpPr>
            <a:spLocks noGrp="1"/>
          </p:cNvSpPr>
          <p:nvPr>
            <p:ph/>
          </p:nvPr>
        </p:nvSpPr>
        <p:spPr>
          <a:xfrm>
            <a:off x="5261105" y="2245040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153 253,00</a:t>
            </a:r>
          </a:p>
        </p:txBody>
      </p:sp>
      <p:sp>
        <p:nvSpPr>
          <p:cNvPr id="3753" name="TextBox3752"/>
          <p:cNvSpPr>
            <a:spLocks noGrp="1"/>
          </p:cNvSpPr>
          <p:nvPr>
            <p:ph/>
          </p:nvPr>
        </p:nvSpPr>
        <p:spPr>
          <a:xfrm>
            <a:off x="6372287" y="2245040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153 253,00</a:t>
            </a:r>
          </a:p>
        </p:txBody>
      </p:sp>
      <p:sp>
        <p:nvSpPr>
          <p:cNvPr id="3754" name="TextBox3753"/>
          <p:cNvSpPr>
            <a:spLocks noGrp="1"/>
          </p:cNvSpPr>
          <p:nvPr>
            <p:ph/>
          </p:nvPr>
        </p:nvSpPr>
        <p:spPr>
          <a:xfrm>
            <a:off x="7483469" y="2245040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755" name="TextBox3754"/>
          <p:cNvSpPr>
            <a:spLocks noGrp="1"/>
          </p:cNvSpPr>
          <p:nvPr>
            <p:ph/>
          </p:nvPr>
        </p:nvSpPr>
        <p:spPr>
          <a:xfrm>
            <a:off x="8594651" y="2290394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0 %</a:t>
            </a:r>
          </a:p>
        </p:txBody>
      </p:sp>
      <p:sp>
        <p:nvSpPr>
          <p:cNvPr id="3756" name="TextBox3755"/>
          <p:cNvSpPr>
            <a:spLocks noGrp="1"/>
          </p:cNvSpPr>
          <p:nvPr>
            <p:ph/>
          </p:nvPr>
        </p:nvSpPr>
        <p:spPr>
          <a:xfrm>
            <a:off x="5261105" y="2471811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288 253,00</a:t>
            </a:r>
          </a:p>
        </p:txBody>
      </p:sp>
      <p:sp>
        <p:nvSpPr>
          <p:cNvPr id="3757" name="TextBox3756"/>
          <p:cNvSpPr>
            <a:spLocks noGrp="1"/>
          </p:cNvSpPr>
          <p:nvPr>
            <p:ph/>
          </p:nvPr>
        </p:nvSpPr>
        <p:spPr>
          <a:xfrm>
            <a:off x="6372287" y="2471811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664 412,00</a:t>
            </a:r>
          </a:p>
        </p:txBody>
      </p:sp>
      <p:sp>
        <p:nvSpPr>
          <p:cNvPr id="3758" name="TextBox3757"/>
          <p:cNvSpPr>
            <a:spLocks noGrp="1"/>
          </p:cNvSpPr>
          <p:nvPr>
            <p:ph/>
          </p:nvPr>
        </p:nvSpPr>
        <p:spPr>
          <a:xfrm>
            <a:off x="7483469" y="2471811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346 638,06</a:t>
            </a:r>
          </a:p>
        </p:txBody>
      </p:sp>
      <p:sp>
        <p:nvSpPr>
          <p:cNvPr id="3759" name="TextBox3758"/>
          <p:cNvSpPr>
            <a:spLocks noGrp="1"/>
          </p:cNvSpPr>
          <p:nvPr>
            <p:ph/>
          </p:nvPr>
        </p:nvSpPr>
        <p:spPr>
          <a:xfrm>
            <a:off x="498897" y="2471811"/>
            <a:ext cx="4739531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3745:</a:t>
            </a:r>
          </a:p>
        </p:txBody>
      </p:sp>
      <p:sp>
        <p:nvSpPr>
          <p:cNvPr id="3760" name="TextBox3759"/>
          <p:cNvSpPr>
            <a:spLocks noGrp="1"/>
          </p:cNvSpPr>
          <p:nvPr>
            <p:ph/>
          </p:nvPr>
        </p:nvSpPr>
        <p:spPr>
          <a:xfrm>
            <a:off x="8585595" y="2535592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52,2 %</a:t>
            </a:r>
          </a:p>
        </p:txBody>
      </p:sp>
      <p:sp>
        <p:nvSpPr>
          <p:cNvPr id="3761" name="TextBox3760"/>
          <p:cNvSpPr>
            <a:spLocks noGrp="1"/>
          </p:cNvSpPr>
          <p:nvPr>
            <p:ph/>
          </p:nvPr>
        </p:nvSpPr>
        <p:spPr>
          <a:xfrm>
            <a:off x="498897" y="2789292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Požární ochrana - dobrovolná část</a:t>
            </a:r>
          </a:p>
        </p:txBody>
      </p:sp>
      <p:sp>
        <p:nvSpPr>
          <p:cNvPr id="3762" name="TextBox3761"/>
          <p:cNvSpPr>
            <a:spLocks noGrp="1"/>
          </p:cNvSpPr>
          <p:nvPr>
            <p:ph/>
          </p:nvPr>
        </p:nvSpPr>
        <p:spPr>
          <a:xfrm>
            <a:off x="498897" y="3016064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5512</a:t>
            </a:r>
          </a:p>
        </p:txBody>
      </p:sp>
      <p:sp>
        <p:nvSpPr>
          <p:cNvPr id="3763" name="TextBox3762"/>
          <p:cNvSpPr>
            <a:spLocks noGrp="1"/>
          </p:cNvSpPr>
          <p:nvPr>
            <p:ph/>
          </p:nvPr>
        </p:nvSpPr>
        <p:spPr>
          <a:xfrm>
            <a:off x="1133859" y="3016064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5137</a:t>
            </a:r>
          </a:p>
        </p:txBody>
      </p:sp>
      <p:sp>
        <p:nvSpPr>
          <p:cNvPr id="3764" name="TextBox3763"/>
          <p:cNvSpPr>
            <a:spLocks noGrp="1"/>
          </p:cNvSpPr>
          <p:nvPr>
            <p:ph/>
          </p:nvPr>
        </p:nvSpPr>
        <p:spPr>
          <a:xfrm>
            <a:off x="1746142" y="3016064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Drobný hmotný dlouhodobý majetek</a:t>
            </a:r>
          </a:p>
        </p:txBody>
      </p:sp>
      <p:sp>
        <p:nvSpPr>
          <p:cNvPr id="3765" name="TextBox3764"/>
          <p:cNvSpPr>
            <a:spLocks noGrp="1"/>
          </p:cNvSpPr>
          <p:nvPr>
            <p:ph/>
          </p:nvPr>
        </p:nvSpPr>
        <p:spPr>
          <a:xfrm>
            <a:off x="5261105" y="3016064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30 000,00</a:t>
            </a:r>
          </a:p>
        </p:txBody>
      </p:sp>
      <p:sp>
        <p:nvSpPr>
          <p:cNvPr id="3766" name="TextBox3765"/>
          <p:cNvSpPr>
            <a:spLocks noGrp="1"/>
          </p:cNvSpPr>
          <p:nvPr>
            <p:ph/>
          </p:nvPr>
        </p:nvSpPr>
        <p:spPr>
          <a:xfrm>
            <a:off x="6372287" y="3016064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30 000,00</a:t>
            </a:r>
          </a:p>
        </p:txBody>
      </p:sp>
      <p:sp>
        <p:nvSpPr>
          <p:cNvPr id="3767" name="TextBox3766"/>
          <p:cNvSpPr>
            <a:spLocks noGrp="1"/>
          </p:cNvSpPr>
          <p:nvPr>
            <p:ph/>
          </p:nvPr>
        </p:nvSpPr>
        <p:spPr>
          <a:xfrm>
            <a:off x="7483469" y="3016064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26 879,00</a:t>
            </a:r>
          </a:p>
        </p:txBody>
      </p:sp>
      <p:sp>
        <p:nvSpPr>
          <p:cNvPr id="3768" name="TextBox3767"/>
          <p:cNvSpPr>
            <a:spLocks noGrp="1"/>
          </p:cNvSpPr>
          <p:nvPr>
            <p:ph/>
          </p:nvPr>
        </p:nvSpPr>
        <p:spPr>
          <a:xfrm>
            <a:off x="8594651" y="3061418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89,6 %</a:t>
            </a:r>
          </a:p>
        </p:txBody>
      </p:sp>
      <p:sp>
        <p:nvSpPr>
          <p:cNvPr id="3769" name="TextBox3768"/>
          <p:cNvSpPr>
            <a:spLocks noGrp="1"/>
          </p:cNvSpPr>
          <p:nvPr>
            <p:ph/>
          </p:nvPr>
        </p:nvSpPr>
        <p:spPr>
          <a:xfrm>
            <a:off x="498897" y="3220158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5512</a:t>
            </a:r>
          </a:p>
        </p:txBody>
      </p:sp>
      <p:sp>
        <p:nvSpPr>
          <p:cNvPr id="3770" name="TextBox3769"/>
          <p:cNvSpPr>
            <a:spLocks noGrp="1"/>
          </p:cNvSpPr>
          <p:nvPr>
            <p:ph/>
          </p:nvPr>
        </p:nvSpPr>
        <p:spPr>
          <a:xfrm>
            <a:off x="1133859" y="3220158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5139</a:t>
            </a:r>
          </a:p>
        </p:txBody>
      </p:sp>
      <p:sp>
        <p:nvSpPr>
          <p:cNvPr id="3771" name="TextBox3770"/>
          <p:cNvSpPr>
            <a:spLocks noGrp="1"/>
          </p:cNvSpPr>
          <p:nvPr>
            <p:ph/>
          </p:nvPr>
        </p:nvSpPr>
        <p:spPr>
          <a:xfrm>
            <a:off x="1746142" y="3220158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Nákup materiálu j.n.</a:t>
            </a:r>
          </a:p>
        </p:txBody>
      </p:sp>
      <p:sp>
        <p:nvSpPr>
          <p:cNvPr id="3772" name="TextBox3771"/>
          <p:cNvSpPr>
            <a:spLocks noGrp="1"/>
          </p:cNvSpPr>
          <p:nvPr>
            <p:ph/>
          </p:nvPr>
        </p:nvSpPr>
        <p:spPr>
          <a:xfrm>
            <a:off x="5261105" y="3220158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5 000,00</a:t>
            </a:r>
          </a:p>
        </p:txBody>
      </p:sp>
      <p:sp>
        <p:nvSpPr>
          <p:cNvPr id="3773" name="TextBox3772"/>
          <p:cNvSpPr>
            <a:spLocks noGrp="1"/>
          </p:cNvSpPr>
          <p:nvPr>
            <p:ph/>
          </p:nvPr>
        </p:nvSpPr>
        <p:spPr>
          <a:xfrm>
            <a:off x="6372287" y="3220158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5 000,00</a:t>
            </a:r>
          </a:p>
        </p:txBody>
      </p:sp>
      <p:sp>
        <p:nvSpPr>
          <p:cNvPr id="3774" name="TextBox3773"/>
          <p:cNvSpPr>
            <a:spLocks noGrp="1"/>
          </p:cNvSpPr>
          <p:nvPr>
            <p:ph/>
          </p:nvPr>
        </p:nvSpPr>
        <p:spPr>
          <a:xfrm>
            <a:off x="7483469" y="3220158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3 545,00</a:t>
            </a:r>
          </a:p>
        </p:txBody>
      </p:sp>
      <p:sp>
        <p:nvSpPr>
          <p:cNvPr id="3775" name="TextBox3774"/>
          <p:cNvSpPr>
            <a:spLocks noGrp="1"/>
          </p:cNvSpPr>
          <p:nvPr>
            <p:ph/>
          </p:nvPr>
        </p:nvSpPr>
        <p:spPr>
          <a:xfrm>
            <a:off x="8594651" y="3265513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70,9 %</a:t>
            </a:r>
          </a:p>
        </p:txBody>
      </p:sp>
      <p:sp>
        <p:nvSpPr>
          <p:cNvPr id="3776" name="TextBox3775"/>
          <p:cNvSpPr>
            <a:spLocks noGrp="1"/>
          </p:cNvSpPr>
          <p:nvPr>
            <p:ph/>
          </p:nvPr>
        </p:nvSpPr>
        <p:spPr>
          <a:xfrm>
            <a:off x="498897" y="3424253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5512</a:t>
            </a:r>
          </a:p>
        </p:txBody>
      </p:sp>
      <p:sp>
        <p:nvSpPr>
          <p:cNvPr id="3777" name="TextBox3776"/>
          <p:cNvSpPr>
            <a:spLocks noGrp="1"/>
          </p:cNvSpPr>
          <p:nvPr>
            <p:ph/>
          </p:nvPr>
        </p:nvSpPr>
        <p:spPr>
          <a:xfrm>
            <a:off x="1133859" y="3424253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5151</a:t>
            </a:r>
          </a:p>
        </p:txBody>
      </p:sp>
      <p:sp>
        <p:nvSpPr>
          <p:cNvPr id="3778" name="TextBox3777"/>
          <p:cNvSpPr>
            <a:spLocks noGrp="1"/>
          </p:cNvSpPr>
          <p:nvPr>
            <p:ph/>
          </p:nvPr>
        </p:nvSpPr>
        <p:spPr>
          <a:xfrm>
            <a:off x="1746142" y="3424253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Studená voda</a:t>
            </a:r>
          </a:p>
        </p:txBody>
      </p:sp>
      <p:sp>
        <p:nvSpPr>
          <p:cNvPr id="3779" name="TextBox3778"/>
          <p:cNvSpPr>
            <a:spLocks noGrp="1"/>
          </p:cNvSpPr>
          <p:nvPr>
            <p:ph/>
          </p:nvPr>
        </p:nvSpPr>
        <p:spPr>
          <a:xfrm>
            <a:off x="5261105" y="3424253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8 000,00</a:t>
            </a:r>
          </a:p>
        </p:txBody>
      </p:sp>
      <p:sp>
        <p:nvSpPr>
          <p:cNvPr id="3780" name="TextBox3779"/>
          <p:cNvSpPr>
            <a:spLocks noGrp="1"/>
          </p:cNvSpPr>
          <p:nvPr>
            <p:ph/>
          </p:nvPr>
        </p:nvSpPr>
        <p:spPr>
          <a:xfrm>
            <a:off x="6372287" y="3424253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33 000,00</a:t>
            </a:r>
          </a:p>
        </p:txBody>
      </p:sp>
      <p:sp>
        <p:nvSpPr>
          <p:cNvPr id="3781" name="TextBox3780"/>
          <p:cNvSpPr>
            <a:spLocks noGrp="1"/>
          </p:cNvSpPr>
          <p:nvPr>
            <p:ph/>
          </p:nvPr>
        </p:nvSpPr>
        <p:spPr>
          <a:xfrm>
            <a:off x="7483469" y="3424253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30 613,00</a:t>
            </a:r>
          </a:p>
        </p:txBody>
      </p:sp>
      <p:sp>
        <p:nvSpPr>
          <p:cNvPr id="3782" name="TextBox3781"/>
          <p:cNvSpPr>
            <a:spLocks noGrp="1"/>
          </p:cNvSpPr>
          <p:nvPr>
            <p:ph/>
          </p:nvPr>
        </p:nvSpPr>
        <p:spPr>
          <a:xfrm>
            <a:off x="8594651" y="3469607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92,8 %</a:t>
            </a:r>
          </a:p>
        </p:txBody>
      </p:sp>
      <p:sp>
        <p:nvSpPr>
          <p:cNvPr id="3783" name="TextBox3782"/>
          <p:cNvSpPr>
            <a:spLocks noGrp="1"/>
          </p:cNvSpPr>
          <p:nvPr>
            <p:ph/>
          </p:nvPr>
        </p:nvSpPr>
        <p:spPr>
          <a:xfrm>
            <a:off x="498897" y="3628347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5512</a:t>
            </a:r>
          </a:p>
        </p:txBody>
      </p:sp>
      <p:sp>
        <p:nvSpPr>
          <p:cNvPr id="3784" name="TextBox3783"/>
          <p:cNvSpPr>
            <a:spLocks noGrp="1"/>
          </p:cNvSpPr>
          <p:nvPr>
            <p:ph/>
          </p:nvPr>
        </p:nvSpPr>
        <p:spPr>
          <a:xfrm>
            <a:off x="1133859" y="3628347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5154</a:t>
            </a:r>
          </a:p>
        </p:txBody>
      </p:sp>
      <p:sp>
        <p:nvSpPr>
          <p:cNvPr id="3785" name="TextBox3784"/>
          <p:cNvSpPr>
            <a:spLocks noGrp="1"/>
          </p:cNvSpPr>
          <p:nvPr>
            <p:ph/>
          </p:nvPr>
        </p:nvSpPr>
        <p:spPr>
          <a:xfrm>
            <a:off x="1746142" y="3628347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Elektrická energie</a:t>
            </a:r>
          </a:p>
        </p:txBody>
      </p:sp>
      <p:sp>
        <p:nvSpPr>
          <p:cNvPr id="3786" name="TextBox3785"/>
          <p:cNvSpPr>
            <a:spLocks noGrp="1"/>
          </p:cNvSpPr>
          <p:nvPr>
            <p:ph/>
          </p:nvPr>
        </p:nvSpPr>
        <p:spPr>
          <a:xfrm>
            <a:off x="5261105" y="3628347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10 000,00</a:t>
            </a:r>
          </a:p>
        </p:txBody>
      </p:sp>
      <p:sp>
        <p:nvSpPr>
          <p:cNvPr id="3787" name="TextBox3786"/>
          <p:cNvSpPr>
            <a:spLocks noGrp="1"/>
          </p:cNvSpPr>
          <p:nvPr>
            <p:ph/>
          </p:nvPr>
        </p:nvSpPr>
        <p:spPr>
          <a:xfrm>
            <a:off x="6372287" y="3628347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13 000,00</a:t>
            </a:r>
          </a:p>
        </p:txBody>
      </p:sp>
      <p:sp>
        <p:nvSpPr>
          <p:cNvPr id="3788" name="TextBox3787"/>
          <p:cNvSpPr>
            <a:spLocks noGrp="1"/>
          </p:cNvSpPr>
          <p:nvPr>
            <p:ph/>
          </p:nvPr>
        </p:nvSpPr>
        <p:spPr>
          <a:xfrm>
            <a:off x="7483469" y="3628347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12 100,00</a:t>
            </a:r>
          </a:p>
        </p:txBody>
      </p:sp>
      <p:sp>
        <p:nvSpPr>
          <p:cNvPr id="3789" name="TextBox3788"/>
          <p:cNvSpPr>
            <a:spLocks noGrp="1"/>
          </p:cNvSpPr>
          <p:nvPr>
            <p:ph/>
          </p:nvPr>
        </p:nvSpPr>
        <p:spPr>
          <a:xfrm>
            <a:off x="8594651" y="3673702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93,1 %</a:t>
            </a:r>
          </a:p>
        </p:txBody>
      </p:sp>
      <p:sp>
        <p:nvSpPr>
          <p:cNvPr id="3790" name="TextBox3789"/>
          <p:cNvSpPr>
            <a:spLocks noGrp="1"/>
          </p:cNvSpPr>
          <p:nvPr>
            <p:ph/>
          </p:nvPr>
        </p:nvSpPr>
        <p:spPr>
          <a:xfrm>
            <a:off x="498897" y="3832442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5512</a:t>
            </a:r>
          </a:p>
        </p:txBody>
      </p:sp>
      <p:sp>
        <p:nvSpPr>
          <p:cNvPr id="3791" name="TextBox3790"/>
          <p:cNvSpPr>
            <a:spLocks noGrp="1"/>
          </p:cNvSpPr>
          <p:nvPr>
            <p:ph/>
          </p:nvPr>
        </p:nvSpPr>
        <p:spPr>
          <a:xfrm>
            <a:off x="1133859" y="3832442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5163</a:t>
            </a:r>
          </a:p>
        </p:txBody>
      </p:sp>
      <p:sp>
        <p:nvSpPr>
          <p:cNvPr id="3792" name="TextBox3791"/>
          <p:cNvSpPr>
            <a:spLocks noGrp="1"/>
          </p:cNvSpPr>
          <p:nvPr>
            <p:ph/>
          </p:nvPr>
        </p:nvSpPr>
        <p:spPr>
          <a:xfrm>
            <a:off x="1746142" y="3832442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Služby peněžních ústavů</a:t>
            </a:r>
          </a:p>
        </p:txBody>
      </p:sp>
      <p:sp>
        <p:nvSpPr>
          <p:cNvPr id="3793" name="TextBox3792"/>
          <p:cNvSpPr>
            <a:spLocks noGrp="1"/>
          </p:cNvSpPr>
          <p:nvPr>
            <p:ph/>
          </p:nvPr>
        </p:nvSpPr>
        <p:spPr>
          <a:xfrm>
            <a:off x="5261105" y="3832442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13 000,00</a:t>
            </a:r>
          </a:p>
        </p:txBody>
      </p:sp>
      <p:sp>
        <p:nvSpPr>
          <p:cNvPr id="3794" name="TextBox3793"/>
          <p:cNvSpPr>
            <a:spLocks noGrp="1"/>
          </p:cNvSpPr>
          <p:nvPr>
            <p:ph/>
          </p:nvPr>
        </p:nvSpPr>
        <p:spPr>
          <a:xfrm>
            <a:off x="6372287" y="3832442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13 000,00</a:t>
            </a:r>
          </a:p>
        </p:txBody>
      </p:sp>
      <p:sp>
        <p:nvSpPr>
          <p:cNvPr id="3795" name="TextBox3794"/>
          <p:cNvSpPr>
            <a:spLocks noGrp="1"/>
          </p:cNvSpPr>
          <p:nvPr>
            <p:ph/>
          </p:nvPr>
        </p:nvSpPr>
        <p:spPr>
          <a:xfrm>
            <a:off x="7483469" y="3832442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4 590,00</a:t>
            </a:r>
          </a:p>
        </p:txBody>
      </p:sp>
      <p:sp>
        <p:nvSpPr>
          <p:cNvPr id="3796" name="TextBox3795"/>
          <p:cNvSpPr>
            <a:spLocks noGrp="1"/>
          </p:cNvSpPr>
          <p:nvPr>
            <p:ph/>
          </p:nvPr>
        </p:nvSpPr>
        <p:spPr>
          <a:xfrm>
            <a:off x="8594651" y="3877796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35,3 %</a:t>
            </a:r>
          </a:p>
        </p:txBody>
      </p:sp>
      <p:sp>
        <p:nvSpPr>
          <p:cNvPr id="3797" name="TextBox3796"/>
          <p:cNvSpPr>
            <a:spLocks noGrp="1"/>
          </p:cNvSpPr>
          <p:nvPr>
            <p:ph/>
          </p:nvPr>
        </p:nvSpPr>
        <p:spPr>
          <a:xfrm>
            <a:off x="498897" y="4036536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5512</a:t>
            </a:r>
          </a:p>
        </p:txBody>
      </p:sp>
      <p:sp>
        <p:nvSpPr>
          <p:cNvPr id="3798" name="TextBox3797"/>
          <p:cNvSpPr>
            <a:spLocks noGrp="1"/>
          </p:cNvSpPr>
          <p:nvPr>
            <p:ph/>
          </p:nvPr>
        </p:nvSpPr>
        <p:spPr>
          <a:xfrm>
            <a:off x="1133859" y="4036536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5167</a:t>
            </a:r>
          </a:p>
        </p:txBody>
      </p:sp>
      <p:sp>
        <p:nvSpPr>
          <p:cNvPr id="3799" name="TextBox3798"/>
          <p:cNvSpPr>
            <a:spLocks noGrp="1"/>
          </p:cNvSpPr>
          <p:nvPr>
            <p:ph/>
          </p:nvPr>
        </p:nvSpPr>
        <p:spPr>
          <a:xfrm>
            <a:off x="1746142" y="4036536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Služby školení a vzdělávání</a:t>
            </a:r>
          </a:p>
        </p:txBody>
      </p:sp>
      <p:sp>
        <p:nvSpPr>
          <p:cNvPr id="3800" name="TextBox3799"/>
          <p:cNvSpPr>
            <a:spLocks noGrp="1"/>
          </p:cNvSpPr>
          <p:nvPr>
            <p:ph/>
          </p:nvPr>
        </p:nvSpPr>
        <p:spPr>
          <a:xfrm>
            <a:off x="5261105" y="4036536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2 000,00</a:t>
            </a:r>
          </a:p>
        </p:txBody>
      </p:sp>
      <p:sp>
        <p:nvSpPr>
          <p:cNvPr id="3801" name="TextBox3800"/>
          <p:cNvSpPr>
            <a:spLocks noGrp="1"/>
          </p:cNvSpPr>
          <p:nvPr>
            <p:ph/>
          </p:nvPr>
        </p:nvSpPr>
        <p:spPr>
          <a:xfrm>
            <a:off x="6372287" y="4036536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2 000,00</a:t>
            </a:r>
          </a:p>
        </p:txBody>
      </p:sp>
      <p:sp>
        <p:nvSpPr>
          <p:cNvPr id="3802" name="TextBox3801"/>
          <p:cNvSpPr>
            <a:spLocks noGrp="1"/>
          </p:cNvSpPr>
          <p:nvPr>
            <p:ph/>
          </p:nvPr>
        </p:nvSpPr>
        <p:spPr>
          <a:xfrm>
            <a:off x="7483469" y="4036536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803" name="TextBox3802"/>
          <p:cNvSpPr>
            <a:spLocks noGrp="1"/>
          </p:cNvSpPr>
          <p:nvPr>
            <p:ph/>
          </p:nvPr>
        </p:nvSpPr>
        <p:spPr>
          <a:xfrm>
            <a:off x="8594651" y="4081891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0 %</a:t>
            </a:r>
          </a:p>
        </p:txBody>
      </p:sp>
      <p:sp>
        <p:nvSpPr>
          <p:cNvPr id="3804" name="TextBox3803"/>
          <p:cNvSpPr>
            <a:spLocks noGrp="1"/>
          </p:cNvSpPr>
          <p:nvPr>
            <p:ph/>
          </p:nvPr>
        </p:nvSpPr>
        <p:spPr>
          <a:xfrm>
            <a:off x="498897" y="4240631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5512</a:t>
            </a:r>
          </a:p>
        </p:txBody>
      </p:sp>
      <p:sp>
        <p:nvSpPr>
          <p:cNvPr id="3805" name="TextBox3804"/>
          <p:cNvSpPr>
            <a:spLocks noGrp="1"/>
          </p:cNvSpPr>
          <p:nvPr>
            <p:ph/>
          </p:nvPr>
        </p:nvSpPr>
        <p:spPr>
          <a:xfrm>
            <a:off x="1133859" y="4240631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5169</a:t>
            </a:r>
          </a:p>
        </p:txBody>
      </p:sp>
      <p:sp>
        <p:nvSpPr>
          <p:cNvPr id="3806" name="TextBox3805"/>
          <p:cNvSpPr>
            <a:spLocks noGrp="1"/>
          </p:cNvSpPr>
          <p:nvPr>
            <p:ph/>
          </p:nvPr>
        </p:nvSpPr>
        <p:spPr>
          <a:xfrm>
            <a:off x="1746142" y="4240631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Nákup ostatních služeb</a:t>
            </a:r>
          </a:p>
        </p:txBody>
      </p:sp>
      <p:sp>
        <p:nvSpPr>
          <p:cNvPr id="3807" name="TextBox3806"/>
          <p:cNvSpPr>
            <a:spLocks noGrp="1"/>
          </p:cNvSpPr>
          <p:nvPr>
            <p:ph/>
          </p:nvPr>
        </p:nvSpPr>
        <p:spPr>
          <a:xfrm>
            <a:off x="5261105" y="4240631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808" name="TextBox3807"/>
          <p:cNvSpPr>
            <a:spLocks noGrp="1"/>
          </p:cNvSpPr>
          <p:nvPr>
            <p:ph/>
          </p:nvPr>
        </p:nvSpPr>
        <p:spPr>
          <a:xfrm>
            <a:off x="6372287" y="4240631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8 800,00</a:t>
            </a:r>
          </a:p>
        </p:txBody>
      </p:sp>
      <p:sp>
        <p:nvSpPr>
          <p:cNvPr id="3809" name="TextBox3808"/>
          <p:cNvSpPr>
            <a:spLocks noGrp="1"/>
          </p:cNvSpPr>
          <p:nvPr>
            <p:ph/>
          </p:nvPr>
        </p:nvSpPr>
        <p:spPr>
          <a:xfrm>
            <a:off x="7483469" y="4240631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6 300,00</a:t>
            </a:r>
          </a:p>
        </p:txBody>
      </p:sp>
      <p:sp>
        <p:nvSpPr>
          <p:cNvPr id="3810" name="TextBox3809"/>
          <p:cNvSpPr>
            <a:spLocks noGrp="1"/>
          </p:cNvSpPr>
          <p:nvPr>
            <p:ph/>
          </p:nvPr>
        </p:nvSpPr>
        <p:spPr>
          <a:xfrm>
            <a:off x="8594651" y="4285985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71,6 %</a:t>
            </a:r>
          </a:p>
        </p:txBody>
      </p:sp>
      <p:sp>
        <p:nvSpPr>
          <p:cNvPr id="3811" name="TextBox3810"/>
          <p:cNvSpPr>
            <a:spLocks noGrp="1"/>
          </p:cNvSpPr>
          <p:nvPr>
            <p:ph/>
          </p:nvPr>
        </p:nvSpPr>
        <p:spPr>
          <a:xfrm>
            <a:off x="498897" y="4444725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5512</a:t>
            </a:r>
          </a:p>
        </p:txBody>
      </p:sp>
      <p:sp>
        <p:nvSpPr>
          <p:cNvPr id="3812" name="TextBox3811"/>
          <p:cNvSpPr>
            <a:spLocks noGrp="1"/>
          </p:cNvSpPr>
          <p:nvPr>
            <p:ph/>
          </p:nvPr>
        </p:nvSpPr>
        <p:spPr>
          <a:xfrm>
            <a:off x="1133859" y="4444725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5171</a:t>
            </a:r>
          </a:p>
        </p:txBody>
      </p:sp>
      <p:sp>
        <p:nvSpPr>
          <p:cNvPr id="3813" name="TextBox3812"/>
          <p:cNvSpPr>
            <a:spLocks noGrp="1"/>
          </p:cNvSpPr>
          <p:nvPr>
            <p:ph/>
          </p:nvPr>
        </p:nvSpPr>
        <p:spPr>
          <a:xfrm>
            <a:off x="1746142" y="4444725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Opravy a udržování</a:t>
            </a:r>
          </a:p>
        </p:txBody>
      </p:sp>
      <p:sp>
        <p:nvSpPr>
          <p:cNvPr id="3814" name="TextBox3813"/>
          <p:cNvSpPr>
            <a:spLocks noGrp="1"/>
          </p:cNvSpPr>
          <p:nvPr>
            <p:ph/>
          </p:nvPr>
        </p:nvSpPr>
        <p:spPr>
          <a:xfrm>
            <a:off x="5261105" y="4444725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5 000,00</a:t>
            </a:r>
          </a:p>
        </p:txBody>
      </p:sp>
      <p:sp>
        <p:nvSpPr>
          <p:cNvPr id="3815" name="TextBox3814"/>
          <p:cNvSpPr>
            <a:spLocks noGrp="1"/>
          </p:cNvSpPr>
          <p:nvPr>
            <p:ph/>
          </p:nvPr>
        </p:nvSpPr>
        <p:spPr>
          <a:xfrm>
            <a:off x="6372287" y="4444725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5 000,00</a:t>
            </a:r>
          </a:p>
        </p:txBody>
      </p:sp>
      <p:sp>
        <p:nvSpPr>
          <p:cNvPr id="3816" name="TextBox3815"/>
          <p:cNvSpPr>
            <a:spLocks noGrp="1"/>
          </p:cNvSpPr>
          <p:nvPr>
            <p:ph/>
          </p:nvPr>
        </p:nvSpPr>
        <p:spPr>
          <a:xfrm>
            <a:off x="7483469" y="4444725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817" name="TextBox3816"/>
          <p:cNvSpPr>
            <a:spLocks noGrp="1"/>
          </p:cNvSpPr>
          <p:nvPr>
            <p:ph/>
          </p:nvPr>
        </p:nvSpPr>
        <p:spPr>
          <a:xfrm>
            <a:off x="8594651" y="4490080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0 %</a:t>
            </a:r>
          </a:p>
        </p:txBody>
      </p:sp>
      <p:sp>
        <p:nvSpPr>
          <p:cNvPr id="3818" name="TextBox3817"/>
          <p:cNvSpPr>
            <a:spLocks noGrp="1"/>
          </p:cNvSpPr>
          <p:nvPr>
            <p:ph/>
          </p:nvPr>
        </p:nvSpPr>
        <p:spPr>
          <a:xfrm>
            <a:off x="498897" y="4648820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5512</a:t>
            </a:r>
          </a:p>
        </p:txBody>
      </p:sp>
      <p:sp>
        <p:nvSpPr>
          <p:cNvPr id="3819" name="TextBox3818"/>
          <p:cNvSpPr>
            <a:spLocks noGrp="1"/>
          </p:cNvSpPr>
          <p:nvPr>
            <p:ph/>
          </p:nvPr>
        </p:nvSpPr>
        <p:spPr>
          <a:xfrm>
            <a:off x="1133859" y="4648820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5229</a:t>
            </a:r>
          </a:p>
        </p:txBody>
      </p:sp>
      <p:sp>
        <p:nvSpPr>
          <p:cNvPr id="3820" name="TextBox3819"/>
          <p:cNvSpPr>
            <a:spLocks noGrp="1"/>
          </p:cNvSpPr>
          <p:nvPr>
            <p:ph/>
          </p:nvPr>
        </p:nvSpPr>
        <p:spPr>
          <a:xfrm>
            <a:off x="1746142" y="4648820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Ostatní neinv.transfery nezisk.a podob.organizacím</a:t>
            </a:r>
          </a:p>
        </p:txBody>
      </p:sp>
      <p:sp>
        <p:nvSpPr>
          <p:cNvPr id="3821" name="TextBox3820"/>
          <p:cNvSpPr>
            <a:spLocks noGrp="1"/>
          </p:cNvSpPr>
          <p:nvPr>
            <p:ph/>
          </p:nvPr>
        </p:nvSpPr>
        <p:spPr>
          <a:xfrm>
            <a:off x="5261105" y="4648820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30 000,00</a:t>
            </a:r>
          </a:p>
        </p:txBody>
      </p:sp>
      <p:sp>
        <p:nvSpPr>
          <p:cNvPr id="3822" name="TextBox3821"/>
          <p:cNvSpPr>
            <a:spLocks noGrp="1"/>
          </p:cNvSpPr>
          <p:nvPr>
            <p:ph/>
          </p:nvPr>
        </p:nvSpPr>
        <p:spPr>
          <a:xfrm>
            <a:off x="6372287" y="4648820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30 000,00</a:t>
            </a:r>
          </a:p>
        </p:txBody>
      </p:sp>
      <p:sp>
        <p:nvSpPr>
          <p:cNvPr id="3823" name="TextBox3822"/>
          <p:cNvSpPr>
            <a:spLocks noGrp="1"/>
          </p:cNvSpPr>
          <p:nvPr>
            <p:ph/>
          </p:nvPr>
        </p:nvSpPr>
        <p:spPr>
          <a:xfrm>
            <a:off x="7483469" y="4648820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30 000,00</a:t>
            </a:r>
          </a:p>
        </p:txBody>
      </p:sp>
      <p:sp>
        <p:nvSpPr>
          <p:cNvPr id="3824" name="TextBox3823"/>
          <p:cNvSpPr>
            <a:spLocks noGrp="1"/>
          </p:cNvSpPr>
          <p:nvPr>
            <p:ph/>
          </p:nvPr>
        </p:nvSpPr>
        <p:spPr>
          <a:xfrm>
            <a:off x="8594651" y="4694174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100 %</a:t>
            </a:r>
          </a:p>
        </p:txBody>
      </p:sp>
      <p:sp>
        <p:nvSpPr>
          <p:cNvPr id="3825" name="TextBox3824"/>
          <p:cNvSpPr>
            <a:spLocks noGrp="1"/>
          </p:cNvSpPr>
          <p:nvPr>
            <p:ph/>
          </p:nvPr>
        </p:nvSpPr>
        <p:spPr>
          <a:xfrm>
            <a:off x="5261105" y="4875591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103 000,00</a:t>
            </a:r>
          </a:p>
        </p:txBody>
      </p:sp>
      <p:sp>
        <p:nvSpPr>
          <p:cNvPr id="3826" name="TextBox3825"/>
          <p:cNvSpPr>
            <a:spLocks noGrp="1"/>
          </p:cNvSpPr>
          <p:nvPr>
            <p:ph/>
          </p:nvPr>
        </p:nvSpPr>
        <p:spPr>
          <a:xfrm>
            <a:off x="6372287" y="4875591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139 800,00</a:t>
            </a:r>
          </a:p>
        </p:txBody>
      </p:sp>
      <p:sp>
        <p:nvSpPr>
          <p:cNvPr id="3827" name="TextBox3826"/>
          <p:cNvSpPr>
            <a:spLocks noGrp="1"/>
          </p:cNvSpPr>
          <p:nvPr>
            <p:ph/>
          </p:nvPr>
        </p:nvSpPr>
        <p:spPr>
          <a:xfrm>
            <a:off x="7483469" y="4875591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114 027,00</a:t>
            </a:r>
          </a:p>
        </p:txBody>
      </p:sp>
      <p:sp>
        <p:nvSpPr>
          <p:cNvPr id="3828" name="TextBox3827"/>
          <p:cNvSpPr>
            <a:spLocks noGrp="1"/>
          </p:cNvSpPr>
          <p:nvPr>
            <p:ph/>
          </p:nvPr>
        </p:nvSpPr>
        <p:spPr>
          <a:xfrm>
            <a:off x="498897" y="4875591"/>
            <a:ext cx="4739531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5512:</a:t>
            </a:r>
          </a:p>
        </p:txBody>
      </p:sp>
      <p:sp>
        <p:nvSpPr>
          <p:cNvPr id="3829" name="TextBox3828"/>
          <p:cNvSpPr>
            <a:spLocks noGrp="1"/>
          </p:cNvSpPr>
          <p:nvPr>
            <p:ph/>
          </p:nvPr>
        </p:nvSpPr>
        <p:spPr>
          <a:xfrm>
            <a:off x="8585595" y="4939372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81,6 %</a:t>
            </a:r>
          </a:p>
        </p:txBody>
      </p:sp>
      <p:sp>
        <p:nvSpPr>
          <p:cNvPr id="3830" name="TextBox3829"/>
          <p:cNvSpPr>
            <a:spLocks noGrp="1"/>
          </p:cNvSpPr>
          <p:nvPr>
            <p:ph/>
          </p:nvPr>
        </p:nvSpPr>
        <p:spPr>
          <a:xfrm>
            <a:off x="498897" y="5193072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Zastupitelstva obcí</a:t>
            </a:r>
          </a:p>
        </p:txBody>
      </p:sp>
      <p:sp>
        <p:nvSpPr>
          <p:cNvPr id="3831" name="TextBox3830"/>
          <p:cNvSpPr>
            <a:spLocks noGrp="1"/>
          </p:cNvSpPr>
          <p:nvPr>
            <p:ph/>
          </p:nvPr>
        </p:nvSpPr>
        <p:spPr>
          <a:xfrm>
            <a:off x="498897" y="5419844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6112</a:t>
            </a:r>
          </a:p>
        </p:txBody>
      </p:sp>
      <p:sp>
        <p:nvSpPr>
          <p:cNvPr id="3832" name="TextBox3831"/>
          <p:cNvSpPr>
            <a:spLocks noGrp="1"/>
          </p:cNvSpPr>
          <p:nvPr>
            <p:ph/>
          </p:nvPr>
        </p:nvSpPr>
        <p:spPr>
          <a:xfrm>
            <a:off x="1133859" y="5419844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5023</a:t>
            </a:r>
          </a:p>
        </p:txBody>
      </p:sp>
      <p:sp>
        <p:nvSpPr>
          <p:cNvPr id="3833" name="TextBox3832"/>
          <p:cNvSpPr>
            <a:spLocks noGrp="1"/>
          </p:cNvSpPr>
          <p:nvPr>
            <p:ph/>
          </p:nvPr>
        </p:nvSpPr>
        <p:spPr>
          <a:xfrm>
            <a:off x="1746142" y="5419844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Odměny členů zastupitelstva obcí a krajů</a:t>
            </a:r>
          </a:p>
        </p:txBody>
      </p:sp>
      <p:sp>
        <p:nvSpPr>
          <p:cNvPr id="3834" name="TextBox3833"/>
          <p:cNvSpPr>
            <a:spLocks noGrp="1"/>
          </p:cNvSpPr>
          <p:nvPr>
            <p:ph/>
          </p:nvPr>
        </p:nvSpPr>
        <p:spPr>
          <a:xfrm>
            <a:off x="5261105" y="5419844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550 000,00</a:t>
            </a:r>
          </a:p>
        </p:txBody>
      </p:sp>
      <p:sp>
        <p:nvSpPr>
          <p:cNvPr id="3835" name="TextBox3834"/>
          <p:cNvSpPr>
            <a:spLocks noGrp="1"/>
          </p:cNvSpPr>
          <p:nvPr>
            <p:ph/>
          </p:nvPr>
        </p:nvSpPr>
        <p:spPr>
          <a:xfrm>
            <a:off x="6372287" y="5419844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550 000,00</a:t>
            </a:r>
          </a:p>
        </p:txBody>
      </p:sp>
      <p:sp>
        <p:nvSpPr>
          <p:cNvPr id="3836" name="TextBox3835"/>
          <p:cNvSpPr>
            <a:spLocks noGrp="1"/>
          </p:cNvSpPr>
          <p:nvPr>
            <p:ph/>
          </p:nvPr>
        </p:nvSpPr>
        <p:spPr>
          <a:xfrm>
            <a:off x="7483469" y="5419844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481 713,00</a:t>
            </a:r>
          </a:p>
        </p:txBody>
      </p:sp>
      <p:sp>
        <p:nvSpPr>
          <p:cNvPr id="3837" name="TextBox3836"/>
          <p:cNvSpPr>
            <a:spLocks noGrp="1"/>
          </p:cNvSpPr>
          <p:nvPr>
            <p:ph/>
          </p:nvPr>
        </p:nvSpPr>
        <p:spPr>
          <a:xfrm>
            <a:off x="8594651" y="5465198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87,6 %</a:t>
            </a:r>
          </a:p>
        </p:txBody>
      </p:sp>
      <p:sp>
        <p:nvSpPr>
          <p:cNvPr id="3838" name="TextBox3837"/>
          <p:cNvSpPr>
            <a:spLocks noGrp="1"/>
          </p:cNvSpPr>
          <p:nvPr>
            <p:ph/>
          </p:nvPr>
        </p:nvSpPr>
        <p:spPr>
          <a:xfrm>
            <a:off x="498897" y="5623938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6112</a:t>
            </a:r>
          </a:p>
        </p:txBody>
      </p:sp>
      <p:sp>
        <p:nvSpPr>
          <p:cNvPr id="3839" name="TextBox3838"/>
          <p:cNvSpPr>
            <a:spLocks noGrp="1"/>
          </p:cNvSpPr>
          <p:nvPr>
            <p:ph/>
          </p:nvPr>
        </p:nvSpPr>
        <p:spPr>
          <a:xfrm>
            <a:off x="1133859" y="5623938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5031</a:t>
            </a:r>
          </a:p>
        </p:txBody>
      </p:sp>
      <p:sp>
        <p:nvSpPr>
          <p:cNvPr id="3840" name="TextBox3839"/>
          <p:cNvSpPr>
            <a:spLocks noGrp="1"/>
          </p:cNvSpPr>
          <p:nvPr>
            <p:ph/>
          </p:nvPr>
        </p:nvSpPr>
        <p:spPr>
          <a:xfrm>
            <a:off x="1746142" y="5623938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Povinné poj.na soc.zab.a přísp.na st.pol.zaměstnan</a:t>
            </a:r>
          </a:p>
        </p:txBody>
      </p:sp>
      <p:sp>
        <p:nvSpPr>
          <p:cNvPr id="3841" name="TextBox3840"/>
          <p:cNvSpPr>
            <a:spLocks noGrp="1"/>
          </p:cNvSpPr>
          <p:nvPr>
            <p:ph/>
          </p:nvPr>
        </p:nvSpPr>
        <p:spPr>
          <a:xfrm>
            <a:off x="5261105" y="5623938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110 000,00</a:t>
            </a:r>
          </a:p>
        </p:txBody>
      </p:sp>
      <p:sp>
        <p:nvSpPr>
          <p:cNvPr id="3842" name="TextBox3841"/>
          <p:cNvSpPr>
            <a:spLocks noGrp="1"/>
          </p:cNvSpPr>
          <p:nvPr>
            <p:ph/>
          </p:nvPr>
        </p:nvSpPr>
        <p:spPr>
          <a:xfrm>
            <a:off x="6372287" y="5623938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110 000,00</a:t>
            </a:r>
          </a:p>
        </p:txBody>
      </p:sp>
      <p:sp>
        <p:nvSpPr>
          <p:cNvPr id="3843" name="TextBox3842"/>
          <p:cNvSpPr>
            <a:spLocks noGrp="1"/>
          </p:cNvSpPr>
          <p:nvPr>
            <p:ph/>
          </p:nvPr>
        </p:nvSpPr>
        <p:spPr>
          <a:xfrm>
            <a:off x="7483469" y="5623938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89 323,00</a:t>
            </a:r>
          </a:p>
        </p:txBody>
      </p:sp>
      <p:sp>
        <p:nvSpPr>
          <p:cNvPr id="3844" name="TextBox3843"/>
          <p:cNvSpPr>
            <a:spLocks noGrp="1"/>
          </p:cNvSpPr>
          <p:nvPr>
            <p:ph/>
          </p:nvPr>
        </p:nvSpPr>
        <p:spPr>
          <a:xfrm>
            <a:off x="8594651" y="5669293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81,2 %</a:t>
            </a:r>
          </a:p>
        </p:txBody>
      </p:sp>
      <p:sp>
        <p:nvSpPr>
          <p:cNvPr id="3845" name="TextBox3844"/>
          <p:cNvSpPr>
            <a:spLocks noGrp="1"/>
          </p:cNvSpPr>
          <p:nvPr>
            <p:ph/>
          </p:nvPr>
        </p:nvSpPr>
        <p:spPr>
          <a:xfrm>
            <a:off x="498897" y="5828033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6112</a:t>
            </a:r>
          </a:p>
        </p:txBody>
      </p:sp>
      <p:sp>
        <p:nvSpPr>
          <p:cNvPr id="3846" name="TextBox3845"/>
          <p:cNvSpPr>
            <a:spLocks noGrp="1"/>
          </p:cNvSpPr>
          <p:nvPr>
            <p:ph/>
          </p:nvPr>
        </p:nvSpPr>
        <p:spPr>
          <a:xfrm>
            <a:off x="1133859" y="5828033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5032</a:t>
            </a:r>
          </a:p>
        </p:txBody>
      </p:sp>
      <p:sp>
        <p:nvSpPr>
          <p:cNvPr id="3847" name="TextBox3846"/>
          <p:cNvSpPr>
            <a:spLocks noGrp="1"/>
          </p:cNvSpPr>
          <p:nvPr>
            <p:ph/>
          </p:nvPr>
        </p:nvSpPr>
        <p:spPr>
          <a:xfrm>
            <a:off x="1746142" y="5828033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Povinné poj.na veřejné zdravotní pojištění</a:t>
            </a:r>
          </a:p>
        </p:txBody>
      </p:sp>
      <p:sp>
        <p:nvSpPr>
          <p:cNvPr id="3848" name="TextBox3847"/>
          <p:cNvSpPr>
            <a:spLocks noGrp="1"/>
          </p:cNvSpPr>
          <p:nvPr>
            <p:ph/>
          </p:nvPr>
        </p:nvSpPr>
        <p:spPr>
          <a:xfrm>
            <a:off x="5261105" y="5828033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54 000,00</a:t>
            </a:r>
          </a:p>
        </p:txBody>
      </p:sp>
      <p:sp>
        <p:nvSpPr>
          <p:cNvPr id="3849" name="TextBox3848"/>
          <p:cNvSpPr>
            <a:spLocks noGrp="1"/>
          </p:cNvSpPr>
          <p:nvPr>
            <p:ph/>
          </p:nvPr>
        </p:nvSpPr>
        <p:spPr>
          <a:xfrm>
            <a:off x="6372287" y="5828033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54 000,00</a:t>
            </a:r>
          </a:p>
        </p:txBody>
      </p:sp>
      <p:sp>
        <p:nvSpPr>
          <p:cNvPr id="3850" name="TextBox3849"/>
          <p:cNvSpPr>
            <a:spLocks noGrp="1"/>
          </p:cNvSpPr>
          <p:nvPr>
            <p:ph/>
          </p:nvPr>
        </p:nvSpPr>
        <p:spPr>
          <a:xfrm>
            <a:off x="7483469" y="5828033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43 697,00</a:t>
            </a:r>
          </a:p>
        </p:txBody>
      </p:sp>
      <p:sp>
        <p:nvSpPr>
          <p:cNvPr id="3851" name="TextBox3850"/>
          <p:cNvSpPr>
            <a:spLocks noGrp="1"/>
          </p:cNvSpPr>
          <p:nvPr>
            <p:ph/>
          </p:nvPr>
        </p:nvSpPr>
        <p:spPr>
          <a:xfrm>
            <a:off x="8594651" y="5873387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80,9 %</a:t>
            </a:r>
          </a:p>
        </p:txBody>
      </p:sp>
      <p:sp>
        <p:nvSpPr>
          <p:cNvPr id="3852" name="TextBox3851"/>
          <p:cNvSpPr>
            <a:spLocks noGrp="1"/>
          </p:cNvSpPr>
          <p:nvPr>
            <p:ph/>
          </p:nvPr>
        </p:nvSpPr>
        <p:spPr>
          <a:xfrm>
            <a:off x="5261105" y="6054804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714 000,00</a:t>
            </a:r>
          </a:p>
        </p:txBody>
      </p:sp>
      <p:sp>
        <p:nvSpPr>
          <p:cNvPr id="3853" name="TextBox3852"/>
          <p:cNvSpPr>
            <a:spLocks noGrp="1"/>
          </p:cNvSpPr>
          <p:nvPr>
            <p:ph/>
          </p:nvPr>
        </p:nvSpPr>
        <p:spPr>
          <a:xfrm>
            <a:off x="6372287" y="6054804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714 000,00</a:t>
            </a:r>
          </a:p>
        </p:txBody>
      </p:sp>
      <p:sp>
        <p:nvSpPr>
          <p:cNvPr id="3854" name="TextBox3853"/>
          <p:cNvSpPr>
            <a:spLocks noGrp="1"/>
          </p:cNvSpPr>
          <p:nvPr>
            <p:ph/>
          </p:nvPr>
        </p:nvSpPr>
        <p:spPr>
          <a:xfrm>
            <a:off x="7483469" y="6054804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614 733,00</a:t>
            </a:r>
          </a:p>
        </p:txBody>
      </p:sp>
      <p:sp>
        <p:nvSpPr>
          <p:cNvPr id="3855" name="TextBox3854"/>
          <p:cNvSpPr>
            <a:spLocks noGrp="1"/>
          </p:cNvSpPr>
          <p:nvPr>
            <p:ph/>
          </p:nvPr>
        </p:nvSpPr>
        <p:spPr>
          <a:xfrm>
            <a:off x="498897" y="6054804"/>
            <a:ext cx="4739531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6112:</a:t>
            </a:r>
          </a:p>
        </p:txBody>
      </p:sp>
      <p:sp>
        <p:nvSpPr>
          <p:cNvPr id="3856" name="TextBox3855"/>
          <p:cNvSpPr>
            <a:spLocks noGrp="1"/>
          </p:cNvSpPr>
          <p:nvPr>
            <p:ph/>
          </p:nvPr>
        </p:nvSpPr>
        <p:spPr>
          <a:xfrm>
            <a:off x="8585595" y="6118585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86,1 %</a:t>
            </a:r>
          </a:p>
        </p:txBody>
      </p:sp>
      <p:sp>
        <p:nvSpPr>
          <p:cNvPr id="3857" name="TextBox3856"/>
          <p:cNvSpPr>
            <a:spLocks noGrp="1"/>
          </p:cNvSpPr>
          <p:nvPr>
            <p:ph/>
          </p:nvPr>
        </p:nvSpPr>
        <p:spPr>
          <a:xfrm>
            <a:off x="498897" y="6372285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Volby do Parlamentu ČR</a:t>
            </a:r>
          </a:p>
        </p:txBody>
      </p:sp>
      <p:sp>
        <p:nvSpPr>
          <p:cNvPr id="3858" name="TextBox3857"/>
          <p:cNvSpPr>
            <a:spLocks noGrp="1"/>
          </p:cNvSpPr>
          <p:nvPr>
            <p:ph/>
          </p:nvPr>
        </p:nvSpPr>
        <p:spPr>
          <a:xfrm>
            <a:off x="498897" y="6599057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6114</a:t>
            </a:r>
          </a:p>
        </p:txBody>
      </p:sp>
      <p:sp>
        <p:nvSpPr>
          <p:cNvPr id="3859" name="TextBox3858"/>
          <p:cNvSpPr>
            <a:spLocks noGrp="1"/>
          </p:cNvSpPr>
          <p:nvPr>
            <p:ph/>
          </p:nvPr>
        </p:nvSpPr>
        <p:spPr>
          <a:xfrm>
            <a:off x="1133859" y="6599057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5021</a:t>
            </a:r>
          </a:p>
        </p:txBody>
      </p:sp>
      <p:sp>
        <p:nvSpPr>
          <p:cNvPr id="3860" name="TextBox3859"/>
          <p:cNvSpPr>
            <a:spLocks noGrp="1"/>
          </p:cNvSpPr>
          <p:nvPr>
            <p:ph/>
          </p:nvPr>
        </p:nvSpPr>
        <p:spPr>
          <a:xfrm>
            <a:off x="1746142" y="6599057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Ostatní osobní výdaje</a:t>
            </a:r>
          </a:p>
        </p:txBody>
      </p:sp>
      <p:sp>
        <p:nvSpPr>
          <p:cNvPr id="3861" name="TextBox3860"/>
          <p:cNvSpPr>
            <a:spLocks noGrp="1"/>
          </p:cNvSpPr>
          <p:nvPr>
            <p:ph/>
          </p:nvPr>
        </p:nvSpPr>
        <p:spPr>
          <a:xfrm>
            <a:off x="5261105" y="6599057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862" name="TextBox3861"/>
          <p:cNvSpPr>
            <a:spLocks noGrp="1"/>
          </p:cNvSpPr>
          <p:nvPr>
            <p:ph/>
          </p:nvPr>
        </p:nvSpPr>
        <p:spPr>
          <a:xfrm>
            <a:off x="6372287" y="6599057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20 000,00</a:t>
            </a:r>
          </a:p>
        </p:txBody>
      </p:sp>
      <p:sp>
        <p:nvSpPr>
          <p:cNvPr id="3863" name="TextBox3862"/>
          <p:cNvSpPr>
            <a:spLocks noGrp="1"/>
          </p:cNvSpPr>
          <p:nvPr>
            <p:ph/>
          </p:nvPr>
        </p:nvSpPr>
        <p:spPr>
          <a:xfrm>
            <a:off x="7483469" y="6599057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864" name="TextBox3863"/>
          <p:cNvSpPr>
            <a:spLocks noGrp="1"/>
          </p:cNvSpPr>
          <p:nvPr>
            <p:ph/>
          </p:nvPr>
        </p:nvSpPr>
        <p:spPr>
          <a:xfrm>
            <a:off x="8594651" y="6644411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0 %</a:t>
            </a:r>
          </a:p>
        </p:txBody>
      </p:sp>
      <p:sp>
        <p:nvSpPr>
          <p:cNvPr id="3865" name="TextBox3864"/>
          <p:cNvSpPr>
            <a:spLocks noGrp="1"/>
          </p:cNvSpPr>
          <p:nvPr>
            <p:ph/>
          </p:nvPr>
        </p:nvSpPr>
        <p:spPr>
          <a:xfrm>
            <a:off x="498897" y="6803151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6114</a:t>
            </a:r>
          </a:p>
        </p:txBody>
      </p:sp>
      <p:sp>
        <p:nvSpPr>
          <p:cNvPr id="3866" name="TextBox3865"/>
          <p:cNvSpPr>
            <a:spLocks noGrp="1"/>
          </p:cNvSpPr>
          <p:nvPr>
            <p:ph/>
          </p:nvPr>
        </p:nvSpPr>
        <p:spPr>
          <a:xfrm>
            <a:off x="1133859" y="6803151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5139</a:t>
            </a:r>
          </a:p>
        </p:txBody>
      </p:sp>
      <p:sp>
        <p:nvSpPr>
          <p:cNvPr id="3867" name="TextBox3866"/>
          <p:cNvSpPr>
            <a:spLocks noGrp="1"/>
          </p:cNvSpPr>
          <p:nvPr>
            <p:ph/>
          </p:nvPr>
        </p:nvSpPr>
        <p:spPr>
          <a:xfrm>
            <a:off x="1746142" y="6803151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Nákup materiálu j.n.</a:t>
            </a:r>
          </a:p>
        </p:txBody>
      </p:sp>
      <p:sp>
        <p:nvSpPr>
          <p:cNvPr id="3868" name="TextBox3867"/>
          <p:cNvSpPr>
            <a:spLocks noGrp="1"/>
          </p:cNvSpPr>
          <p:nvPr>
            <p:ph/>
          </p:nvPr>
        </p:nvSpPr>
        <p:spPr>
          <a:xfrm>
            <a:off x="5261105" y="6803151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869" name="TextBox3868"/>
          <p:cNvSpPr>
            <a:spLocks noGrp="1"/>
          </p:cNvSpPr>
          <p:nvPr>
            <p:ph/>
          </p:nvPr>
        </p:nvSpPr>
        <p:spPr>
          <a:xfrm>
            <a:off x="6372287" y="6803151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2 000,00</a:t>
            </a:r>
          </a:p>
        </p:txBody>
      </p:sp>
      <p:sp>
        <p:nvSpPr>
          <p:cNvPr id="3870" name="TextBox3869"/>
          <p:cNvSpPr>
            <a:spLocks noGrp="1"/>
          </p:cNvSpPr>
          <p:nvPr>
            <p:ph/>
          </p:nvPr>
        </p:nvSpPr>
        <p:spPr>
          <a:xfrm>
            <a:off x="7483469" y="6803151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1 061,00</a:t>
            </a:r>
          </a:p>
        </p:txBody>
      </p:sp>
      <p:sp>
        <p:nvSpPr>
          <p:cNvPr id="3871" name="TextBox3870"/>
          <p:cNvSpPr>
            <a:spLocks noGrp="1"/>
          </p:cNvSpPr>
          <p:nvPr>
            <p:ph/>
          </p:nvPr>
        </p:nvSpPr>
        <p:spPr>
          <a:xfrm>
            <a:off x="8594651" y="6848505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53 %</a:t>
            </a:r>
          </a:p>
        </p:txBody>
      </p:sp>
      <p:sp>
        <p:nvSpPr>
          <p:cNvPr id="3872" name="TextBox3871"/>
          <p:cNvSpPr>
            <a:spLocks noGrp="1"/>
          </p:cNvSpPr>
          <p:nvPr>
            <p:ph/>
          </p:nvPr>
        </p:nvSpPr>
        <p:spPr>
          <a:xfrm>
            <a:off x="498897" y="7007246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6114</a:t>
            </a:r>
          </a:p>
        </p:txBody>
      </p:sp>
      <p:sp>
        <p:nvSpPr>
          <p:cNvPr id="3873" name="TextBox3872"/>
          <p:cNvSpPr>
            <a:spLocks noGrp="1"/>
          </p:cNvSpPr>
          <p:nvPr>
            <p:ph/>
          </p:nvPr>
        </p:nvSpPr>
        <p:spPr>
          <a:xfrm>
            <a:off x="1133859" y="7007246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5175</a:t>
            </a:r>
          </a:p>
        </p:txBody>
      </p:sp>
      <p:sp>
        <p:nvSpPr>
          <p:cNvPr id="3874" name="TextBox3873"/>
          <p:cNvSpPr>
            <a:spLocks noGrp="1"/>
          </p:cNvSpPr>
          <p:nvPr>
            <p:ph/>
          </p:nvPr>
        </p:nvSpPr>
        <p:spPr>
          <a:xfrm>
            <a:off x="1746142" y="7007246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Pohoštění</a:t>
            </a:r>
          </a:p>
        </p:txBody>
      </p:sp>
      <p:sp>
        <p:nvSpPr>
          <p:cNvPr id="3875" name="TextBox3874"/>
          <p:cNvSpPr>
            <a:spLocks noGrp="1"/>
          </p:cNvSpPr>
          <p:nvPr>
            <p:ph/>
          </p:nvPr>
        </p:nvSpPr>
        <p:spPr>
          <a:xfrm>
            <a:off x="5261105" y="7007246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876" name="TextBox3875"/>
          <p:cNvSpPr>
            <a:spLocks noGrp="1"/>
          </p:cNvSpPr>
          <p:nvPr>
            <p:ph/>
          </p:nvPr>
        </p:nvSpPr>
        <p:spPr>
          <a:xfrm>
            <a:off x="6372287" y="7007246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2 000,00</a:t>
            </a:r>
          </a:p>
        </p:txBody>
      </p:sp>
      <p:sp>
        <p:nvSpPr>
          <p:cNvPr id="3877" name="TextBox3876"/>
          <p:cNvSpPr>
            <a:spLocks noGrp="1"/>
          </p:cNvSpPr>
          <p:nvPr>
            <p:ph/>
          </p:nvPr>
        </p:nvSpPr>
        <p:spPr>
          <a:xfrm>
            <a:off x="7483469" y="7007246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1 741,00</a:t>
            </a:r>
          </a:p>
        </p:txBody>
      </p:sp>
      <p:sp>
        <p:nvSpPr>
          <p:cNvPr id="3878" name="TextBox3877"/>
          <p:cNvSpPr>
            <a:spLocks noGrp="1"/>
          </p:cNvSpPr>
          <p:nvPr>
            <p:ph/>
          </p:nvPr>
        </p:nvSpPr>
        <p:spPr>
          <a:xfrm>
            <a:off x="8594651" y="7052600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87,1 %</a:t>
            </a:r>
          </a:p>
        </p:txBody>
      </p:sp>
      <p:sp>
        <p:nvSpPr>
          <p:cNvPr id="3879" name="TextBox3878"/>
          <p:cNvSpPr>
            <a:spLocks noGrp="1"/>
          </p:cNvSpPr>
          <p:nvPr>
            <p:ph/>
          </p:nvPr>
        </p:nvSpPr>
        <p:spPr>
          <a:xfrm>
            <a:off x="5261105" y="7234017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880" name="TextBox3879"/>
          <p:cNvSpPr>
            <a:spLocks noGrp="1"/>
          </p:cNvSpPr>
          <p:nvPr>
            <p:ph/>
          </p:nvPr>
        </p:nvSpPr>
        <p:spPr>
          <a:xfrm>
            <a:off x="6372287" y="7234017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24 000,00</a:t>
            </a:r>
          </a:p>
        </p:txBody>
      </p:sp>
      <p:sp>
        <p:nvSpPr>
          <p:cNvPr id="3881" name="TextBox3880"/>
          <p:cNvSpPr>
            <a:spLocks noGrp="1"/>
          </p:cNvSpPr>
          <p:nvPr>
            <p:ph/>
          </p:nvPr>
        </p:nvSpPr>
        <p:spPr>
          <a:xfrm>
            <a:off x="7483469" y="7234017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2 802,00</a:t>
            </a:r>
          </a:p>
        </p:txBody>
      </p:sp>
      <p:sp>
        <p:nvSpPr>
          <p:cNvPr id="3882" name="TextBox3881"/>
          <p:cNvSpPr>
            <a:spLocks noGrp="1"/>
          </p:cNvSpPr>
          <p:nvPr>
            <p:ph/>
          </p:nvPr>
        </p:nvSpPr>
        <p:spPr>
          <a:xfrm>
            <a:off x="498897" y="7234017"/>
            <a:ext cx="4739531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6114:</a:t>
            </a:r>
          </a:p>
        </p:txBody>
      </p:sp>
      <p:sp>
        <p:nvSpPr>
          <p:cNvPr id="3883" name="TextBox3882"/>
          <p:cNvSpPr>
            <a:spLocks noGrp="1"/>
          </p:cNvSpPr>
          <p:nvPr>
            <p:ph/>
          </p:nvPr>
        </p:nvSpPr>
        <p:spPr>
          <a:xfrm>
            <a:off x="8585595" y="7297798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11,7 %</a:t>
            </a:r>
          </a:p>
        </p:txBody>
      </p:sp>
      <p:sp>
        <p:nvSpPr>
          <p:cNvPr id="3884" name="TextBox3883"/>
          <p:cNvSpPr>
            <a:spLocks noGrp="1"/>
          </p:cNvSpPr>
          <p:nvPr>
            <p:ph/>
          </p:nvPr>
        </p:nvSpPr>
        <p:spPr>
          <a:xfrm>
            <a:off x="498897" y="7551498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Činnost místní správy</a:t>
            </a:r>
          </a:p>
        </p:txBody>
      </p:sp>
      <p:sp>
        <p:nvSpPr>
          <p:cNvPr id="3885" name="TextBox3884"/>
          <p:cNvSpPr>
            <a:spLocks noGrp="1"/>
          </p:cNvSpPr>
          <p:nvPr>
            <p:ph/>
          </p:nvPr>
        </p:nvSpPr>
        <p:spPr>
          <a:xfrm>
            <a:off x="498897" y="7778270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6171</a:t>
            </a:r>
          </a:p>
        </p:txBody>
      </p:sp>
      <p:sp>
        <p:nvSpPr>
          <p:cNvPr id="3886" name="TextBox3885"/>
          <p:cNvSpPr>
            <a:spLocks noGrp="1"/>
          </p:cNvSpPr>
          <p:nvPr>
            <p:ph/>
          </p:nvPr>
        </p:nvSpPr>
        <p:spPr>
          <a:xfrm>
            <a:off x="1133859" y="7778270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5011</a:t>
            </a:r>
          </a:p>
        </p:txBody>
      </p:sp>
      <p:sp>
        <p:nvSpPr>
          <p:cNvPr id="3887" name="TextBox3886"/>
          <p:cNvSpPr>
            <a:spLocks noGrp="1"/>
          </p:cNvSpPr>
          <p:nvPr>
            <p:ph/>
          </p:nvPr>
        </p:nvSpPr>
        <p:spPr>
          <a:xfrm>
            <a:off x="1746142" y="7778270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Platy zaměst. v pr.poměru vyjma zaměst. na služ.m.</a:t>
            </a:r>
          </a:p>
        </p:txBody>
      </p:sp>
      <p:sp>
        <p:nvSpPr>
          <p:cNvPr id="3888" name="TextBox3887"/>
          <p:cNvSpPr>
            <a:spLocks noGrp="1"/>
          </p:cNvSpPr>
          <p:nvPr>
            <p:ph/>
          </p:nvPr>
        </p:nvSpPr>
        <p:spPr>
          <a:xfrm>
            <a:off x="5261105" y="7778270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696 000,00</a:t>
            </a:r>
          </a:p>
        </p:txBody>
      </p:sp>
      <p:sp>
        <p:nvSpPr>
          <p:cNvPr id="3889" name="TextBox3888"/>
          <p:cNvSpPr>
            <a:spLocks noGrp="1"/>
          </p:cNvSpPr>
          <p:nvPr>
            <p:ph/>
          </p:nvPr>
        </p:nvSpPr>
        <p:spPr>
          <a:xfrm>
            <a:off x="6372287" y="7778270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696 000,00</a:t>
            </a:r>
          </a:p>
        </p:txBody>
      </p:sp>
      <p:sp>
        <p:nvSpPr>
          <p:cNvPr id="3890" name="TextBox3889"/>
          <p:cNvSpPr>
            <a:spLocks noGrp="1"/>
          </p:cNvSpPr>
          <p:nvPr>
            <p:ph/>
          </p:nvPr>
        </p:nvSpPr>
        <p:spPr>
          <a:xfrm>
            <a:off x="7483469" y="7778270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618 826,00</a:t>
            </a:r>
          </a:p>
        </p:txBody>
      </p:sp>
      <p:sp>
        <p:nvSpPr>
          <p:cNvPr id="3891" name="TextBox3890"/>
          <p:cNvSpPr>
            <a:spLocks noGrp="1"/>
          </p:cNvSpPr>
          <p:nvPr>
            <p:ph/>
          </p:nvPr>
        </p:nvSpPr>
        <p:spPr>
          <a:xfrm>
            <a:off x="8594651" y="7823624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88,9 %</a:t>
            </a:r>
          </a:p>
        </p:txBody>
      </p:sp>
      <p:sp>
        <p:nvSpPr>
          <p:cNvPr id="3892" name="TextBox3891"/>
          <p:cNvSpPr>
            <a:spLocks noGrp="1"/>
          </p:cNvSpPr>
          <p:nvPr>
            <p:ph/>
          </p:nvPr>
        </p:nvSpPr>
        <p:spPr>
          <a:xfrm>
            <a:off x="498897" y="7982364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6171</a:t>
            </a:r>
          </a:p>
        </p:txBody>
      </p:sp>
      <p:sp>
        <p:nvSpPr>
          <p:cNvPr id="3893" name="TextBox3892"/>
          <p:cNvSpPr>
            <a:spLocks noGrp="1"/>
          </p:cNvSpPr>
          <p:nvPr>
            <p:ph/>
          </p:nvPr>
        </p:nvSpPr>
        <p:spPr>
          <a:xfrm>
            <a:off x="1133859" y="7982364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5021</a:t>
            </a:r>
          </a:p>
        </p:txBody>
      </p:sp>
      <p:sp>
        <p:nvSpPr>
          <p:cNvPr id="3894" name="TextBox3893"/>
          <p:cNvSpPr>
            <a:spLocks noGrp="1"/>
          </p:cNvSpPr>
          <p:nvPr>
            <p:ph/>
          </p:nvPr>
        </p:nvSpPr>
        <p:spPr>
          <a:xfrm>
            <a:off x="1746142" y="7982364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Ostatní osobní výdaje</a:t>
            </a:r>
          </a:p>
        </p:txBody>
      </p:sp>
      <p:sp>
        <p:nvSpPr>
          <p:cNvPr id="3895" name="TextBox3894"/>
          <p:cNvSpPr>
            <a:spLocks noGrp="1"/>
          </p:cNvSpPr>
          <p:nvPr>
            <p:ph/>
          </p:nvPr>
        </p:nvSpPr>
        <p:spPr>
          <a:xfrm>
            <a:off x="5261105" y="7982364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35 000,00</a:t>
            </a:r>
          </a:p>
        </p:txBody>
      </p:sp>
      <p:sp>
        <p:nvSpPr>
          <p:cNvPr id="3896" name="TextBox3895"/>
          <p:cNvSpPr>
            <a:spLocks noGrp="1"/>
          </p:cNvSpPr>
          <p:nvPr>
            <p:ph/>
          </p:nvPr>
        </p:nvSpPr>
        <p:spPr>
          <a:xfrm>
            <a:off x="6372287" y="7982364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35 000,00</a:t>
            </a:r>
          </a:p>
        </p:txBody>
      </p:sp>
      <p:sp>
        <p:nvSpPr>
          <p:cNvPr id="3897" name="TextBox3896"/>
          <p:cNvSpPr>
            <a:spLocks noGrp="1"/>
          </p:cNvSpPr>
          <p:nvPr>
            <p:ph/>
          </p:nvPr>
        </p:nvSpPr>
        <p:spPr>
          <a:xfrm>
            <a:off x="7483469" y="7982364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2 215,00</a:t>
            </a:r>
          </a:p>
        </p:txBody>
      </p:sp>
      <p:sp>
        <p:nvSpPr>
          <p:cNvPr id="3898" name="TextBox3897"/>
          <p:cNvSpPr>
            <a:spLocks noGrp="1"/>
          </p:cNvSpPr>
          <p:nvPr>
            <p:ph/>
          </p:nvPr>
        </p:nvSpPr>
        <p:spPr>
          <a:xfrm>
            <a:off x="8594651" y="8027718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6,3 %</a:t>
            </a:r>
          </a:p>
        </p:txBody>
      </p:sp>
      <p:sp>
        <p:nvSpPr>
          <p:cNvPr id="3899" name="TextBox3898"/>
          <p:cNvSpPr>
            <a:spLocks noGrp="1"/>
          </p:cNvSpPr>
          <p:nvPr>
            <p:ph/>
          </p:nvPr>
        </p:nvSpPr>
        <p:spPr>
          <a:xfrm>
            <a:off x="498897" y="8186459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6171</a:t>
            </a:r>
          </a:p>
        </p:txBody>
      </p:sp>
      <p:sp>
        <p:nvSpPr>
          <p:cNvPr id="3900" name="TextBox3899"/>
          <p:cNvSpPr>
            <a:spLocks noGrp="1"/>
          </p:cNvSpPr>
          <p:nvPr>
            <p:ph/>
          </p:nvPr>
        </p:nvSpPr>
        <p:spPr>
          <a:xfrm>
            <a:off x="1133859" y="8186459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5031</a:t>
            </a:r>
          </a:p>
        </p:txBody>
      </p:sp>
      <p:sp>
        <p:nvSpPr>
          <p:cNvPr id="3901" name="TextBox3900"/>
          <p:cNvSpPr>
            <a:spLocks noGrp="1"/>
          </p:cNvSpPr>
          <p:nvPr>
            <p:ph/>
          </p:nvPr>
        </p:nvSpPr>
        <p:spPr>
          <a:xfrm>
            <a:off x="1746142" y="8186459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Povinné poj.na soc.zab.a přísp.na st.pol.zaměstnan</a:t>
            </a:r>
          </a:p>
        </p:txBody>
      </p:sp>
      <p:sp>
        <p:nvSpPr>
          <p:cNvPr id="3902" name="TextBox3901"/>
          <p:cNvSpPr>
            <a:spLocks noGrp="1"/>
          </p:cNvSpPr>
          <p:nvPr>
            <p:ph/>
          </p:nvPr>
        </p:nvSpPr>
        <p:spPr>
          <a:xfrm>
            <a:off x="5261105" y="8186459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174 000,00</a:t>
            </a:r>
          </a:p>
        </p:txBody>
      </p:sp>
      <p:sp>
        <p:nvSpPr>
          <p:cNvPr id="3903" name="TextBox3902"/>
          <p:cNvSpPr>
            <a:spLocks noGrp="1"/>
          </p:cNvSpPr>
          <p:nvPr>
            <p:ph/>
          </p:nvPr>
        </p:nvSpPr>
        <p:spPr>
          <a:xfrm>
            <a:off x="6372287" y="8186459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174 000,00</a:t>
            </a:r>
          </a:p>
        </p:txBody>
      </p:sp>
      <p:sp>
        <p:nvSpPr>
          <p:cNvPr id="3904" name="TextBox3903"/>
          <p:cNvSpPr>
            <a:spLocks noGrp="1"/>
          </p:cNvSpPr>
          <p:nvPr>
            <p:ph/>
          </p:nvPr>
        </p:nvSpPr>
        <p:spPr>
          <a:xfrm>
            <a:off x="7483469" y="8186459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154 384,00</a:t>
            </a:r>
          </a:p>
        </p:txBody>
      </p:sp>
      <p:sp>
        <p:nvSpPr>
          <p:cNvPr id="3905" name="TextBox3904"/>
          <p:cNvSpPr>
            <a:spLocks noGrp="1"/>
          </p:cNvSpPr>
          <p:nvPr>
            <p:ph/>
          </p:nvPr>
        </p:nvSpPr>
        <p:spPr>
          <a:xfrm>
            <a:off x="8594651" y="8231813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88,7 %</a:t>
            </a:r>
          </a:p>
        </p:txBody>
      </p:sp>
      <p:sp>
        <p:nvSpPr>
          <p:cNvPr id="3906" name="TextBox3905"/>
          <p:cNvSpPr>
            <a:spLocks noGrp="1"/>
          </p:cNvSpPr>
          <p:nvPr>
            <p:ph/>
          </p:nvPr>
        </p:nvSpPr>
        <p:spPr>
          <a:xfrm>
            <a:off x="498897" y="8390553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6171</a:t>
            </a:r>
          </a:p>
        </p:txBody>
      </p:sp>
      <p:sp>
        <p:nvSpPr>
          <p:cNvPr id="3907" name="TextBox3906"/>
          <p:cNvSpPr>
            <a:spLocks noGrp="1"/>
          </p:cNvSpPr>
          <p:nvPr>
            <p:ph/>
          </p:nvPr>
        </p:nvSpPr>
        <p:spPr>
          <a:xfrm>
            <a:off x="1133859" y="8390553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5032</a:t>
            </a:r>
          </a:p>
        </p:txBody>
      </p:sp>
      <p:sp>
        <p:nvSpPr>
          <p:cNvPr id="3908" name="TextBox3907"/>
          <p:cNvSpPr>
            <a:spLocks noGrp="1"/>
          </p:cNvSpPr>
          <p:nvPr>
            <p:ph/>
          </p:nvPr>
        </p:nvSpPr>
        <p:spPr>
          <a:xfrm>
            <a:off x="1746142" y="8390553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Povinné poj.na veřejné zdravotní pojištění</a:t>
            </a:r>
          </a:p>
        </p:txBody>
      </p:sp>
      <p:sp>
        <p:nvSpPr>
          <p:cNvPr id="3909" name="TextBox3908"/>
          <p:cNvSpPr>
            <a:spLocks noGrp="1"/>
          </p:cNvSpPr>
          <p:nvPr>
            <p:ph/>
          </p:nvPr>
        </p:nvSpPr>
        <p:spPr>
          <a:xfrm>
            <a:off x="5261105" y="8390553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62 640,00</a:t>
            </a:r>
          </a:p>
        </p:txBody>
      </p:sp>
      <p:sp>
        <p:nvSpPr>
          <p:cNvPr id="3910" name="TextBox3909"/>
          <p:cNvSpPr>
            <a:spLocks noGrp="1"/>
          </p:cNvSpPr>
          <p:nvPr>
            <p:ph/>
          </p:nvPr>
        </p:nvSpPr>
        <p:spPr>
          <a:xfrm>
            <a:off x="6372287" y="8390553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62 640,00</a:t>
            </a:r>
          </a:p>
        </p:txBody>
      </p:sp>
      <p:sp>
        <p:nvSpPr>
          <p:cNvPr id="3911" name="TextBox3910"/>
          <p:cNvSpPr>
            <a:spLocks noGrp="1"/>
          </p:cNvSpPr>
          <p:nvPr>
            <p:ph/>
          </p:nvPr>
        </p:nvSpPr>
        <p:spPr>
          <a:xfrm>
            <a:off x="7483469" y="8390553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55 580,00</a:t>
            </a:r>
          </a:p>
        </p:txBody>
      </p:sp>
      <p:sp>
        <p:nvSpPr>
          <p:cNvPr id="3912" name="TextBox3911"/>
          <p:cNvSpPr>
            <a:spLocks noGrp="1"/>
          </p:cNvSpPr>
          <p:nvPr>
            <p:ph/>
          </p:nvPr>
        </p:nvSpPr>
        <p:spPr>
          <a:xfrm>
            <a:off x="8594651" y="8435907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88,7 %</a:t>
            </a:r>
          </a:p>
        </p:txBody>
      </p:sp>
      <p:sp>
        <p:nvSpPr>
          <p:cNvPr id="3913" name="TextBox3912"/>
          <p:cNvSpPr>
            <a:spLocks noGrp="1"/>
          </p:cNvSpPr>
          <p:nvPr>
            <p:ph/>
          </p:nvPr>
        </p:nvSpPr>
        <p:spPr>
          <a:xfrm>
            <a:off x="498897" y="8594648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6171</a:t>
            </a:r>
          </a:p>
        </p:txBody>
      </p:sp>
      <p:sp>
        <p:nvSpPr>
          <p:cNvPr id="3914" name="TextBox3913"/>
          <p:cNvSpPr>
            <a:spLocks noGrp="1"/>
          </p:cNvSpPr>
          <p:nvPr>
            <p:ph/>
          </p:nvPr>
        </p:nvSpPr>
        <p:spPr>
          <a:xfrm>
            <a:off x="1133859" y="8594648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5038</a:t>
            </a:r>
          </a:p>
        </p:txBody>
      </p:sp>
      <p:sp>
        <p:nvSpPr>
          <p:cNvPr id="3915" name="TextBox3914"/>
          <p:cNvSpPr>
            <a:spLocks noGrp="1"/>
          </p:cNvSpPr>
          <p:nvPr>
            <p:ph/>
          </p:nvPr>
        </p:nvSpPr>
        <p:spPr>
          <a:xfrm>
            <a:off x="1746142" y="8594648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Povinné pojistné na úrazové pojištění</a:t>
            </a:r>
          </a:p>
        </p:txBody>
      </p:sp>
      <p:sp>
        <p:nvSpPr>
          <p:cNvPr id="3916" name="TextBox3915"/>
          <p:cNvSpPr>
            <a:spLocks noGrp="1"/>
          </p:cNvSpPr>
          <p:nvPr>
            <p:ph/>
          </p:nvPr>
        </p:nvSpPr>
        <p:spPr>
          <a:xfrm>
            <a:off x="5261105" y="8594648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917" name="TextBox3916"/>
          <p:cNvSpPr>
            <a:spLocks noGrp="1"/>
          </p:cNvSpPr>
          <p:nvPr>
            <p:ph/>
          </p:nvPr>
        </p:nvSpPr>
        <p:spPr>
          <a:xfrm>
            <a:off x="6372287" y="8594648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6 000,00</a:t>
            </a:r>
          </a:p>
        </p:txBody>
      </p:sp>
      <p:sp>
        <p:nvSpPr>
          <p:cNvPr id="3918" name="TextBox3917"/>
          <p:cNvSpPr>
            <a:spLocks noGrp="1"/>
          </p:cNvSpPr>
          <p:nvPr>
            <p:ph/>
          </p:nvPr>
        </p:nvSpPr>
        <p:spPr>
          <a:xfrm>
            <a:off x="7483469" y="8594648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5 483,00</a:t>
            </a:r>
          </a:p>
        </p:txBody>
      </p:sp>
      <p:sp>
        <p:nvSpPr>
          <p:cNvPr id="3919" name="TextBox3918"/>
          <p:cNvSpPr>
            <a:spLocks noGrp="1"/>
          </p:cNvSpPr>
          <p:nvPr>
            <p:ph/>
          </p:nvPr>
        </p:nvSpPr>
        <p:spPr>
          <a:xfrm>
            <a:off x="8594651" y="8640002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91,4 %</a:t>
            </a:r>
          </a:p>
        </p:txBody>
      </p:sp>
      <p:sp>
        <p:nvSpPr>
          <p:cNvPr id="3920" name="TextBox3919"/>
          <p:cNvSpPr>
            <a:spLocks noGrp="1"/>
          </p:cNvSpPr>
          <p:nvPr>
            <p:ph/>
          </p:nvPr>
        </p:nvSpPr>
        <p:spPr>
          <a:xfrm>
            <a:off x="498897" y="8798742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6171</a:t>
            </a:r>
          </a:p>
        </p:txBody>
      </p:sp>
      <p:sp>
        <p:nvSpPr>
          <p:cNvPr id="3921" name="TextBox3920"/>
          <p:cNvSpPr>
            <a:spLocks noGrp="1"/>
          </p:cNvSpPr>
          <p:nvPr>
            <p:ph/>
          </p:nvPr>
        </p:nvSpPr>
        <p:spPr>
          <a:xfrm>
            <a:off x="1133859" y="8798742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5132</a:t>
            </a:r>
          </a:p>
        </p:txBody>
      </p:sp>
      <p:sp>
        <p:nvSpPr>
          <p:cNvPr id="3922" name="TextBox3921"/>
          <p:cNvSpPr>
            <a:spLocks noGrp="1"/>
          </p:cNvSpPr>
          <p:nvPr>
            <p:ph/>
          </p:nvPr>
        </p:nvSpPr>
        <p:spPr>
          <a:xfrm>
            <a:off x="1746142" y="8798742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Ochranné pomůcky</a:t>
            </a:r>
          </a:p>
        </p:txBody>
      </p:sp>
      <p:sp>
        <p:nvSpPr>
          <p:cNvPr id="3923" name="TextBox3922"/>
          <p:cNvSpPr>
            <a:spLocks noGrp="1"/>
          </p:cNvSpPr>
          <p:nvPr>
            <p:ph/>
          </p:nvPr>
        </p:nvSpPr>
        <p:spPr>
          <a:xfrm>
            <a:off x="5261105" y="8798742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924" name="TextBox3923"/>
          <p:cNvSpPr>
            <a:spLocks noGrp="1"/>
          </p:cNvSpPr>
          <p:nvPr>
            <p:ph/>
          </p:nvPr>
        </p:nvSpPr>
        <p:spPr>
          <a:xfrm>
            <a:off x="6372287" y="8798742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400,00</a:t>
            </a:r>
          </a:p>
        </p:txBody>
      </p:sp>
      <p:sp>
        <p:nvSpPr>
          <p:cNvPr id="3925" name="TextBox3924"/>
          <p:cNvSpPr>
            <a:spLocks noGrp="1"/>
          </p:cNvSpPr>
          <p:nvPr>
            <p:ph/>
          </p:nvPr>
        </p:nvSpPr>
        <p:spPr>
          <a:xfrm>
            <a:off x="7483469" y="8798742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400,00</a:t>
            </a:r>
          </a:p>
        </p:txBody>
      </p:sp>
      <p:sp>
        <p:nvSpPr>
          <p:cNvPr id="3926" name="TextBox3925"/>
          <p:cNvSpPr>
            <a:spLocks noGrp="1"/>
          </p:cNvSpPr>
          <p:nvPr>
            <p:ph/>
          </p:nvPr>
        </p:nvSpPr>
        <p:spPr>
          <a:xfrm>
            <a:off x="8594651" y="8844096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100 %</a:t>
            </a:r>
          </a:p>
        </p:txBody>
      </p:sp>
      <p:sp>
        <p:nvSpPr>
          <p:cNvPr id="3927" name="TextBox3926"/>
          <p:cNvSpPr>
            <a:spLocks noGrp="1"/>
          </p:cNvSpPr>
          <p:nvPr>
            <p:ph/>
          </p:nvPr>
        </p:nvSpPr>
        <p:spPr>
          <a:xfrm>
            <a:off x="498897" y="9002837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6171</a:t>
            </a:r>
          </a:p>
        </p:txBody>
      </p:sp>
      <p:sp>
        <p:nvSpPr>
          <p:cNvPr id="3928" name="TextBox3927"/>
          <p:cNvSpPr>
            <a:spLocks noGrp="1"/>
          </p:cNvSpPr>
          <p:nvPr>
            <p:ph/>
          </p:nvPr>
        </p:nvSpPr>
        <p:spPr>
          <a:xfrm>
            <a:off x="1133859" y="9002837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5136</a:t>
            </a:r>
          </a:p>
        </p:txBody>
      </p:sp>
      <p:sp>
        <p:nvSpPr>
          <p:cNvPr id="3929" name="TextBox3928"/>
          <p:cNvSpPr>
            <a:spLocks noGrp="1"/>
          </p:cNvSpPr>
          <p:nvPr>
            <p:ph/>
          </p:nvPr>
        </p:nvSpPr>
        <p:spPr>
          <a:xfrm>
            <a:off x="1746142" y="9002837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Knihy, učební pomůcky a tisk</a:t>
            </a:r>
          </a:p>
        </p:txBody>
      </p:sp>
      <p:sp>
        <p:nvSpPr>
          <p:cNvPr id="3930" name="TextBox3929"/>
          <p:cNvSpPr>
            <a:spLocks noGrp="1"/>
          </p:cNvSpPr>
          <p:nvPr>
            <p:ph/>
          </p:nvPr>
        </p:nvSpPr>
        <p:spPr>
          <a:xfrm>
            <a:off x="5261105" y="9002837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5 000,00</a:t>
            </a:r>
          </a:p>
        </p:txBody>
      </p:sp>
      <p:sp>
        <p:nvSpPr>
          <p:cNvPr id="3931" name="TextBox3930"/>
          <p:cNvSpPr>
            <a:spLocks noGrp="1"/>
          </p:cNvSpPr>
          <p:nvPr>
            <p:ph/>
          </p:nvPr>
        </p:nvSpPr>
        <p:spPr>
          <a:xfrm>
            <a:off x="6372287" y="9002837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5 000,00</a:t>
            </a:r>
          </a:p>
        </p:txBody>
      </p:sp>
      <p:sp>
        <p:nvSpPr>
          <p:cNvPr id="3932" name="TextBox3931"/>
          <p:cNvSpPr>
            <a:spLocks noGrp="1"/>
          </p:cNvSpPr>
          <p:nvPr>
            <p:ph/>
          </p:nvPr>
        </p:nvSpPr>
        <p:spPr>
          <a:xfrm>
            <a:off x="7483469" y="9002837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549,00</a:t>
            </a:r>
          </a:p>
        </p:txBody>
      </p:sp>
      <p:sp>
        <p:nvSpPr>
          <p:cNvPr id="3933" name="TextBox3932"/>
          <p:cNvSpPr>
            <a:spLocks noGrp="1"/>
          </p:cNvSpPr>
          <p:nvPr>
            <p:ph/>
          </p:nvPr>
        </p:nvSpPr>
        <p:spPr>
          <a:xfrm>
            <a:off x="8594651" y="9048191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11 %</a:t>
            </a:r>
          </a:p>
        </p:txBody>
      </p:sp>
      <p:sp>
        <p:nvSpPr>
          <p:cNvPr id="3934" name="TextBox3933"/>
          <p:cNvSpPr>
            <a:spLocks noGrp="1"/>
          </p:cNvSpPr>
          <p:nvPr>
            <p:ph/>
          </p:nvPr>
        </p:nvSpPr>
        <p:spPr>
          <a:xfrm>
            <a:off x="498897" y="9206931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6171</a:t>
            </a:r>
          </a:p>
        </p:txBody>
      </p:sp>
      <p:sp>
        <p:nvSpPr>
          <p:cNvPr id="3935" name="TextBox3934"/>
          <p:cNvSpPr>
            <a:spLocks noGrp="1"/>
          </p:cNvSpPr>
          <p:nvPr>
            <p:ph/>
          </p:nvPr>
        </p:nvSpPr>
        <p:spPr>
          <a:xfrm>
            <a:off x="1133859" y="9206931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5137</a:t>
            </a:r>
          </a:p>
        </p:txBody>
      </p:sp>
      <p:sp>
        <p:nvSpPr>
          <p:cNvPr id="3936" name="TextBox3935"/>
          <p:cNvSpPr>
            <a:spLocks noGrp="1"/>
          </p:cNvSpPr>
          <p:nvPr>
            <p:ph/>
          </p:nvPr>
        </p:nvSpPr>
        <p:spPr>
          <a:xfrm>
            <a:off x="1746142" y="9206931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Drobný hmotný dlouhodobý majetek</a:t>
            </a:r>
          </a:p>
        </p:txBody>
      </p:sp>
      <p:sp>
        <p:nvSpPr>
          <p:cNvPr id="3937" name="TextBox3936"/>
          <p:cNvSpPr>
            <a:spLocks noGrp="1"/>
          </p:cNvSpPr>
          <p:nvPr>
            <p:ph/>
          </p:nvPr>
        </p:nvSpPr>
        <p:spPr>
          <a:xfrm>
            <a:off x="5261105" y="9206931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330 000,00</a:t>
            </a:r>
          </a:p>
        </p:txBody>
      </p:sp>
      <p:sp>
        <p:nvSpPr>
          <p:cNvPr id="3938" name="TextBox3937"/>
          <p:cNvSpPr>
            <a:spLocks noGrp="1"/>
          </p:cNvSpPr>
          <p:nvPr>
            <p:ph/>
          </p:nvPr>
        </p:nvSpPr>
        <p:spPr>
          <a:xfrm>
            <a:off x="6372287" y="9206931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330 000,00</a:t>
            </a:r>
          </a:p>
        </p:txBody>
      </p:sp>
      <p:sp>
        <p:nvSpPr>
          <p:cNvPr id="3939" name="TextBox3938"/>
          <p:cNvSpPr>
            <a:spLocks noGrp="1"/>
          </p:cNvSpPr>
          <p:nvPr>
            <p:ph/>
          </p:nvPr>
        </p:nvSpPr>
        <p:spPr>
          <a:xfrm>
            <a:off x="7483469" y="9206931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44 332,90</a:t>
            </a:r>
          </a:p>
        </p:txBody>
      </p:sp>
      <p:sp>
        <p:nvSpPr>
          <p:cNvPr id="3940" name="TextBox3939"/>
          <p:cNvSpPr>
            <a:spLocks noGrp="1"/>
          </p:cNvSpPr>
          <p:nvPr>
            <p:ph/>
          </p:nvPr>
        </p:nvSpPr>
        <p:spPr>
          <a:xfrm>
            <a:off x="8594651" y="9252285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13,4 %</a:t>
            </a:r>
          </a:p>
        </p:txBody>
      </p:sp>
      <p:sp>
        <p:nvSpPr>
          <p:cNvPr id="3941" name="TextBox3940"/>
          <p:cNvSpPr>
            <a:spLocks noGrp="1"/>
          </p:cNvSpPr>
          <p:nvPr>
            <p:ph/>
          </p:nvPr>
        </p:nvSpPr>
        <p:spPr>
          <a:xfrm>
            <a:off x="498897" y="9411026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6171</a:t>
            </a:r>
          </a:p>
        </p:txBody>
      </p:sp>
      <p:sp>
        <p:nvSpPr>
          <p:cNvPr id="3942" name="TextBox3941"/>
          <p:cNvSpPr>
            <a:spLocks noGrp="1"/>
          </p:cNvSpPr>
          <p:nvPr>
            <p:ph/>
          </p:nvPr>
        </p:nvSpPr>
        <p:spPr>
          <a:xfrm>
            <a:off x="1133859" y="9411026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5139</a:t>
            </a:r>
          </a:p>
        </p:txBody>
      </p:sp>
      <p:sp>
        <p:nvSpPr>
          <p:cNvPr id="3943" name="TextBox3942"/>
          <p:cNvSpPr>
            <a:spLocks noGrp="1"/>
          </p:cNvSpPr>
          <p:nvPr>
            <p:ph/>
          </p:nvPr>
        </p:nvSpPr>
        <p:spPr>
          <a:xfrm>
            <a:off x="1746142" y="9411026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Nákup materiálu j.n.</a:t>
            </a:r>
          </a:p>
        </p:txBody>
      </p:sp>
      <p:sp>
        <p:nvSpPr>
          <p:cNvPr id="3944" name="TextBox3943"/>
          <p:cNvSpPr>
            <a:spLocks noGrp="1"/>
          </p:cNvSpPr>
          <p:nvPr>
            <p:ph/>
          </p:nvPr>
        </p:nvSpPr>
        <p:spPr>
          <a:xfrm>
            <a:off x="5261105" y="9411026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3945" name="TextBox3944"/>
          <p:cNvSpPr>
            <a:spLocks noGrp="1"/>
          </p:cNvSpPr>
          <p:nvPr>
            <p:ph/>
          </p:nvPr>
        </p:nvSpPr>
        <p:spPr>
          <a:xfrm>
            <a:off x="6372287" y="9411026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100 000,00</a:t>
            </a:r>
          </a:p>
        </p:txBody>
      </p:sp>
      <p:sp>
        <p:nvSpPr>
          <p:cNvPr id="3946" name="TextBox3945"/>
          <p:cNvSpPr>
            <a:spLocks noGrp="1"/>
          </p:cNvSpPr>
          <p:nvPr>
            <p:ph/>
          </p:nvPr>
        </p:nvSpPr>
        <p:spPr>
          <a:xfrm>
            <a:off x="7483469" y="9411026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49 759,54</a:t>
            </a:r>
          </a:p>
        </p:txBody>
      </p:sp>
      <p:sp>
        <p:nvSpPr>
          <p:cNvPr id="3947" name="TextBox3946"/>
          <p:cNvSpPr>
            <a:spLocks noGrp="1"/>
          </p:cNvSpPr>
          <p:nvPr>
            <p:ph/>
          </p:nvPr>
        </p:nvSpPr>
        <p:spPr>
          <a:xfrm>
            <a:off x="8594651" y="9456380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49,8 %</a:t>
            </a:r>
          </a:p>
        </p:txBody>
      </p:sp>
      <p:sp>
        <p:nvSpPr>
          <p:cNvPr id="3948" name="TextBox3947"/>
          <p:cNvSpPr>
            <a:spLocks noGrp="1"/>
          </p:cNvSpPr>
          <p:nvPr>
            <p:ph/>
          </p:nvPr>
        </p:nvSpPr>
        <p:spPr>
          <a:xfrm>
            <a:off x="498897" y="9615120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6171</a:t>
            </a:r>
          </a:p>
        </p:txBody>
      </p:sp>
      <p:sp>
        <p:nvSpPr>
          <p:cNvPr id="3949" name="TextBox3948"/>
          <p:cNvSpPr>
            <a:spLocks noGrp="1"/>
          </p:cNvSpPr>
          <p:nvPr>
            <p:ph/>
          </p:nvPr>
        </p:nvSpPr>
        <p:spPr>
          <a:xfrm>
            <a:off x="1133859" y="9615120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5151</a:t>
            </a:r>
          </a:p>
        </p:txBody>
      </p:sp>
      <p:sp>
        <p:nvSpPr>
          <p:cNvPr id="3950" name="TextBox3949"/>
          <p:cNvSpPr>
            <a:spLocks noGrp="1"/>
          </p:cNvSpPr>
          <p:nvPr>
            <p:ph/>
          </p:nvPr>
        </p:nvSpPr>
        <p:spPr>
          <a:xfrm>
            <a:off x="1746142" y="9615120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Studená voda</a:t>
            </a:r>
          </a:p>
        </p:txBody>
      </p:sp>
      <p:sp>
        <p:nvSpPr>
          <p:cNvPr id="3951" name="TextBox3950"/>
          <p:cNvSpPr>
            <a:spLocks noGrp="1"/>
          </p:cNvSpPr>
          <p:nvPr>
            <p:ph/>
          </p:nvPr>
        </p:nvSpPr>
        <p:spPr>
          <a:xfrm>
            <a:off x="5261105" y="9615120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6 000,00</a:t>
            </a:r>
          </a:p>
        </p:txBody>
      </p:sp>
      <p:sp>
        <p:nvSpPr>
          <p:cNvPr id="3952" name="TextBox3951"/>
          <p:cNvSpPr>
            <a:spLocks noGrp="1"/>
          </p:cNvSpPr>
          <p:nvPr>
            <p:ph/>
          </p:nvPr>
        </p:nvSpPr>
        <p:spPr>
          <a:xfrm>
            <a:off x="6372287" y="9615120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11 000,00</a:t>
            </a:r>
          </a:p>
        </p:txBody>
      </p:sp>
      <p:sp>
        <p:nvSpPr>
          <p:cNvPr id="3953" name="TextBox3952"/>
          <p:cNvSpPr>
            <a:spLocks noGrp="1"/>
          </p:cNvSpPr>
          <p:nvPr>
            <p:ph/>
          </p:nvPr>
        </p:nvSpPr>
        <p:spPr>
          <a:xfrm>
            <a:off x="7483469" y="9615120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10 243,40</a:t>
            </a:r>
          </a:p>
        </p:txBody>
      </p:sp>
      <p:sp>
        <p:nvSpPr>
          <p:cNvPr id="3954" name="TextBox3953"/>
          <p:cNvSpPr>
            <a:spLocks noGrp="1"/>
          </p:cNvSpPr>
          <p:nvPr>
            <p:ph/>
          </p:nvPr>
        </p:nvSpPr>
        <p:spPr>
          <a:xfrm>
            <a:off x="8594651" y="9660474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93,1 %</a:t>
            </a:r>
          </a:p>
        </p:txBody>
      </p:sp>
      <p:sp>
        <p:nvSpPr>
          <p:cNvPr id="3955" name="TextBox3954"/>
          <p:cNvSpPr>
            <a:spLocks noGrp="1"/>
          </p:cNvSpPr>
          <p:nvPr>
            <p:ph/>
          </p:nvPr>
        </p:nvSpPr>
        <p:spPr>
          <a:xfrm>
            <a:off x="498897" y="9819214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6171</a:t>
            </a:r>
          </a:p>
        </p:txBody>
      </p:sp>
      <p:sp>
        <p:nvSpPr>
          <p:cNvPr id="3956" name="TextBox3955"/>
          <p:cNvSpPr>
            <a:spLocks noGrp="1"/>
          </p:cNvSpPr>
          <p:nvPr>
            <p:ph/>
          </p:nvPr>
        </p:nvSpPr>
        <p:spPr>
          <a:xfrm>
            <a:off x="1133859" y="9819214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5153</a:t>
            </a:r>
          </a:p>
        </p:txBody>
      </p:sp>
      <p:sp>
        <p:nvSpPr>
          <p:cNvPr id="3957" name="TextBox3956"/>
          <p:cNvSpPr>
            <a:spLocks noGrp="1"/>
          </p:cNvSpPr>
          <p:nvPr>
            <p:ph/>
          </p:nvPr>
        </p:nvSpPr>
        <p:spPr>
          <a:xfrm>
            <a:off x="1746142" y="9819214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Plyn</a:t>
            </a:r>
          </a:p>
        </p:txBody>
      </p:sp>
      <p:sp>
        <p:nvSpPr>
          <p:cNvPr id="3958" name="TextBox3957"/>
          <p:cNvSpPr>
            <a:spLocks noGrp="1"/>
          </p:cNvSpPr>
          <p:nvPr>
            <p:ph/>
          </p:nvPr>
        </p:nvSpPr>
        <p:spPr>
          <a:xfrm>
            <a:off x="5261105" y="9819214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90 000,00</a:t>
            </a:r>
          </a:p>
        </p:txBody>
      </p:sp>
      <p:sp>
        <p:nvSpPr>
          <p:cNvPr id="3959" name="TextBox3958"/>
          <p:cNvSpPr>
            <a:spLocks noGrp="1"/>
          </p:cNvSpPr>
          <p:nvPr>
            <p:ph/>
          </p:nvPr>
        </p:nvSpPr>
        <p:spPr>
          <a:xfrm>
            <a:off x="6372287" y="9819214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90 000,00</a:t>
            </a:r>
          </a:p>
        </p:txBody>
      </p:sp>
      <p:sp>
        <p:nvSpPr>
          <p:cNvPr id="3960" name="TextBox3959"/>
          <p:cNvSpPr>
            <a:spLocks noGrp="1"/>
          </p:cNvSpPr>
          <p:nvPr>
            <p:ph/>
          </p:nvPr>
        </p:nvSpPr>
        <p:spPr>
          <a:xfrm>
            <a:off x="7483469" y="9819214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53 615,51</a:t>
            </a:r>
          </a:p>
        </p:txBody>
      </p:sp>
      <p:sp>
        <p:nvSpPr>
          <p:cNvPr id="3961" name="TextBox3960"/>
          <p:cNvSpPr>
            <a:spLocks noGrp="1"/>
          </p:cNvSpPr>
          <p:nvPr>
            <p:ph/>
          </p:nvPr>
        </p:nvSpPr>
        <p:spPr>
          <a:xfrm>
            <a:off x="8594651" y="9864569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59,6 %</a:t>
            </a:r>
          </a:p>
        </p:txBody>
      </p:sp>
      <p:sp>
        <p:nvSpPr>
          <p:cNvPr id="3962" name="TextBox3961"/>
          <p:cNvSpPr>
            <a:spLocks noGrp="1"/>
          </p:cNvSpPr>
          <p:nvPr>
            <p:ph/>
          </p:nvPr>
        </p:nvSpPr>
        <p:spPr>
          <a:xfrm>
            <a:off x="498897" y="10023309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6171</a:t>
            </a:r>
          </a:p>
        </p:txBody>
      </p:sp>
      <p:sp>
        <p:nvSpPr>
          <p:cNvPr id="3963" name="TextBox3962"/>
          <p:cNvSpPr>
            <a:spLocks noGrp="1"/>
          </p:cNvSpPr>
          <p:nvPr>
            <p:ph/>
          </p:nvPr>
        </p:nvSpPr>
        <p:spPr>
          <a:xfrm>
            <a:off x="1133859" y="10023309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5154</a:t>
            </a:r>
          </a:p>
        </p:txBody>
      </p:sp>
      <p:sp>
        <p:nvSpPr>
          <p:cNvPr id="3964" name="TextBox3963"/>
          <p:cNvSpPr>
            <a:spLocks noGrp="1"/>
          </p:cNvSpPr>
          <p:nvPr>
            <p:ph/>
          </p:nvPr>
        </p:nvSpPr>
        <p:spPr>
          <a:xfrm>
            <a:off x="1746142" y="10023309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Elektrická energie</a:t>
            </a:r>
          </a:p>
        </p:txBody>
      </p:sp>
      <p:sp>
        <p:nvSpPr>
          <p:cNvPr id="3965" name="TextBox3964"/>
          <p:cNvSpPr>
            <a:spLocks noGrp="1"/>
          </p:cNvSpPr>
          <p:nvPr>
            <p:ph/>
          </p:nvPr>
        </p:nvSpPr>
        <p:spPr>
          <a:xfrm>
            <a:off x="5261105" y="10023309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30 000,00</a:t>
            </a:r>
          </a:p>
        </p:txBody>
      </p:sp>
      <p:sp>
        <p:nvSpPr>
          <p:cNvPr id="3966" name="TextBox3965"/>
          <p:cNvSpPr>
            <a:spLocks noGrp="1"/>
          </p:cNvSpPr>
          <p:nvPr>
            <p:ph/>
          </p:nvPr>
        </p:nvSpPr>
        <p:spPr>
          <a:xfrm>
            <a:off x="6372287" y="10023309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30 000,00</a:t>
            </a:r>
          </a:p>
        </p:txBody>
      </p:sp>
      <p:sp>
        <p:nvSpPr>
          <p:cNvPr id="3967" name="TextBox3966"/>
          <p:cNvSpPr>
            <a:spLocks noGrp="1"/>
          </p:cNvSpPr>
          <p:nvPr>
            <p:ph/>
          </p:nvPr>
        </p:nvSpPr>
        <p:spPr>
          <a:xfrm>
            <a:off x="7483469" y="10023309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21 797,00</a:t>
            </a:r>
          </a:p>
        </p:txBody>
      </p:sp>
      <p:sp>
        <p:nvSpPr>
          <p:cNvPr id="3968" name="TextBox3967"/>
          <p:cNvSpPr>
            <a:spLocks noGrp="1"/>
          </p:cNvSpPr>
          <p:nvPr>
            <p:ph/>
          </p:nvPr>
        </p:nvSpPr>
        <p:spPr>
          <a:xfrm>
            <a:off x="8594651" y="10068663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72,7 %</a:t>
            </a:r>
          </a:p>
        </p:txBody>
      </p:sp>
      <p:sp>
        <p:nvSpPr>
          <p:cNvPr id="3969" name="TextBox3968"/>
          <p:cNvSpPr>
            <a:spLocks noGrp="1"/>
          </p:cNvSpPr>
          <p:nvPr>
            <p:ph/>
          </p:nvPr>
        </p:nvSpPr>
        <p:spPr>
          <a:xfrm>
            <a:off x="498897" y="10227403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6171</a:t>
            </a:r>
          </a:p>
        </p:txBody>
      </p:sp>
      <p:sp>
        <p:nvSpPr>
          <p:cNvPr id="3970" name="TextBox3969"/>
          <p:cNvSpPr>
            <a:spLocks noGrp="1"/>
          </p:cNvSpPr>
          <p:nvPr>
            <p:ph/>
          </p:nvPr>
        </p:nvSpPr>
        <p:spPr>
          <a:xfrm>
            <a:off x="1133859" y="10227403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5161</a:t>
            </a:r>
          </a:p>
        </p:txBody>
      </p:sp>
      <p:sp>
        <p:nvSpPr>
          <p:cNvPr id="3971" name="TextBox3970"/>
          <p:cNvSpPr>
            <a:spLocks noGrp="1"/>
          </p:cNvSpPr>
          <p:nvPr>
            <p:ph/>
          </p:nvPr>
        </p:nvSpPr>
        <p:spPr>
          <a:xfrm>
            <a:off x="1746142" y="10227403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Poštovní služby</a:t>
            </a:r>
          </a:p>
        </p:txBody>
      </p:sp>
      <p:sp>
        <p:nvSpPr>
          <p:cNvPr id="3972" name="TextBox3971"/>
          <p:cNvSpPr>
            <a:spLocks noGrp="1"/>
          </p:cNvSpPr>
          <p:nvPr>
            <p:ph/>
          </p:nvPr>
        </p:nvSpPr>
        <p:spPr>
          <a:xfrm>
            <a:off x="5261105" y="10227403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4 000,00</a:t>
            </a:r>
          </a:p>
        </p:txBody>
      </p:sp>
      <p:sp>
        <p:nvSpPr>
          <p:cNvPr id="3973" name="TextBox3972"/>
          <p:cNvSpPr>
            <a:spLocks noGrp="1"/>
          </p:cNvSpPr>
          <p:nvPr>
            <p:ph/>
          </p:nvPr>
        </p:nvSpPr>
        <p:spPr>
          <a:xfrm>
            <a:off x="6372287" y="10227403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4 000,00</a:t>
            </a:r>
          </a:p>
        </p:txBody>
      </p:sp>
      <p:sp>
        <p:nvSpPr>
          <p:cNvPr id="3974" name="TextBox3973"/>
          <p:cNvSpPr>
            <a:spLocks noGrp="1"/>
          </p:cNvSpPr>
          <p:nvPr>
            <p:ph/>
          </p:nvPr>
        </p:nvSpPr>
        <p:spPr>
          <a:xfrm>
            <a:off x="7483469" y="10227403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2 271,00</a:t>
            </a:r>
          </a:p>
        </p:txBody>
      </p:sp>
      <p:sp>
        <p:nvSpPr>
          <p:cNvPr id="3975" name="TextBox3974"/>
          <p:cNvSpPr>
            <a:spLocks noGrp="1"/>
          </p:cNvSpPr>
          <p:nvPr>
            <p:ph/>
          </p:nvPr>
        </p:nvSpPr>
        <p:spPr>
          <a:xfrm>
            <a:off x="8594651" y="10272758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56,8 %</a:t>
            </a:r>
          </a:p>
        </p:txBody>
      </p:sp>
      <p:sp>
        <p:nvSpPr>
          <p:cNvPr id="3976" name="TextBox3975"/>
          <p:cNvSpPr>
            <a:spLocks noGrp="1"/>
          </p:cNvSpPr>
          <p:nvPr>
            <p:ph/>
          </p:nvPr>
        </p:nvSpPr>
        <p:spPr>
          <a:xfrm>
            <a:off x="498897" y="10431498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6171</a:t>
            </a:r>
          </a:p>
        </p:txBody>
      </p:sp>
      <p:sp>
        <p:nvSpPr>
          <p:cNvPr id="3977" name="TextBox3976"/>
          <p:cNvSpPr>
            <a:spLocks noGrp="1"/>
          </p:cNvSpPr>
          <p:nvPr>
            <p:ph/>
          </p:nvPr>
        </p:nvSpPr>
        <p:spPr>
          <a:xfrm>
            <a:off x="1133859" y="10431498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5162</a:t>
            </a:r>
          </a:p>
        </p:txBody>
      </p:sp>
      <p:sp>
        <p:nvSpPr>
          <p:cNvPr id="3978" name="TextBox3977"/>
          <p:cNvSpPr>
            <a:spLocks noGrp="1"/>
          </p:cNvSpPr>
          <p:nvPr>
            <p:ph/>
          </p:nvPr>
        </p:nvSpPr>
        <p:spPr>
          <a:xfrm>
            <a:off x="1746142" y="10431498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Služby telekomunikací a radiokomunikací</a:t>
            </a:r>
          </a:p>
        </p:txBody>
      </p:sp>
      <p:sp>
        <p:nvSpPr>
          <p:cNvPr id="3979" name="TextBox3978"/>
          <p:cNvSpPr>
            <a:spLocks noGrp="1"/>
          </p:cNvSpPr>
          <p:nvPr>
            <p:ph/>
          </p:nvPr>
        </p:nvSpPr>
        <p:spPr>
          <a:xfrm>
            <a:off x="5261105" y="10431498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30 000,00</a:t>
            </a:r>
          </a:p>
        </p:txBody>
      </p:sp>
      <p:sp>
        <p:nvSpPr>
          <p:cNvPr id="3980" name="TextBox3979"/>
          <p:cNvSpPr>
            <a:spLocks noGrp="1"/>
          </p:cNvSpPr>
          <p:nvPr>
            <p:ph/>
          </p:nvPr>
        </p:nvSpPr>
        <p:spPr>
          <a:xfrm>
            <a:off x="6372287" y="10431498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30 000,00</a:t>
            </a:r>
          </a:p>
        </p:txBody>
      </p:sp>
      <p:sp>
        <p:nvSpPr>
          <p:cNvPr id="3981" name="TextBox3980"/>
          <p:cNvSpPr>
            <a:spLocks noGrp="1"/>
          </p:cNvSpPr>
          <p:nvPr>
            <p:ph/>
          </p:nvPr>
        </p:nvSpPr>
        <p:spPr>
          <a:xfrm>
            <a:off x="7483469" y="10431498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21 856,00</a:t>
            </a:r>
          </a:p>
        </p:txBody>
      </p:sp>
      <p:sp>
        <p:nvSpPr>
          <p:cNvPr id="3982" name="TextBox3981"/>
          <p:cNvSpPr>
            <a:spLocks noGrp="1"/>
          </p:cNvSpPr>
          <p:nvPr>
            <p:ph/>
          </p:nvPr>
        </p:nvSpPr>
        <p:spPr>
          <a:xfrm>
            <a:off x="8594651" y="10476852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72,9 %</a:t>
            </a:r>
          </a:p>
        </p:txBody>
      </p:sp>
      <p:sp>
        <p:nvSpPr>
          <p:cNvPr id="3983" name="TextBox3982"/>
          <p:cNvSpPr>
            <a:spLocks noGrp="1"/>
          </p:cNvSpPr>
          <p:nvPr>
            <p:ph/>
          </p:nvPr>
        </p:nvSpPr>
        <p:spPr>
          <a:xfrm>
            <a:off x="498897" y="10635592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6171</a:t>
            </a:r>
          </a:p>
        </p:txBody>
      </p:sp>
      <p:sp>
        <p:nvSpPr>
          <p:cNvPr id="3984" name="TextBox3983"/>
          <p:cNvSpPr>
            <a:spLocks noGrp="1"/>
          </p:cNvSpPr>
          <p:nvPr>
            <p:ph/>
          </p:nvPr>
        </p:nvSpPr>
        <p:spPr>
          <a:xfrm>
            <a:off x="1133859" y="10635592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5165</a:t>
            </a:r>
          </a:p>
        </p:txBody>
      </p:sp>
      <p:sp>
        <p:nvSpPr>
          <p:cNvPr id="3985" name="TextBox3984"/>
          <p:cNvSpPr>
            <a:spLocks noGrp="1"/>
          </p:cNvSpPr>
          <p:nvPr>
            <p:ph/>
          </p:nvPr>
        </p:nvSpPr>
        <p:spPr>
          <a:xfrm>
            <a:off x="1746142" y="10635592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Nájemné za půdu</a:t>
            </a:r>
          </a:p>
        </p:txBody>
      </p:sp>
      <p:sp>
        <p:nvSpPr>
          <p:cNvPr id="3986" name="TextBox3985"/>
          <p:cNvSpPr>
            <a:spLocks noGrp="1"/>
          </p:cNvSpPr>
          <p:nvPr>
            <p:ph/>
          </p:nvPr>
        </p:nvSpPr>
        <p:spPr>
          <a:xfrm>
            <a:off x="5261105" y="10635592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1 000,00</a:t>
            </a:r>
          </a:p>
        </p:txBody>
      </p:sp>
      <p:sp>
        <p:nvSpPr>
          <p:cNvPr id="3987" name="TextBox3986"/>
          <p:cNvSpPr>
            <a:spLocks noGrp="1"/>
          </p:cNvSpPr>
          <p:nvPr>
            <p:ph/>
          </p:nvPr>
        </p:nvSpPr>
        <p:spPr>
          <a:xfrm>
            <a:off x="6372287" y="10635592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1 000,00</a:t>
            </a:r>
          </a:p>
        </p:txBody>
      </p:sp>
      <p:sp>
        <p:nvSpPr>
          <p:cNvPr id="3988" name="TextBox3987"/>
          <p:cNvSpPr>
            <a:spLocks noGrp="1"/>
          </p:cNvSpPr>
          <p:nvPr>
            <p:ph/>
          </p:nvPr>
        </p:nvSpPr>
        <p:spPr>
          <a:xfrm>
            <a:off x="7483469" y="10635592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924,00</a:t>
            </a:r>
          </a:p>
        </p:txBody>
      </p:sp>
      <p:sp>
        <p:nvSpPr>
          <p:cNvPr id="3989" name="TextBox3988"/>
          <p:cNvSpPr>
            <a:spLocks noGrp="1"/>
          </p:cNvSpPr>
          <p:nvPr>
            <p:ph/>
          </p:nvPr>
        </p:nvSpPr>
        <p:spPr>
          <a:xfrm>
            <a:off x="8594651" y="10680947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92,4 %</a:t>
            </a:r>
          </a:p>
        </p:txBody>
      </p:sp>
      <p:sp>
        <p:nvSpPr>
          <p:cNvPr id="3990" name="TextBox3989"/>
          <p:cNvSpPr>
            <a:spLocks noGrp="1"/>
          </p:cNvSpPr>
          <p:nvPr>
            <p:ph/>
          </p:nvPr>
        </p:nvSpPr>
        <p:spPr>
          <a:xfrm>
            <a:off x="498897" y="10839687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6171</a:t>
            </a:r>
          </a:p>
        </p:txBody>
      </p:sp>
      <p:sp>
        <p:nvSpPr>
          <p:cNvPr id="3991" name="TextBox3990"/>
          <p:cNvSpPr>
            <a:spLocks noGrp="1"/>
          </p:cNvSpPr>
          <p:nvPr>
            <p:ph/>
          </p:nvPr>
        </p:nvSpPr>
        <p:spPr>
          <a:xfrm>
            <a:off x="1133859" y="10839687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5167</a:t>
            </a:r>
          </a:p>
        </p:txBody>
      </p:sp>
      <p:sp>
        <p:nvSpPr>
          <p:cNvPr id="3992" name="TextBox3991"/>
          <p:cNvSpPr>
            <a:spLocks noGrp="1"/>
          </p:cNvSpPr>
          <p:nvPr>
            <p:ph/>
          </p:nvPr>
        </p:nvSpPr>
        <p:spPr>
          <a:xfrm>
            <a:off x="1746142" y="10839687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Služby školení a vzdělávání</a:t>
            </a:r>
          </a:p>
        </p:txBody>
      </p:sp>
      <p:sp>
        <p:nvSpPr>
          <p:cNvPr id="3993" name="TextBox3992"/>
          <p:cNvSpPr>
            <a:spLocks noGrp="1"/>
          </p:cNvSpPr>
          <p:nvPr>
            <p:ph/>
          </p:nvPr>
        </p:nvSpPr>
        <p:spPr>
          <a:xfrm>
            <a:off x="5261105" y="10839687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10 000,00</a:t>
            </a:r>
          </a:p>
        </p:txBody>
      </p:sp>
      <p:sp>
        <p:nvSpPr>
          <p:cNvPr id="3994" name="TextBox3993"/>
          <p:cNvSpPr>
            <a:spLocks noGrp="1"/>
          </p:cNvSpPr>
          <p:nvPr>
            <p:ph/>
          </p:nvPr>
        </p:nvSpPr>
        <p:spPr>
          <a:xfrm>
            <a:off x="6372287" y="10839687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10 000,00</a:t>
            </a:r>
          </a:p>
        </p:txBody>
      </p:sp>
      <p:sp>
        <p:nvSpPr>
          <p:cNvPr id="3995" name="TextBox3994"/>
          <p:cNvSpPr>
            <a:spLocks noGrp="1"/>
          </p:cNvSpPr>
          <p:nvPr>
            <p:ph/>
          </p:nvPr>
        </p:nvSpPr>
        <p:spPr>
          <a:xfrm>
            <a:off x="7483469" y="10839687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7 570,00</a:t>
            </a:r>
          </a:p>
        </p:txBody>
      </p:sp>
      <p:sp>
        <p:nvSpPr>
          <p:cNvPr id="3996" name="TextBox3995"/>
          <p:cNvSpPr>
            <a:spLocks noGrp="1"/>
          </p:cNvSpPr>
          <p:nvPr>
            <p:ph/>
          </p:nvPr>
        </p:nvSpPr>
        <p:spPr>
          <a:xfrm>
            <a:off x="8594651" y="10885041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75,7 %</a:t>
            </a:r>
          </a:p>
        </p:txBody>
      </p:sp>
      <p:sp>
        <p:nvSpPr>
          <p:cNvPr id="3997" name="TextBox3996"/>
          <p:cNvSpPr>
            <a:spLocks noGrp="1"/>
          </p:cNvSpPr>
          <p:nvPr>
            <p:ph/>
          </p:nvPr>
        </p:nvSpPr>
        <p:spPr>
          <a:xfrm>
            <a:off x="498897" y="11043781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6171</a:t>
            </a:r>
          </a:p>
        </p:txBody>
      </p:sp>
      <p:sp>
        <p:nvSpPr>
          <p:cNvPr id="3998" name="TextBox3997"/>
          <p:cNvSpPr>
            <a:spLocks noGrp="1"/>
          </p:cNvSpPr>
          <p:nvPr>
            <p:ph/>
          </p:nvPr>
        </p:nvSpPr>
        <p:spPr>
          <a:xfrm>
            <a:off x="1133859" y="11043781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5168</a:t>
            </a:r>
          </a:p>
        </p:txBody>
      </p:sp>
      <p:sp>
        <p:nvSpPr>
          <p:cNvPr id="3999" name="TextBox3998"/>
          <p:cNvSpPr>
            <a:spLocks noGrp="1"/>
          </p:cNvSpPr>
          <p:nvPr>
            <p:ph/>
          </p:nvPr>
        </p:nvSpPr>
        <p:spPr>
          <a:xfrm>
            <a:off x="1746142" y="11043781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Zpracování dat a služby souv. s inf. a kom.technol</a:t>
            </a:r>
          </a:p>
        </p:txBody>
      </p:sp>
      <p:sp>
        <p:nvSpPr>
          <p:cNvPr id="4000" name="TextBox3999"/>
          <p:cNvSpPr>
            <a:spLocks noGrp="1"/>
          </p:cNvSpPr>
          <p:nvPr>
            <p:ph/>
          </p:nvPr>
        </p:nvSpPr>
        <p:spPr>
          <a:xfrm>
            <a:off x="5261105" y="11043781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60 000,00</a:t>
            </a:r>
          </a:p>
        </p:txBody>
      </p:sp>
      <p:sp>
        <p:nvSpPr>
          <p:cNvPr id="4001" name="TextBox4000"/>
          <p:cNvSpPr>
            <a:spLocks noGrp="1"/>
          </p:cNvSpPr>
          <p:nvPr>
            <p:ph/>
          </p:nvPr>
        </p:nvSpPr>
        <p:spPr>
          <a:xfrm>
            <a:off x="6372287" y="11043781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60 000,00</a:t>
            </a:r>
          </a:p>
        </p:txBody>
      </p:sp>
      <p:sp>
        <p:nvSpPr>
          <p:cNvPr id="4002" name="TextBox4001"/>
          <p:cNvSpPr>
            <a:spLocks noGrp="1"/>
          </p:cNvSpPr>
          <p:nvPr>
            <p:ph/>
          </p:nvPr>
        </p:nvSpPr>
        <p:spPr>
          <a:xfrm>
            <a:off x="7483469" y="11043781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37 063,31</a:t>
            </a:r>
          </a:p>
        </p:txBody>
      </p:sp>
      <p:sp>
        <p:nvSpPr>
          <p:cNvPr id="4003" name="TextBox4002"/>
          <p:cNvSpPr>
            <a:spLocks noGrp="1"/>
          </p:cNvSpPr>
          <p:nvPr>
            <p:ph/>
          </p:nvPr>
        </p:nvSpPr>
        <p:spPr>
          <a:xfrm>
            <a:off x="8594651" y="11089136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61,8 %</a:t>
            </a:r>
          </a:p>
        </p:txBody>
      </p:sp>
      <p:sp>
        <p:nvSpPr>
          <p:cNvPr id="4004" name="TextBox4003"/>
          <p:cNvSpPr>
            <a:spLocks noGrp="1"/>
          </p:cNvSpPr>
          <p:nvPr>
            <p:ph/>
          </p:nvPr>
        </p:nvSpPr>
        <p:spPr>
          <a:xfrm>
            <a:off x="498897" y="11247876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6171</a:t>
            </a:r>
          </a:p>
        </p:txBody>
      </p:sp>
      <p:sp>
        <p:nvSpPr>
          <p:cNvPr id="4005" name="TextBox4004"/>
          <p:cNvSpPr>
            <a:spLocks noGrp="1"/>
          </p:cNvSpPr>
          <p:nvPr>
            <p:ph/>
          </p:nvPr>
        </p:nvSpPr>
        <p:spPr>
          <a:xfrm>
            <a:off x="1133859" y="11247876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5169</a:t>
            </a:r>
          </a:p>
        </p:txBody>
      </p:sp>
      <p:sp>
        <p:nvSpPr>
          <p:cNvPr id="4006" name="TextBox4005"/>
          <p:cNvSpPr>
            <a:spLocks noGrp="1"/>
          </p:cNvSpPr>
          <p:nvPr>
            <p:ph/>
          </p:nvPr>
        </p:nvSpPr>
        <p:spPr>
          <a:xfrm>
            <a:off x="1746142" y="11247876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Nákup ostatních služeb</a:t>
            </a:r>
          </a:p>
        </p:txBody>
      </p:sp>
      <p:sp>
        <p:nvSpPr>
          <p:cNvPr id="4007" name="TextBox4006"/>
          <p:cNvSpPr>
            <a:spLocks noGrp="1"/>
          </p:cNvSpPr>
          <p:nvPr>
            <p:ph/>
          </p:nvPr>
        </p:nvSpPr>
        <p:spPr>
          <a:xfrm>
            <a:off x="5261105" y="11247876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140 000,00</a:t>
            </a:r>
          </a:p>
        </p:txBody>
      </p:sp>
      <p:sp>
        <p:nvSpPr>
          <p:cNvPr id="4008" name="TextBox4007"/>
          <p:cNvSpPr>
            <a:spLocks noGrp="1"/>
          </p:cNvSpPr>
          <p:nvPr>
            <p:ph/>
          </p:nvPr>
        </p:nvSpPr>
        <p:spPr>
          <a:xfrm>
            <a:off x="6372287" y="11247876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140 000,00</a:t>
            </a:r>
          </a:p>
        </p:txBody>
      </p:sp>
      <p:sp>
        <p:nvSpPr>
          <p:cNvPr id="4009" name="TextBox4008"/>
          <p:cNvSpPr>
            <a:spLocks noGrp="1"/>
          </p:cNvSpPr>
          <p:nvPr>
            <p:ph/>
          </p:nvPr>
        </p:nvSpPr>
        <p:spPr>
          <a:xfrm>
            <a:off x="7483469" y="11247876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75 706,26</a:t>
            </a:r>
          </a:p>
        </p:txBody>
      </p:sp>
      <p:sp>
        <p:nvSpPr>
          <p:cNvPr id="4010" name="TextBox4009"/>
          <p:cNvSpPr>
            <a:spLocks noGrp="1"/>
          </p:cNvSpPr>
          <p:nvPr>
            <p:ph/>
          </p:nvPr>
        </p:nvSpPr>
        <p:spPr>
          <a:xfrm>
            <a:off x="8594651" y="11293230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54,1 %</a:t>
            </a:r>
          </a:p>
        </p:txBody>
      </p:sp>
      <p:sp>
        <p:nvSpPr>
          <p:cNvPr id="4011" name="TextBox4010"/>
          <p:cNvSpPr>
            <a:spLocks noGrp="1"/>
          </p:cNvSpPr>
          <p:nvPr>
            <p:ph/>
          </p:nvPr>
        </p:nvSpPr>
        <p:spPr>
          <a:xfrm>
            <a:off x="498897" y="11451970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6171</a:t>
            </a:r>
          </a:p>
        </p:txBody>
      </p:sp>
      <p:sp>
        <p:nvSpPr>
          <p:cNvPr id="4012" name="TextBox4011"/>
          <p:cNvSpPr>
            <a:spLocks noGrp="1"/>
          </p:cNvSpPr>
          <p:nvPr>
            <p:ph/>
          </p:nvPr>
        </p:nvSpPr>
        <p:spPr>
          <a:xfrm>
            <a:off x="1133859" y="11451970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5171</a:t>
            </a:r>
          </a:p>
        </p:txBody>
      </p:sp>
      <p:sp>
        <p:nvSpPr>
          <p:cNvPr id="4013" name="TextBox4012"/>
          <p:cNvSpPr>
            <a:spLocks noGrp="1"/>
          </p:cNvSpPr>
          <p:nvPr>
            <p:ph/>
          </p:nvPr>
        </p:nvSpPr>
        <p:spPr>
          <a:xfrm>
            <a:off x="1746142" y="11451970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Opravy a udržování</a:t>
            </a:r>
          </a:p>
        </p:txBody>
      </p:sp>
      <p:sp>
        <p:nvSpPr>
          <p:cNvPr id="4014" name="TextBox4013"/>
          <p:cNvSpPr>
            <a:spLocks noGrp="1"/>
          </p:cNvSpPr>
          <p:nvPr>
            <p:ph/>
          </p:nvPr>
        </p:nvSpPr>
        <p:spPr>
          <a:xfrm>
            <a:off x="5261105" y="11451970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100 000,00</a:t>
            </a:r>
          </a:p>
        </p:txBody>
      </p:sp>
      <p:sp>
        <p:nvSpPr>
          <p:cNvPr id="4015" name="TextBox4014"/>
          <p:cNvSpPr>
            <a:spLocks noGrp="1"/>
          </p:cNvSpPr>
          <p:nvPr>
            <p:ph/>
          </p:nvPr>
        </p:nvSpPr>
        <p:spPr>
          <a:xfrm>
            <a:off x="6372287" y="11451970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100 000,00</a:t>
            </a:r>
          </a:p>
        </p:txBody>
      </p:sp>
      <p:sp>
        <p:nvSpPr>
          <p:cNvPr id="4016" name="TextBox4015"/>
          <p:cNvSpPr>
            <a:spLocks noGrp="1"/>
          </p:cNvSpPr>
          <p:nvPr>
            <p:ph/>
          </p:nvPr>
        </p:nvSpPr>
        <p:spPr>
          <a:xfrm>
            <a:off x="7483469" y="11451970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017" name="TextBox4016"/>
          <p:cNvSpPr>
            <a:spLocks noGrp="1"/>
          </p:cNvSpPr>
          <p:nvPr>
            <p:ph/>
          </p:nvPr>
        </p:nvSpPr>
        <p:spPr>
          <a:xfrm>
            <a:off x="8594651" y="11497325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0 %</a:t>
            </a:r>
          </a:p>
        </p:txBody>
      </p:sp>
      <p:sp>
        <p:nvSpPr>
          <p:cNvPr id="4018" name="TextBox4017"/>
          <p:cNvSpPr>
            <a:spLocks noGrp="1"/>
          </p:cNvSpPr>
          <p:nvPr>
            <p:ph/>
          </p:nvPr>
        </p:nvSpPr>
        <p:spPr>
          <a:xfrm>
            <a:off x="498897" y="11656065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6171</a:t>
            </a:r>
          </a:p>
        </p:txBody>
      </p:sp>
      <p:sp>
        <p:nvSpPr>
          <p:cNvPr id="4019" name="TextBox4018"/>
          <p:cNvSpPr>
            <a:spLocks noGrp="1"/>
          </p:cNvSpPr>
          <p:nvPr>
            <p:ph/>
          </p:nvPr>
        </p:nvSpPr>
        <p:spPr>
          <a:xfrm>
            <a:off x="1133859" y="11656065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5173</a:t>
            </a:r>
          </a:p>
        </p:txBody>
      </p:sp>
      <p:sp>
        <p:nvSpPr>
          <p:cNvPr id="4020" name="TextBox4019"/>
          <p:cNvSpPr>
            <a:spLocks noGrp="1"/>
          </p:cNvSpPr>
          <p:nvPr>
            <p:ph/>
          </p:nvPr>
        </p:nvSpPr>
        <p:spPr>
          <a:xfrm>
            <a:off x="1746142" y="11656065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Cestovné (tuzemské i zahraniční)</a:t>
            </a:r>
          </a:p>
        </p:txBody>
      </p:sp>
      <p:sp>
        <p:nvSpPr>
          <p:cNvPr id="4021" name="TextBox4020"/>
          <p:cNvSpPr>
            <a:spLocks noGrp="1"/>
          </p:cNvSpPr>
          <p:nvPr>
            <p:ph/>
          </p:nvPr>
        </p:nvSpPr>
        <p:spPr>
          <a:xfrm>
            <a:off x="5261105" y="11656065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20 000,00</a:t>
            </a:r>
          </a:p>
        </p:txBody>
      </p:sp>
      <p:sp>
        <p:nvSpPr>
          <p:cNvPr id="4022" name="TextBox4021"/>
          <p:cNvSpPr>
            <a:spLocks noGrp="1"/>
          </p:cNvSpPr>
          <p:nvPr>
            <p:ph/>
          </p:nvPr>
        </p:nvSpPr>
        <p:spPr>
          <a:xfrm>
            <a:off x="6372287" y="11656065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20 000,00</a:t>
            </a:r>
          </a:p>
        </p:txBody>
      </p:sp>
      <p:sp>
        <p:nvSpPr>
          <p:cNvPr id="4023" name="TextBox4022"/>
          <p:cNvSpPr>
            <a:spLocks noGrp="1"/>
          </p:cNvSpPr>
          <p:nvPr>
            <p:ph/>
          </p:nvPr>
        </p:nvSpPr>
        <p:spPr>
          <a:xfrm>
            <a:off x="7483469" y="11656065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12 063,00</a:t>
            </a:r>
          </a:p>
        </p:txBody>
      </p:sp>
      <p:sp>
        <p:nvSpPr>
          <p:cNvPr id="4024" name="TextBox4023"/>
          <p:cNvSpPr>
            <a:spLocks noGrp="1"/>
          </p:cNvSpPr>
          <p:nvPr>
            <p:ph/>
          </p:nvPr>
        </p:nvSpPr>
        <p:spPr>
          <a:xfrm>
            <a:off x="8594651" y="11701419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60,3 %</a:t>
            </a:r>
          </a:p>
        </p:txBody>
      </p:sp>
      <p:sp>
        <p:nvSpPr>
          <p:cNvPr id="4025" name="TextBox4024"/>
          <p:cNvSpPr>
            <a:spLocks noGrp="1"/>
          </p:cNvSpPr>
          <p:nvPr>
            <p:ph/>
          </p:nvPr>
        </p:nvSpPr>
        <p:spPr>
          <a:xfrm>
            <a:off x="498897" y="11860159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6171</a:t>
            </a:r>
          </a:p>
        </p:txBody>
      </p:sp>
      <p:sp>
        <p:nvSpPr>
          <p:cNvPr id="4026" name="TextBox4025"/>
          <p:cNvSpPr>
            <a:spLocks noGrp="1"/>
          </p:cNvSpPr>
          <p:nvPr>
            <p:ph/>
          </p:nvPr>
        </p:nvSpPr>
        <p:spPr>
          <a:xfrm>
            <a:off x="1133859" y="11860159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5175</a:t>
            </a:r>
          </a:p>
        </p:txBody>
      </p:sp>
      <p:sp>
        <p:nvSpPr>
          <p:cNvPr id="4027" name="TextBox4026"/>
          <p:cNvSpPr>
            <a:spLocks noGrp="1"/>
          </p:cNvSpPr>
          <p:nvPr>
            <p:ph/>
          </p:nvPr>
        </p:nvSpPr>
        <p:spPr>
          <a:xfrm>
            <a:off x="1746142" y="11860159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Pohoštění</a:t>
            </a:r>
          </a:p>
        </p:txBody>
      </p:sp>
      <p:sp>
        <p:nvSpPr>
          <p:cNvPr id="4028" name="TextBox4027"/>
          <p:cNvSpPr>
            <a:spLocks noGrp="1"/>
          </p:cNvSpPr>
          <p:nvPr>
            <p:ph/>
          </p:nvPr>
        </p:nvSpPr>
        <p:spPr>
          <a:xfrm>
            <a:off x="5261105" y="11860159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5 000,00</a:t>
            </a:r>
          </a:p>
        </p:txBody>
      </p:sp>
      <p:sp>
        <p:nvSpPr>
          <p:cNvPr id="4029" name="TextBox4028"/>
          <p:cNvSpPr>
            <a:spLocks noGrp="1"/>
          </p:cNvSpPr>
          <p:nvPr>
            <p:ph/>
          </p:nvPr>
        </p:nvSpPr>
        <p:spPr>
          <a:xfrm>
            <a:off x="6372287" y="11860159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5 000,00</a:t>
            </a:r>
          </a:p>
        </p:txBody>
      </p:sp>
      <p:sp>
        <p:nvSpPr>
          <p:cNvPr id="4030" name="TextBox4029"/>
          <p:cNvSpPr>
            <a:spLocks noGrp="1"/>
          </p:cNvSpPr>
          <p:nvPr>
            <p:ph/>
          </p:nvPr>
        </p:nvSpPr>
        <p:spPr>
          <a:xfrm>
            <a:off x="7483469" y="11860159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3 605,00</a:t>
            </a:r>
          </a:p>
        </p:txBody>
      </p:sp>
      <p:sp>
        <p:nvSpPr>
          <p:cNvPr id="4031" name="TextBox4030"/>
          <p:cNvSpPr>
            <a:spLocks noGrp="1"/>
          </p:cNvSpPr>
          <p:nvPr>
            <p:ph/>
          </p:nvPr>
        </p:nvSpPr>
        <p:spPr>
          <a:xfrm>
            <a:off x="8594651" y="11905514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72,1 %</a:t>
            </a:r>
          </a:p>
        </p:txBody>
      </p:sp>
      <p:sp>
        <p:nvSpPr>
          <p:cNvPr id="4032" name="TextBox4031"/>
          <p:cNvSpPr>
            <a:spLocks noGrp="1"/>
          </p:cNvSpPr>
          <p:nvPr>
            <p:ph/>
          </p:nvPr>
        </p:nvSpPr>
        <p:spPr>
          <a:xfrm>
            <a:off x="498897" y="12064254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6171</a:t>
            </a:r>
          </a:p>
        </p:txBody>
      </p:sp>
      <p:sp>
        <p:nvSpPr>
          <p:cNvPr id="4033" name="TextBox4032"/>
          <p:cNvSpPr>
            <a:spLocks noGrp="1"/>
          </p:cNvSpPr>
          <p:nvPr>
            <p:ph/>
          </p:nvPr>
        </p:nvSpPr>
        <p:spPr>
          <a:xfrm>
            <a:off x="1133859" y="12064254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5176</a:t>
            </a:r>
          </a:p>
        </p:txBody>
      </p:sp>
      <p:sp>
        <p:nvSpPr>
          <p:cNvPr id="4034" name="TextBox4033"/>
          <p:cNvSpPr>
            <a:spLocks noGrp="1"/>
          </p:cNvSpPr>
          <p:nvPr>
            <p:ph/>
          </p:nvPr>
        </p:nvSpPr>
        <p:spPr>
          <a:xfrm>
            <a:off x="1746142" y="12064254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Účastnické poplatky na konference</a:t>
            </a:r>
          </a:p>
        </p:txBody>
      </p:sp>
      <p:sp>
        <p:nvSpPr>
          <p:cNvPr id="4035" name="TextBox4034"/>
          <p:cNvSpPr>
            <a:spLocks noGrp="1"/>
          </p:cNvSpPr>
          <p:nvPr>
            <p:ph/>
          </p:nvPr>
        </p:nvSpPr>
        <p:spPr>
          <a:xfrm>
            <a:off x="5261105" y="12064254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1 500,00</a:t>
            </a:r>
          </a:p>
        </p:txBody>
      </p:sp>
      <p:sp>
        <p:nvSpPr>
          <p:cNvPr id="4036" name="TextBox4035"/>
          <p:cNvSpPr>
            <a:spLocks noGrp="1"/>
          </p:cNvSpPr>
          <p:nvPr>
            <p:ph/>
          </p:nvPr>
        </p:nvSpPr>
        <p:spPr>
          <a:xfrm>
            <a:off x="6372287" y="12064254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1 500,00</a:t>
            </a:r>
          </a:p>
        </p:txBody>
      </p:sp>
      <p:sp>
        <p:nvSpPr>
          <p:cNvPr id="4037" name="TextBox4036"/>
          <p:cNvSpPr>
            <a:spLocks noGrp="1"/>
          </p:cNvSpPr>
          <p:nvPr>
            <p:ph/>
          </p:nvPr>
        </p:nvSpPr>
        <p:spPr>
          <a:xfrm>
            <a:off x="7483469" y="12064254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038" name="TextBox4037"/>
          <p:cNvSpPr>
            <a:spLocks noGrp="1"/>
          </p:cNvSpPr>
          <p:nvPr>
            <p:ph/>
          </p:nvPr>
        </p:nvSpPr>
        <p:spPr>
          <a:xfrm>
            <a:off x="8594651" y="12109608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0 %</a:t>
            </a:r>
          </a:p>
        </p:txBody>
      </p:sp>
      <p:sp>
        <p:nvSpPr>
          <p:cNvPr id="4039" name="TextBox4038"/>
          <p:cNvSpPr>
            <a:spLocks noGrp="1"/>
          </p:cNvSpPr>
          <p:nvPr>
            <p:ph/>
          </p:nvPr>
        </p:nvSpPr>
        <p:spPr>
          <a:xfrm>
            <a:off x="498897" y="12268348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6171</a:t>
            </a:r>
          </a:p>
        </p:txBody>
      </p:sp>
      <p:sp>
        <p:nvSpPr>
          <p:cNvPr id="4040" name="TextBox4039"/>
          <p:cNvSpPr>
            <a:spLocks noGrp="1"/>
          </p:cNvSpPr>
          <p:nvPr>
            <p:ph/>
          </p:nvPr>
        </p:nvSpPr>
        <p:spPr>
          <a:xfrm>
            <a:off x="1133859" y="12268348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5182</a:t>
            </a:r>
          </a:p>
        </p:txBody>
      </p:sp>
      <p:sp>
        <p:nvSpPr>
          <p:cNvPr id="4041" name="TextBox4040"/>
          <p:cNvSpPr>
            <a:spLocks noGrp="1"/>
          </p:cNvSpPr>
          <p:nvPr>
            <p:ph/>
          </p:nvPr>
        </p:nvSpPr>
        <p:spPr>
          <a:xfrm>
            <a:off x="1746142" y="12268348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Poskytované zálohy vlastní pokladně</a:t>
            </a:r>
          </a:p>
        </p:txBody>
      </p:sp>
      <p:sp>
        <p:nvSpPr>
          <p:cNvPr id="4042" name="TextBox4041"/>
          <p:cNvSpPr>
            <a:spLocks noGrp="1"/>
          </p:cNvSpPr>
          <p:nvPr>
            <p:ph/>
          </p:nvPr>
        </p:nvSpPr>
        <p:spPr>
          <a:xfrm>
            <a:off x="5261105" y="12268348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043" name="TextBox4042"/>
          <p:cNvSpPr>
            <a:spLocks noGrp="1"/>
          </p:cNvSpPr>
          <p:nvPr>
            <p:ph/>
          </p:nvPr>
        </p:nvSpPr>
        <p:spPr>
          <a:xfrm>
            <a:off x="6372287" y="12268348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044" name="TextBox4043"/>
          <p:cNvSpPr>
            <a:spLocks noGrp="1"/>
          </p:cNvSpPr>
          <p:nvPr>
            <p:ph/>
          </p:nvPr>
        </p:nvSpPr>
        <p:spPr>
          <a:xfrm>
            <a:off x="7483469" y="12268348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FF0101"/>
                </a:solidFill>
                <a:latin typeface="Tahoma"/>
              </a:rPr>
              <a:t>17 394,00</a:t>
            </a:r>
          </a:p>
        </p:txBody>
      </p:sp>
      <p:sp>
        <p:nvSpPr>
          <p:cNvPr id="4045" name="TextBox4044"/>
          <p:cNvSpPr>
            <a:spLocks noGrp="1"/>
          </p:cNvSpPr>
          <p:nvPr>
            <p:ph/>
          </p:nvPr>
        </p:nvSpPr>
        <p:spPr>
          <a:xfrm>
            <a:off x="8594651" y="12313703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FF0101"/>
                </a:solidFill>
                <a:latin typeface="Tahoma"/>
              </a:rPr>
              <a:t>--- %</a:t>
            </a:r>
          </a:p>
        </p:txBody>
      </p:sp>
      <p:pic>
        <p:nvPicPr>
          <p:cNvPr id="4045" name="Picture4" descr="Picture4046"/>
          <p:cNvPicPr>
            <a:picLocks noChangeAspect="1"/>
          </p:cNvPicPr>
          <p:nvPr/>
        </p:nvPicPr>
        <p:blipFill>
          <a:blip r:embed="rIdp4045" cstate="print"/>
          <a:stretch>
            <a:fillRect/>
          </a:stretch>
        </p:blipFill>
        <p:spPr>
          <a:xfrm>
            <a:off x="4217253" y="12648554"/>
            <a:ext cx="1089909" cy="341285"/>
          </a:xfrm>
          <a:prstGeom prst="rect">
            <a:avLst/>
          </a:prstGeom>
          <a:noFill/>
        </p:spPr>
      </p:pic>
      <p:sp>
        <p:nvSpPr>
          <p:cNvPr id="4047" name="TextBox4046"/>
          <p:cNvSpPr>
            <a:spLocks noGrp="1"/>
          </p:cNvSpPr>
          <p:nvPr>
            <p:ph/>
          </p:nvPr>
        </p:nvSpPr>
        <p:spPr>
          <a:xfrm>
            <a:off x="4260189" y="12669582"/>
            <a:ext cx="1004037" cy="29108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700" b="0" i="0" smtClean="0">
                <a:solidFill>
                  <a:srgbClr val="010101"/>
                </a:solidFill>
                <a:latin typeface="tahoma"/>
              </a:rPr>
              <a:t>Strana
5 z 16</a:t>
            </a:r>
          </a:p>
        </p:txBody>
      </p:sp>
      <p:sp>
        <p:nvSpPr>
          <p:cNvPr id="4048" name="TextBox4047"/>
          <p:cNvSpPr>
            <a:spLocks noGrp="1"/>
          </p:cNvSpPr>
          <p:nvPr>
            <p:ph/>
          </p:nvPr>
        </p:nvSpPr>
        <p:spPr>
          <a:xfrm>
            <a:off x="8000780" y="12657582"/>
            <a:ext cx="1070092" cy="291121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700" b="0" i="0" smtClean="0">
                <a:solidFill>
                  <a:srgbClr val="010101"/>
                </a:solidFill>
                <a:latin typeface="Tahoma"/>
              </a:rPr>
              <a:t>4.12.2017
14:21:00</a:t>
            </a:r>
          </a:p>
        </p:txBody>
      </p:sp>
      <p:sp>
        <p:nvSpPr>
          <p:cNvPr id="4049" name="TextBox4048"/>
          <p:cNvSpPr>
            <a:spLocks noGrp="1"/>
          </p:cNvSpPr>
          <p:nvPr>
            <p:ph/>
          </p:nvPr>
        </p:nvSpPr>
        <p:spPr>
          <a:xfrm>
            <a:off x="453543" y="12663585"/>
            <a:ext cx="3657248" cy="291121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700" b="0" i="0" smtClean="0">
                <a:solidFill>
                  <a:srgbClr val="010101"/>
                </a:solidFill>
                <a:latin typeface="Tahoma"/>
              </a:rPr>
              <a:t>Z dat systému GINIS Express vytiskl Jana Nepožitková
Finanční okruhy - Účetnictví 6.07.0 (Stařechovice), verze: 2017.02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0" name="TextBox4049"/>
          <p:cNvSpPr>
            <a:spLocks noGrp="1"/>
          </p:cNvSpPr>
          <p:nvPr>
            <p:ph/>
          </p:nvPr>
        </p:nvSpPr>
        <p:spPr>
          <a:xfrm>
            <a:off x="498897" y="476220"/>
            <a:ext cx="7914336" cy="249449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1200" b="1" i="0" smtClean="0">
                <a:solidFill>
                  <a:srgbClr val="010101"/>
                </a:solidFill>
                <a:latin typeface="Tahoma"/>
              </a:rPr>
              <a:t>II. Rozpočtové výdaje</a:t>
            </a:r>
          </a:p>
        </p:txBody>
      </p:sp>
      <p:sp>
        <p:nvSpPr>
          <p:cNvPr id="4051" name="TextBox4050"/>
          <p:cNvSpPr>
            <a:spLocks noGrp="1"/>
          </p:cNvSpPr>
          <p:nvPr>
            <p:ph/>
          </p:nvPr>
        </p:nvSpPr>
        <p:spPr>
          <a:xfrm>
            <a:off x="498897" y="793701"/>
            <a:ext cx="612284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ODPA</a:t>
            </a:r>
          </a:p>
        </p:txBody>
      </p:sp>
      <p:cxnSp>
        <p:nvCxnSpPr>
          <p:cNvPr id="4052" name="Line4051"/>
          <p:cNvCxnSpPr/>
          <p:nvPr/>
        </p:nvCxnSpPr>
        <p:spPr>
          <a:xfrm>
            <a:off x="498897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53" name="Line4052"/>
          <p:cNvCxnSpPr/>
          <p:nvPr/>
        </p:nvCxnSpPr>
        <p:spPr>
          <a:xfrm>
            <a:off x="1111180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54" name="Line4053"/>
          <p:cNvCxnSpPr/>
          <p:nvPr/>
        </p:nvCxnSpPr>
        <p:spPr>
          <a:xfrm>
            <a:off x="498897" y="793701"/>
            <a:ext cx="612284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55" name="Line4054"/>
          <p:cNvCxnSpPr/>
          <p:nvPr/>
        </p:nvCxnSpPr>
        <p:spPr>
          <a:xfrm>
            <a:off x="498897" y="1156535"/>
            <a:ext cx="612284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56" name="TextBox4055"/>
          <p:cNvSpPr>
            <a:spLocks noGrp="1"/>
          </p:cNvSpPr>
          <p:nvPr>
            <p:ph/>
          </p:nvPr>
        </p:nvSpPr>
        <p:spPr>
          <a:xfrm>
            <a:off x="1111181" y="793701"/>
            <a:ext cx="634962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POL</a:t>
            </a:r>
          </a:p>
        </p:txBody>
      </p:sp>
      <p:cxnSp>
        <p:nvCxnSpPr>
          <p:cNvPr id="4057" name="Line4056"/>
          <p:cNvCxnSpPr/>
          <p:nvPr/>
        </p:nvCxnSpPr>
        <p:spPr>
          <a:xfrm>
            <a:off x="1111181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58" name="Line4057"/>
          <p:cNvCxnSpPr/>
          <p:nvPr/>
        </p:nvCxnSpPr>
        <p:spPr>
          <a:xfrm>
            <a:off x="1746142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59" name="Line4058"/>
          <p:cNvCxnSpPr/>
          <p:nvPr/>
        </p:nvCxnSpPr>
        <p:spPr>
          <a:xfrm>
            <a:off x="1111181" y="793701"/>
            <a:ext cx="63496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60" name="Line4059"/>
          <p:cNvCxnSpPr/>
          <p:nvPr/>
        </p:nvCxnSpPr>
        <p:spPr>
          <a:xfrm>
            <a:off x="1111181" y="1156535"/>
            <a:ext cx="63496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61" name="TextBox4060"/>
          <p:cNvSpPr>
            <a:spLocks noGrp="1"/>
          </p:cNvSpPr>
          <p:nvPr>
            <p:ph/>
          </p:nvPr>
        </p:nvSpPr>
        <p:spPr>
          <a:xfrm>
            <a:off x="1746142" y="793701"/>
            <a:ext cx="3492286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Text</a:t>
            </a:r>
          </a:p>
        </p:txBody>
      </p:sp>
      <p:cxnSp>
        <p:nvCxnSpPr>
          <p:cNvPr id="4062" name="Line4061"/>
          <p:cNvCxnSpPr/>
          <p:nvPr/>
        </p:nvCxnSpPr>
        <p:spPr>
          <a:xfrm>
            <a:off x="1746142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63" name="Line4062"/>
          <p:cNvCxnSpPr/>
          <p:nvPr/>
        </p:nvCxnSpPr>
        <p:spPr>
          <a:xfrm>
            <a:off x="5238427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64" name="Line4063"/>
          <p:cNvCxnSpPr/>
          <p:nvPr/>
        </p:nvCxnSpPr>
        <p:spPr>
          <a:xfrm>
            <a:off x="1746142" y="793701"/>
            <a:ext cx="3492286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65" name="Line4064"/>
          <p:cNvCxnSpPr/>
          <p:nvPr/>
        </p:nvCxnSpPr>
        <p:spPr>
          <a:xfrm>
            <a:off x="1746142" y="1156535"/>
            <a:ext cx="3492286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66" name="TextBox4065"/>
          <p:cNvSpPr>
            <a:spLocks noGrp="1"/>
          </p:cNvSpPr>
          <p:nvPr>
            <p:ph/>
          </p:nvPr>
        </p:nvSpPr>
        <p:spPr>
          <a:xfrm>
            <a:off x="5238428" y="793701"/>
            <a:ext cx="1133860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Schválený rozpočet</a:t>
            </a:r>
          </a:p>
        </p:txBody>
      </p:sp>
      <p:cxnSp>
        <p:nvCxnSpPr>
          <p:cNvPr id="4067" name="Line4066"/>
          <p:cNvCxnSpPr/>
          <p:nvPr/>
        </p:nvCxnSpPr>
        <p:spPr>
          <a:xfrm>
            <a:off x="5238428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68" name="Line4067"/>
          <p:cNvCxnSpPr/>
          <p:nvPr/>
        </p:nvCxnSpPr>
        <p:spPr>
          <a:xfrm>
            <a:off x="6372287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69" name="Line4068"/>
          <p:cNvCxnSpPr/>
          <p:nvPr/>
        </p:nvCxnSpPr>
        <p:spPr>
          <a:xfrm>
            <a:off x="5238428" y="793701"/>
            <a:ext cx="1133860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70" name="Line4069"/>
          <p:cNvCxnSpPr/>
          <p:nvPr/>
        </p:nvCxnSpPr>
        <p:spPr>
          <a:xfrm>
            <a:off x="5238428" y="1156535"/>
            <a:ext cx="1133860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71" name="TextBox4070"/>
          <p:cNvSpPr>
            <a:spLocks noGrp="1"/>
          </p:cNvSpPr>
          <p:nvPr>
            <p:ph/>
          </p:nvPr>
        </p:nvSpPr>
        <p:spPr>
          <a:xfrm>
            <a:off x="6372287" y="793701"/>
            <a:ext cx="1111182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Rozpočet po změnách</a:t>
            </a:r>
          </a:p>
        </p:txBody>
      </p:sp>
      <p:cxnSp>
        <p:nvCxnSpPr>
          <p:cNvPr id="4072" name="Line4071"/>
          <p:cNvCxnSpPr/>
          <p:nvPr/>
        </p:nvCxnSpPr>
        <p:spPr>
          <a:xfrm>
            <a:off x="6372287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73" name="Line4072"/>
          <p:cNvCxnSpPr/>
          <p:nvPr/>
        </p:nvCxnSpPr>
        <p:spPr>
          <a:xfrm>
            <a:off x="7483468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74" name="Line4073"/>
          <p:cNvCxnSpPr/>
          <p:nvPr/>
        </p:nvCxnSpPr>
        <p:spPr>
          <a:xfrm>
            <a:off x="6372287" y="793701"/>
            <a:ext cx="111118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75" name="Line4074"/>
          <p:cNvCxnSpPr/>
          <p:nvPr/>
        </p:nvCxnSpPr>
        <p:spPr>
          <a:xfrm>
            <a:off x="6372287" y="1156535"/>
            <a:ext cx="111118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76" name="TextBox4075"/>
          <p:cNvSpPr>
            <a:spLocks noGrp="1"/>
          </p:cNvSpPr>
          <p:nvPr>
            <p:ph/>
          </p:nvPr>
        </p:nvSpPr>
        <p:spPr>
          <a:xfrm>
            <a:off x="7483469" y="793701"/>
            <a:ext cx="1088505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Výsledek od počátku roku</a:t>
            </a:r>
          </a:p>
        </p:txBody>
      </p:sp>
      <p:cxnSp>
        <p:nvCxnSpPr>
          <p:cNvPr id="4077" name="Line4076"/>
          <p:cNvCxnSpPr/>
          <p:nvPr/>
        </p:nvCxnSpPr>
        <p:spPr>
          <a:xfrm>
            <a:off x="7483469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78" name="Line4077"/>
          <p:cNvCxnSpPr/>
          <p:nvPr/>
        </p:nvCxnSpPr>
        <p:spPr>
          <a:xfrm>
            <a:off x="8571973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79" name="Line4078"/>
          <p:cNvCxnSpPr/>
          <p:nvPr/>
        </p:nvCxnSpPr>
        <p:spPr>
          <a:xfrm>
            <a:off x="7483469" y="793701"/>
            <a:ext cx="108850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80" name="Line4079"/>
          <p:cNvCxnSpPr/>
          <p:nvPr/>
        </p:nvCxnSpPr>
        <p:spPr>
          <a:xfrm>
            <a:off x="7483469" y="1156535"/>
            <a:ext cx="108850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81" name="TextBox4080"/>
          <p:cNvSpPr>
            <a:spLocks noGrp="1"/>
          </p:cNvSpPr>
          <p:nvPr>
            <p:ph/>
          </p:nvPr>
        </p:nvSpPr>
        <p:spPr>
          <a:xfrm>
            <a:off x="498897" y="1156536"/>
            <a:ext cx="61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a</a:t>
            </a:r>
          </a:p>
        </p:txBody>
      </p:sp>
      <p:cxnSp>
        <p:nvCxnSpPr>
          <p:cNvPr id="4082" name="Line4081"/>
          <p:cNvCxnSpPr/>
          <p:nvPr/>
        </p:nvCxnSpPr>
        <p:spPr>
          <a:xfrm>
            <a:off x="498897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83" name="Line4082"/>
          <p:cNvCxnSpPr/>
          <p:nvPr/>
        </p:nvCxnSpPr>
        <p:spPr>
          <a:xfrm>
            <a:off x="1111180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84" name="Line4083"/>
          <p:cNvCxnSpPr/>
          <p:nvPr/>
        </p:nvCxnSpPr>
        <p:spPr>
          <a:xfrm>
            <a:off x="498897" y="1156536"/>
            <a:ext cx="612284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85" name="Line4084"/>
          <p:cNvCxnSpPr/>
          <p:nvPr/>
        </p:nvCxnSpPr>
        <p:spPr>
          <a:xfrm>
            <a:off x="498897" y="1360630"/>
            <a:ext cx="612284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86" name="TextBox4085"/>
          <p:cNvSpPr>
            <a:spLocks noGrp="1"/>
          </p:cNvSpPr>
          <p:nvPr>
            <p:ph/>
          </p:nvPr>
        </p:nvSpPr>
        <p:spPr>
          <a:xfrm>
            <a:off x="1111181" y="1156536"/>
            <a:ext cx="634962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b</a:t>
            </a:r>
          </a:p>
        </p:txBody>
      </p:sp>
      <p:cxnSp>
        <p:nvCxnSpPr>
          <p:cNvPr id="4087" name="Line4086"/>
          <p:cNvCxnSpPr/>
          <p:nvPr/>
        </p:nvCxnSpPr>
        <p:spPr>
          <a:xfrm>
            <a:off x="1111181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88" name="Line4087"/>
          <p:cNvCxnSpPr/>
          <p:nvPr/>
        </p:nvCxnSpPr>
        <p:spPr>
          <a:xfrm>
            <a:off x="1746142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89" name="Line4088"/>
          <p:cNvCxnSpPr/>
          <p:nvPr/>
        </p:nvCxnSpPr>
        <p:spPr>
          <a:xfrm>
            <a:off x="1111181" y="1156536"/>
            <a:ext cx="63496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90" name="Line4089"/>
          <p:cNvCxnSpPr/>
          <p:nvPr/>
        </p:nvCxnSpPr>
        <p:spPr>
          <a:xfrm>
            <a:off x="1111181" y="1360630"/>
            <a:ext cx="63496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1" name="TextBox4090"/>
          <p:cNvSpPr>
            <a:spLocks noGrp="1"/>
          </p:cNvSpPr>
          <p:nvPr>
            <p:ph/>
          </p:nvPr>
        </p:nvSpPr>
        <p:spPr>
          <a:xfrm>
            <a:off x="1746142" y="1156536"/>
            <a:ext cx="3492286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c</a:t>
            </a:r>
          </a:p>
        </p:txBody>
      </p:sp>
      <p:cxnSp>
        <p:nvCxnSpPr>
          <p:cNvPr id="4092" name="Line4091"/>
          <p:cNvCxnSpPr/>
          <p:nvPr/>
        </p:nvCxnSpPr>
        <p:spPr>
          <a:xfrm>
            <a:off x="1746142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93" name="Line4092"/>
          <p:cNvCxnSpPr/>
          <p:nvPr/>
        </p:nvCxnSpPr>
        <p:spPr>
          <a:xfrm>
            <a:off x="5238427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94" name="Line4093"/>
          <p:cNvCxnSpPr/>
          <p:nvPr/>
        </p:nvCxnSpPr>
        <p:spPr>
          <a:xfrm>
            <a:off x="1746142" y="1156536"/>
            <a:ext cx="3492286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95" name="Line4094"/>
          <p:cNvCxnSpPr/>
          <p:nvPr/>
        </p:nvCxnSpPr>
        <p:spPr>
          <a:xfrm>
            <a:off x="1746142" y="1360630"/>
            <a:ext cx="3492286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6" name="TextBox4095"/>
          <p:cNvSpPr>
            <a:spLocks noGrp="1"/>
          </p:cNvSpPr>
          <p:nvPr>
            <p:ph/>
          </p:nvPr>
        </p:nvSpPr>
        <p:spPr>
          <a:xfrm>
            <a:off x="5238428" y="1156536"/>
            <a:ext cx="1133860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1</a:t>
            </a:r>
          </a:p>
        </p:txBody>
      </p:sp>
      <p:cxnSp>
        <p:nvCxnSpPr>
          <p:cNvPr id="4097" name="Line4096"/>
          <p:cNvCxnSpPr/>
          <p:nvPr/>
        </p:nvCxnSpPr>
        <p:spPr>
          <a:xfrm>
            <a:off x="5238428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98" name="Line4097"/>
          <p:cNvCxnSpPr/>
          <p:nvPr/>
        </p:nvCxnSpPr>
        <p:spPr>
          <a:xfrm>
            <a:off x="6372287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99" name="Line4098"/>
          <p:cNvCxnSpPr/>
          <p:nvPr/>
        </p:nvCxnSpPr>
        <p:spPr>
          <a:xfrm>
            <a:off x="5238428" y="1156536"/>
            <a:ext cx="1133860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0" name="Line4099"/>
          <p:cNvCxnSpPr/>
          <p:nvPr/>
        </p:nvCxnSpPr>
        <p:spPr>
          <a:xfrm>
            <a:off x="5238428" y="1360630"/>
            <a:ext cx="1133860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1" name="TextBox4100"/>
          <p:cNvSpPr>
            <a:spLocks noGrp="1"/>
          </p:cNvSpPr>
          <p:nvPr>
            <p:ph/>
          </p:nvPr>
        </p:nvSpPr>
        <p:spPr>
          <a:xfrm>
            <a:off x="6372287" y="1156536"/>
            <a:ext cx="1111182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2</a:t>
            </a:r>
          </a:p>
        </p:txBody>
      </p:sp>
      <p:cxnSp>
        <p:nvCxnSpPr>
          <p:cNvPr id="4102" name="Line4101"/>
          <p:cNvCxnSpPr/>
          <p:nvPr/>
        </p:nvCxnSpPr>
        <p:spPr>
          <a:xfrm>
            <a:off x="6372287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3" name="Line4102"/>
          <p:cNvCxnSpPr/>
          <p:nvPr/>
        </p:nvCxnSpPr>
        <p:spPr>
          <a:xfrm>
            <a:off x="7483468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4" name="Line4103"/>
          <p:cNvCxnSpPr/>
          <p:nvPr/>
        </p:nvCxnSpPr>
        <p:spPr>
          <a:xfrm>
            <a:off x="6372287" y="1156536"/>
            <a:ext cx="111118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5" name="Line4104"/>
          <p:cNvCxnSpPr/>
          <p:nvPr/>
        </p:nvCxnSpPr>
        <p:spPr>
          <a:xfrm>
            <a:off x="6372287" y="1360630"/>
            <a:ext cx="1111182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6" name="TextBox4105"/>
          <p:cNvSpPr>
            <a:spLocks noGrp="1"/>
          </p:cNvSpPr>
          <p:nvPr>
            <p:ph/>
          </p:nvPr>
        </p:nvSpPr>
        <p:spPr>
          <a:xfrm>
            <a:off x="7483469" y="1156536"/>
            <a:ext cx="108850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3</a:t>
            </a:r>
          </a:p>
        </p:txBody>
      </p:sp>
      <p:cxnSp>
        <p:nvCxnSpPr>
          <p:cNvPr id="4107" name="Line4106"/>
          <p:cNvCxnSpPr/>
          <p:nvPr/>
        </p:nvCxnSpPr>
        <p:spPr>
          <a:xfrm>
            <a:off x="7483469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8" name="Line4107"/>
          <p:cNvCxnSpPr/>
          <p:nvPr/>
        </p:nvCxnSpPr>
        <p:spPr>
          <a:xfrm>
            <a:off x="8571973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9" name="Line4108"/>
          <p:cNvCxnSpPr/>
          <p:nvPr/>
        </p:nvCxnSpPr>
        <p:spPr>
          <a:xfrm>
            <a:off x="7483469" y="1156536"/>
            <a:ext cx="108850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10" name="Line4109"/>
          <p:cNvCxnSpPr/>
          <p:nvPr/>
        </p:nvCxnSpPr>
        <p:spPr>
          <a:xfrm>
            <a:off x="7483469" y="1360630"/>
            <a:ext cx="108850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11" name="TextBox4110"/>
          <p:cNvSpPr>
            <a:spLocks noGrp="1"/>
          </p:cNvSpPr>
          <p:nvPr>
            <p:ph/>
          </p:nvPr>
        </p:nvSpPr>
        <p:spPr>
          <a:xfrm>
            <a:off x="498897" y="1428662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6171</a:t>
            </a:r>
          </a:p>
        </p:txBody>
      </p:sp>
      <p:sp>
        <p:nvSpPr>
          <p:cNvPr id="4112" name="TextBox4111"/>
          <p:cNvSpPr>
            <a:spLocks noGrp="1"/>
          </p:cNvSpPr>
          <p:nvPr>
            <p:ph/>
          </p:nvPr>
        </p:nvSpPr>
        <p:spPr>
          <a:xfrm>
            <a:off x="1133859" y="1428662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5194</a:t>
            </a:r>
          </a:p>
        </p:txBody>
      </p:sp>
      <p:sp>
        <p:nvSpPr>
          <p:cNvPr id="4113" name="TextBox4112"/>
          <p:cNvSpPr>
            <a:spLocks noGrp="1"/>
          </p:cNvSpPr>
          <p:nvPr>
            <p:ph/>
          </p:nvPr>
        </p:nvSpPr>
        <p:spPr>
          <a:xfrm>
            <a:off x="1746142" y="1428662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Věcné dary</a:t>
            </a:r>
          </a:p>
        </p:txBody>
      </p:sp>
      <p:sp>
        <p:nvSpPr>
          <p:cNvPr id="4114" name="TextBox4113"/>
          <p:cNvSpPr>
            <a:spLocks noGrp="1"/>
          </p:cNvSpPr>
          <p:nvPr>
            <p:ph/>
          </p:nvPr>
        </p:nvSpPr>
        <p:spPr>
          <a:xfrm>
            <a:off x="5261105" y="1428662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115" name="TextBox4114"/>
          <p:cNvSpPr>
            <a:spLocks noGrp="1"/>
          </p:cNvSpPr>
          <p:nvPr>
            <p:ph/>
          </p:nvPr>
        </p:nvSpPr>
        <p:spPr>
          <a:xfrm>
            <a:off x="6372287" y="1428662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1 500,00</a:t>
            </a:r>
          </a:p>
        </p:txBody>
      </p:sp>
      <p:sp>
        <p:nvSpPr>
          <p:cNvPr id="4116" name="TextBox4115"/>
          <p:cNvSpPr>
            <a:spLocks noGrp="1"/>
          </p:cNvSpPr>
          <p:nvPr>
            <p:ph/>
          </p:nvPr>
        </p:nvSpPr>
        <p:spPr>
          <a:xfrm>
            <a:off x="7483469" y="1428662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1 046,00</a:t>
            </a:r>
          </a:p>
        </p:txBody>
      </p:sp>
      <p:sp>
        <p:nvSpPr>
          <p:cNvPr id="4117" name="TextBox4116"/>
          <p:cNvSpPr>
            <a:spLocks noGrp="1"/>
          </p:cNvSpPr>
          <p:nvPr>
            <p:ph/>
          </p:nvPr>
        </p:nvSpPr>
        <p:spPr>
          <a:xfrm>
            <a:off x="8594651" y="1474016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69,7 %</a:t>
            </a:r>
          </a:p>
        </p:txBody>
      </p:sp>
      <p:sp>
        <p:nvSpPr>
          <p:cNvPr id="4118" name="TextBox4117"/>
          <p:cNvSpPr>
            <a:spLocks noGrp="1"/>
          </p:cNvSpPr>
          <p:nvPr>
            <p:ph/>
          </p:nvPr>
        </p:nvSpPr>
        <p:spPr>
          <a:xfrm>
            <a:off x="498897" y="1632756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6171</a:t>
            </a:r>
          </a:p>
        </p:txBody>
      </p:sp>
      <p:sp>
        <p:nvSpPr>
          <p:cNvPr id="4119" name="TextBox4118"/>
          <p:cNvSpPr>
            <a:spLocks noGrp="1"/>
          </p:cNvSpPr>
          <p:nvPr>
            <p:ph/>
          </p:nvPr>
        </p:nvSpPr>
        <p:spPr>
          <a:xfrm>
            <a:off x="1133859" y="1632756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5321</a:t>
            </a:r>
          </a:p>
        </p:txBody>
      </p:sp>
      <p:sp>
        <p:nvSpPr>
          <p:cNvPr id="4120" name="TextBox4119"/>
          <p:cNvSpPr>
            <a:spLocks noGrp="1"/>
          </p:cNvSpPr>
          <p:nvPr>
            <p:ph/>
          </p:nvPr>
        </p:nvSpPr>
        <p:spPr>
          <a:xfrm>
            <a:off x="1746142" y="1632756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Neinvestiční transfery obcím</a:t>
            </a:r>
          </a:p>
        </p:txBody>
      </p:sp>
      <p:sp>
        <p:nvSpPr>
          <p:cNvPr id="4121" name="TextBox4120"/>
          <p:cNvSpPr>
            <a:spLocks noGrp="1"/>
          </p:cNvSpPr>
          <p:nvPr>
            <p:ph/>
          </p:nvPr>
        </p:nvSpPr>
        <p:spPr>
          <a:xfrm>
            <a:off x="5261105" y="1632756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6 000,00</a:t>
            </a:r>
          </a:p>
        </p:txBody>
      </p:sp>
      <p:sp>
        <p:nvSpPr>
          <p:cNvPr id="4122" name="TextBox4121"/>
          <p:cNvSpPr>
            <a:spLocks noGrp="1"/>
          </p:cNvSpPr>
          <p:nvPr>
            <p:ph/>
          </p:nvPr>
        </p:nvSpPr>
        <p:spPr>
          <a:xfrm>
            <a:off x="6372287" y="1632756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6 000,00</a:t>
            </a:r>
          </a:p>
        </p:txBody>
      </p:sp>
      <p:sp>
        <p:nvSpPr>
          <p:cNvPr id="4123" name="TextBox4122"/>
          <p:cNvSpPr>
            <a:spLocks noGrp="1"/>
          </p:cNvSpPr>
          <p:nvPr>
            <p:ph/>
          </p:nvPr>
        </p:nvSpPr>
        <p:spPr>
          <a:xfrm>
            <a:off x="7483469" y="1632756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3 000,00</a:t>
            </a:r>
          </a:p>
        </p:txBody>
      </p:sp>
      <p:sp>
        <p:nvSpPr>
          <p:cNvPr id="4124" name="TextBox4123"/>
          <p:cNvSpPr>
            <a:spLocks noGrp="1"/>
          </p:cNvSpPr>
          <p:nvPr>
            <p:ph/>
          </p:nvPr>
        </p:nvSpPr>
        <p:spPr>
          <a:xfrm>
            <a:off x="8594651" y="1678111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50 %</a:t>
            </a:r>
          </a:p>
        </p:txBody>
      </p:sp>
      <p:sp>
        <p:nvSpPr>
          <p:cNvPr id="4125" name="TextBox4124"/>
          <p:cNvSpPr>
            <a:spLocks noGrp="1"/>
          </p:cNvSpPr>
          <p:nvPr>
            <p:ph/>
          </p:nvPr>
        </p:nvSpPr>
        <p:spPr>
          <a:xfrm>
            <a:off x="498897" y="1836851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6171</a:t>
            </a:r>
          </a:p>
        </p:txBody>
      </p:sp>
      <p:sp>
        <p:nvSpPr>
          <p:cNvPr id="4126" name="TextBox4125"/>
          <p:cNvSpPr>
            <a:spLocks noGrp="1"/>
          </p:cNvSpPr>
          <p:nvPr>
            <p:ph/>
          </p:nvPr>
        </p:nvSpPr>
        <p:spPr>
          <a:xfrm>
            <a:off x="1133859" y="1836851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5339</a:t>
            </a:r>
          </a:p>
        </p:txBody>
      </p:sp>
      <p:sp>
        <p:nvSpPr>
          <p:cNvPr id="4127" name="TextBox4126"/>
          <p:cNvSpPr>
            <a:spLocks noGrp="1"/>
          </p:cNvSpPr>
          <p:nvPr>
            <p:ph/>
          </p:nvPr>
        </p:nvSpPr>
        <p:spPr>
          <a:xfrm>
            <a:off x="1746142" y="1836851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Neinvestiční transfery cizím příspěvkovým organ.</a:t>
            </a:r>
          </a:p>
        </p:txBody>
      </p:sp>
      <p:sp>
        <p:nvSpPr>
          <p:cNvPr id="4128" name="TextBox4127"/>
          <p:cNvSpPr>
            <a:spLocks noGrp="1"/>
          </p:cNvSpPr>
          <p:nvPr>
            <p:ph/>
          </p:nvPr>
        </p:nvSpPr>
        <p:spPr>
          <a:xfrm>
            <a:off x="5261105" y="1836851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129" name="TextBox4128"/>
          <p:cNvSpPr>
            <a:spLocks noGrp="1"/>
          </p:cNvSpPr>
          <p:nvPr>
            <p:ph/>
          </p:nvPr>
        </p:nvSpPr>
        <p:spPr>
          <a:xfrm>
            <a:off x="6372287" y="1836851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9 400,00</a:t>
            </a:r>
          </a:p>
        </p:txBody>
      </p:sp>
      <p:sp>
        <p:nvSpPr>
          <p:cNvPr id="4130" name="TextBox4129"/>
          <p:cNvSpPr>
            <a:spLocks noGrp="1"/>
          </p:cNvSpPr>
          <p:nvPr>
            <p:ph/>
          </p:nvPr>
        </p:nvSpPr>
        <p:spPr>
          <a:xfrm>
            <a:off x="7483469" y="1836851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9 400,00</a:t>
            </a:r>
          </a:p>
        </p:txBody>
      </p:sp>
      <p:sp>
        <p:nvSpPr>
          <p:cNvPr id="4131" name="TextBox4130"/>
          <p:cNvSpPr>
            <a:spLocks noGrp="1"/>
          </p:cNvSpPr>
          <p:nvPr>
            <p:ph/>
          </p:nvPr>
        </p:nvSpPr>
        <p:spPr>
          <a:xfrm>
            <a:off x="8594651" y="1882205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100 %</a:t>
            </a:r>
          </a:p>
        </p:txBody>
      </p:sp>
      <p:sp>
        <p:nvSpPr>
          <p:cNvPr id="4132" name="TextBox4131"/>
          <p:cNvSpPr>
            <a:spLocks noGrp="1"/>
          </p:cNvSpPr>
          <p:nvPr>
            <p:ph/>
          </p:nvPr>
        </p:nvSpPr>
        <p:spPr>
          <a:xfrm>
            <a:off x="498897" y="2040945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6171</a:t>
            </a:r>
          </a:p>
        </p:txBody>
      </p:sp>
      <p:sp>
        <p:nvSpPr>
          <p:cNvPr id="4133" name="TextBox4132"/>
          <p:cNvSpPr>
            <a:spLocks noGrp="1"/>
          </p:cNvSpPr>
          <p:nvPr>
            <p:ph/>
          </p:nvPr>
        </p:nvSpPr>
        <p:spPr>
          <a:xfrm>
            <a:off x="1133859" y="2040945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5361</a:t>
            </a:r>
          </a:p>
        </p:txBody>
      </p:sp>
      <p:sp>
        <p:nvSpPr>
          <p:cNvPr id="4134" name="TextBox4133"/>
          <p:cNvSpPr>
            <a:spLocks noGrp="1"/>
          </p:cNvSpPr>
          <p:nvPr>
            <p:ph/>
          </p:nvPr>
        </p:nvSpPr>
        <p:spPr>
          <a:xfrm>
            <a:off x="1746142" y="2040945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Nákup kolků</a:t>
            </a:r>
          </a:p>
        </p:txBody>
      </p:sp>
      <p:sp>
        <p:nvSpPr>
          <p:cNvPr id="4135" name="TextBox4134"/>
          <p:cNvSpPr>
            <a:spLocks noGrp="1"/>
          </p:cNvSpPr>
          <p:nvPr>
            <p:ph/>
          </p:nvPr>
        </p:nvSpPr>
        <p:spPr>
          <a:xfrm>
            <a:off x="5261105" y="2040945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1 000,00</a:t>
            </a:r>
          </a:p>
        </p:txBody>
      </p:sp>
      <p:sp>
        <p:nvSpPr>
          <p:cNvPr id="4136" name="TextBox4135"/>
          <p:cNvSpPr>
            <a:spLocks noGrp="1"/>
          </p:cNvSpPr>
          <p:nvPr>
            <p:ph/>
          </p:nvPr>
        </p:nvSpPr>
        <p:spPr>
          <a:xfrm>
            <a:off x="6372287" y="2040945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1 000,00</a:t>
            </a:r>
          </a:p>
        </p:txBody>
      </p:sp>
      <p:sp>
        <p:nvSpPr>
          <p:cNvPr id="4137" name="TextBox4136"/>
          <p:cNvSpPr>
            <a:spLocks noGrp="1"/>
          </p:cNvSpPr>
          <p:nvPr>
            <p:ph/>
          </p:nvPr>
        </p:nvSpPr>
        <p:spPr>
          <a:xfrm>
            <a:off x="7483469" y="2040945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138" name="TextBox4137"/>
          <p:cNvSpPr>
            <a:spLocks noGrp="1"/>
          </p:cNvSpPr>
          <p:nvPr>
            <p:ph/>
          </p:nvPr>
        </p:nvSpPr>
        <p:spPr>
          <a:xfrm>
            <a:off x="8594651" y="2086300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0 %</a:t>
            </a:r>
          </a:p>
        </p:txBody>
      </p:sp>
      <p:sp>
        <p:nvSpPr>
          <p:cNvPr id="4139" name="TextBox4138"/>
          <p:cNvSpPr>
            <a:spLocks noGrp="1"/>
          </p:cNvSpPr>
          <p:nvPr>
            <p:ph/>
          </p:nvPr>
        </p:nvSpPr>
        <p:spPr>
          <a:xfrm>
            <a:off x="498897" y="2245040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6171</a:t>
            </a:r>
          </a:p>
        </p:txBody>
      </p:sp>
      <p:sp>
        <p:nvSpPr>
          <p:cNvPr id="4140" name="TextBox4139"/>
          <p:cNvSpPr>
            <a:spLocks noGrp="1"/>
          </p:cNvSpPr>
          <p:nvPr>
            <p:ph/>
          </p:nvPr>
        </p:nvSpPr>
        <p:spPr>
          <a:xfrm>
            <a:off x="1133859" y="2245040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5362</a:t>
            </a:r>
          </a:p>
        </p:txBody>
      </p:sp>
      <p:sp>
        <p:nvSpPr>
          <p:cNvPr id="4141" name="TextBox4140"/>
          <p:cNvSpPr>
            <a:spLocks noGrp="1"/>
          </p:cNvSpPr>
          <p:nvPr>
            <p:ph/>
          </p:nvPr>
        </p:nvSpPr>
        <p:spPr>
          <a:xfrm>
            <a:off x="1746142" y="2245040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Platby daní a poplatků státnímu rozpočtu</a:t>
            </a:r>
          </a:p>
        </p:txBody>
      </p:sp>
      <p:sp>
        <p:nvSpPr>
          <p:cNvPr id="4142" name="TextBox4141"/>
          <p:cNvSpPr>
            <a:spLocks noGrp="1"/>
          </p:cNvSpPr>
          <p:nvPr>
            <p:ph/>
          </p:nvPr>
        </p:nvSpPr>
        <p:spPr>
          <a:xfrm>
            <a:off x="5261105" y="2245040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1 600,00</a:t>
            </a:r>
          </a:p>
        </p:txBody>
      </p:sp>
      <p:sp>
        <p:nvSpPr>
          <p:cNvPr id="4143" name="TextBox4142"/>
          <p:cNvSpPr>
            <a:spLocks noGrp="1"/>
          </p:cNvSpPr>
          <p:nvPr>
            <p:ph/>
          </p:nvPr>
        </p:nvSpPr>
        <p:spPr>
          <a:xfrm>
            <a:off x="6372287" y="2245040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1 600,00</a:t>
            </a:r>
          </a:p>
        </p:txBody>
      </p:sp>
      <p:sp>
        <p:nvSpPr>
          <p:cNvPr id="4144" name="TextBox4143"/>
          <p:cNvSpPr>
            <a:spLocks noGrp="1"/>
          </p:cNvSpPr>
          <p:nvPr>
            <p:ph/>
          </p:nvPr>
        </p:nvSpPr>
        <p:spPr>
          <a:xfrm>
            <a:off x="7483469" y="2245040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145" name="TextBox4144"/>
          <p:cNvSpPr>
            <a:spLocks noGrp="1"/>
          </p:cNvSpPr>
          <p:nvPr>
            <p:ph/>
          </p:nvPr>
        </p:nvSpPr>
        <p:spPr>
          <a:xfrm>
            <a:off x="8594651" y="2290394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0 %</a:t>
            </a:r>
          </a:p>
        </p:txBody>
      </p:sp>
      <p:sp>
        <p:nvSpPr>
          <p:cNvPr id="4146" name="TextBox4145"/>
          <p:cNvSpPr>
            <a:spLocks noGrp="1"/>
          </p:cNvSpPr>
          <p:nvPr>
            <p:ph/>
          </p:nvPr>
        </p:nvSpPr>
        <p:spPr>
          <a:xfrm>
            <a:off x="498897" y="2449134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6171</a:t>
            </a:r>
          </a:p>
        </p:txBody>
      </p:sp>
      <p:sp>
        <p:nvSpPr>
          <p:cNvPr id="4147" name="TextBox4146"/>
          <p:cNvSpPr>
            <a:spLocks noGrp="1"/>
          </p:cNvSpPr>
          <p:nvPr>
            <p:ph/>
          </p:nvPr>
        </p:nvSpPr>
        <p:spPr>
          <a:xfrm>
            <a:off x="1133859" y="2449134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5365</a:t>
            </a:r>
          </a:p>
        </p:txBody>
      </p:sp>
      <p:sp>
        <p:nvSpPr>
          <p:cNvPr id="4148" name="TextBox4147"/>
          <p:cNvSpPr>
            <a:spLocks noGrp="1"/>
          </p:cNvSpPr>
          <p:nvPr>
            <p:ph/>
          </p:nvPr>
        </p:nvSpPr>
        <p:spPr>
          <a:xfrm>
            <a:off x="1746142" y="2449134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Platby daní a poplatků krajům, obcím a st.fondům</a:t>
            </a:r>
          </a:p>
        </p:txBody>
      </p:sp>
      <p:sp>
        <p:nvSpPr>
          <p:cNvPr id="4149" name="TextBox4148"/>
          <p:cNvSpPr>
            <a:spLocks noGrp="1"/>
          </p:cNvSpPr>
          <p:nvPr>
            <p:ph/>
          </p:nvPr>
        </p:nvSpPr>
        <p:spPr>
          <a:xfrm>
            <a:off x="5261105" y="2449134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150" name="TextBox4149"/>
          <p:cNvSpPr>
            <a:spLocks noGrp="1"/>
          </p:cNvSpPr>
          <p:nvPr>
            <p:ph/>
          </p:nvPr>
        </p:nvSpPr>
        <p:spPr>
          <a:xfrm>
            <a:off x="6372287" y="2449134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500,00</a:t>
            </a:r>
          </a:p>
        </p:txBody>
      </p:sp>
      <p:sp>
        <p:nvSpPr>
          <p:cNvPr id="4151" name="TextBox4150"/>
          <p:cNvSpPr>
            <a:spLocks noGrp="1"/>
          </p:cNvSpPr>
          <p:nvPr>
            <p:ph/>
          </p:nvPr>
        </p:nvSpPr>
        <p:spPr>
          <a:xfrm>
            <a:off x="7483469" y="2449134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500,00</a:t>
            </a:r>
          </a:p>
        </p:txBody>
      </p:sp>
      <p:sp>
        <p:nvSpPr>
          <p:cNvPr id="4152" name="TextBox4151"/>
          <p:cNvSpPr>
            <a:spLocks noGrp="1"/>
          </p:cNvSpPr>
          <p:nvPr>
            <p:ph/>
          </p:nvPr>
        </p:nvSpPr>
        <p:spPr>
          <a:xfrm>
            <a:off x="8594651" y="2494489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100 %</a:t>
            </a:r>
          </a:p>
        </p:txBody>
      </p:sp>
      <p:sp>
        <p:nvSpPr>
          <p:cNvPr id="4153" name="TextBox4152"/>
          <p:cNvSpPr>
            <a:spLocks noGrp="1"/>
          </p:cNvSpPr>
          <p:nvPr>
            <p:ph/>
          </p:nvPr>
        </p:nvSpPr>
        <p:spPr>
          <a:xfrm>
            <a:off x="498897" y="2653229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6171</a:t>
            </a:r>
          </a:p>
        </p:txBody>
      </p:sp>
      <p:sp>
        <p:nvSpPr>
          <p:cNvPr id="4154" name="TextBox4153"/>
          <p:cNvSpPr>
            <a:spLocks noGrp="1"/>
          </p:cNvSpPr>
          <p:nvPr>
            <p:ph/>
          </p:nvPr>
        </p:nvSpPr>
        <p:spPr>
          <a:xfrm>
            <a:off x="1133859" y="2653229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6121</a:t>
            </a:r>
          </a:p>
        </p:txBody>
      </p:sp>
      <p:sp>
        <p:nvSpPr>
          <p:cNvPr id="4155" name="TextBox4154"/>
          <p:cNvSpPr>
            <a:spLocks noGrp="1"/>
          </p:cNvSpPr>
          <p:nvPr>
            <p:ph/>
          </p:nvPr>
        </p:nvSpPr>
        <p:spPr>
          <a:xfrm>
            <a:off x="1746142" y="2653229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Budovy, haly a stavby</a:t>
            </a:r>
          </a:p>
        </p:txBody>
      </p:sp>
      <p:sp>
        <p:nvSpPr>
          <p:cNvPr id="4156" name="TextBox4155"/>
          <p:cNvSpPr>
            <a:spLocks noGrp="1"/>
          </p:cNvSpPr>
          <p:nvPr>
            <p:ph/>
          </p:nvPr>
        </p:nvSpPr>
        <p:spPr>
          <a:xfrm>
            <a:off x="5261105" y="2653229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300 000,00</a:t>
            </a:r>
          </a:p>
        </p:txBody>
      </p:sp>
      <p:sp>
        <p:nvSpPr>
          <p:cNvPr id="4157" name="TextBox4156"/>
          <p:cNvSpPr>
            <a:spLocks noGrp="1"/>
          </p:cNvSpPr>
          <p:nvPr>
            <p:ph/>
          </p:nvPr>
        </p:nvSpPr>
        <p:spPr>
          <a:xfrm>
            <a:off x="6372287" y="2653229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300 000,00</a:t>
            </a:r>
          </a:p>
        </p:txBody>
      </p:sp>
      <p:sp>
        <p:nvSpPr>
          <p:cNvPr id="4158" name="TextBox4157"/>
          <p:cNvSpPr>
            <a:spLocks noGrp="1"/>
          </p:cNvSpPr>
          <p:nvPr>
            <p:ph/>
          </p:nvPr>
        </p:nvSpPr>
        <p:spPr>
          <a:xfrm>
            <a:off x="7483469" y="2653229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31 210,00</a:t>
            </a:r>
          </a:p>
        </p:txBody>
      </p:sp>
      <p:sp>
        <p:nvSpPr>
          <p:cNvPr id="4159" name="TextBox4158"/>
          <p:cNvSpPr>
            <a:spLocks noGrp="1"/>
          </p:cNvSpPr>
          <p:nvPr>
            <p:ph/>
          </p:nvPr>
        </p:nvSpPr>
        <p:spPr>
          <a:xfrm>
            <a:off x="8594651" y="2698583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10,4 %</a:t>
            </a:r>
          </a:p>
        </p:txBody>
      </p:sp>
      <p:sp>
        <p:nvSpPr>
          <p:cNvPr id="4160" name="TextBox4159"/>
          <p:cNvSpPr>
            <a:spLocks noGrp="1"/>
          </p:cNvSpPr>
          <p:nvPr>
            <p:ph/>
          </p:nvPr>
        </p:nvSpPr>
        <p:spPr>
          <a:xfrm>
            <a:off x="498897" y="2857323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6171</a:t>
            </a:r>
          </a:p>
        </p:txBody>
      </p:sp>
      <p:sp>
        <p:nvSpPr>
          <p:cNvPr id="4161" name="TextBox4160"/>
          <p:cNvSpPr>
            <a:spLocks noGrp="1"/>
          </p:cNvSpPr>
          <p:nvPr>
            <p:ph/>
          </p:nvPr>
        </p:nvSpPr>
        <p:spPr>
          <a:xfrm>
            <a:off x="1133859" y="2857323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6130</a:t>
            </a:r>
          </a:p>
        </p:txBody>
      </p:sp>
      <p:sp>
        <p:nvSpPr>
          <p:cNvPr id="4162" name="TextBox4161"/>
          <p:cNvSpPr>
            <a:spLocks noGrp="1"/>
          </p:cNvSpPr>
          <p:nvPr>
            <p:ph/>
          </p:nvPr>
        </p:nvSpPr>
        <p:spPr>
          <a:xfrm>
            <a:off x="1746142" y="2857323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Pozemky</a:t>
            </a:r>
          </a:p>
        </p:txBody>
      </p:sp>
      <p:sp>
        <p:nvSpPr>
          <p:cNvPr id="4163" name="TextBox4162"/>
          <p:cNvSpPr>
            <a:spLocks noGrp="1"/>
          </p:cNvSpPr>
          <p:nvPr>
            <p:ph/>
          </p:nvPr>
        </p:nvSpPr>
        <p:spPr>
          <a:xfrm>
            <a:off x="5261105" y="2857323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164" name="TextBox4163"/>
          <p:cNvSpPr>
            <a:spLocks noGrp="1"/>
          </p:cNvSpPr>
          <p:nvPr>
            <p:ph/>
          </p:nvPr>
        </p:nvSpPr>
        <p:spPr>
          <a:xfrm>
            <a:off x="6372287" y="2857323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5 000,00</a:t>
            </a:r>
          </a:p>
        </p:txBody>
      </p:sp>
      <p:sp>
        <p:nvSpPr>
          <p:cNvPr id="4165" name="TextBox4164"/>
          <p:cNvSpPr>
            <a:spLocks noGrp="1"/>
          </p:cNvSpPr>
          <p:nvPr>
            <p:ph/>
          </p:nvPr>
        </p:nvSpPr>
        <p:spPr>
          <a:xfrm>
            <a:off x="7483469" y="2857323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5 000,00</a:t>
            </a:r>
          </a:p>
        </p:txBody>
      </p:sp>
      <p:sp>
        <p:nvSpPr>
          <p:cNvPr id="4166" name="TextBox4165"/>
          <p:cNvSpPr>
            <a:spLocks noGrp="1"/>
          </p:cNvSpPr>
          <p:nvPr>
            <p:ph/>
          </p:nvPr>
        </p:nvSpPr>
        <p:spPr>
          <a:xfrm>
            <a:off x="8594651" y="2902678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100 %</a:t>
            </a:r>
          </a:p>
        </p:txBody>
      </p:sp>
      <p:sp>
        <p:nvSpPr>
          <p:cNvPr id="4167" name="TextBox4166"/>
          <p:cNvSpPr>
            <a:spLocks noGrp="1"/>
          </p:cNvSpPr>
          <p:nvPr>
            <p:ph/>
          </p:nvPr>
        </p:nvSpPr>
        <p:spPr>
          <a:xfrm>
            <a:off x="5261105" y="3084095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2 108 740,00</a:t>
            </a:r>
          </a:p>
        </p:txBody>
      </p:sp>
      <p:sp>
        <p:nvSpPr>
          <p:cNvPr id="4168" name="TextBox4167"/>
          <p:cNvSpPr>
            <a:spLocks noGrp="1"/>
          </p:cNvSpPr>
          <p:nvPr>
            <p:ph/>
          </p:nvPr>
        </p:nvSpPr>
        <p:spPr>
          <a:xfrm>
            <a:off x="6372287" y="3084095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2 236 540,00</a:t>
            </a:r>
          </a:p>
        </p:txBody>
      </p:sp>
      <p:sp>
        <p:nvSpPr>
          <p:cNvPr id="4169" name="TextBox4168"/>
          <p:cNvSpPr>
            <a:spLocks noGrp="1"/>
          </p:cNvSpPr>
          <p:nvPr>
            <p:ph/>
          </p:nvPr>
        </p:nvSpPr>
        <p:spPr>
          <a:xfrm>
            <a:off x="7483469" y="3084095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1 245 793,92</a:t>
            </a:r>
          </a:p>
        </p:txBody>
      </p:sp>
      <p:sp>
        <p:nvSpPr>
          <p:cNvPr id="4170" name="TextBox4169"/>
          <p:cNvSpPr>
            <a:spLocks noGrp="1"/>
          </p:cNvSpPr>
          <p:nvPr>
            <p:ph/>
          </p:nvPr>
        </p:nvSpPr>
        <p:spPr>
          <a:xfrm>
            <a:off x="498897" y="3084095"/>
            <a:ext cx="4739531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6171:</a:t>
            </a:r>
          </a:p>
        </p:txBody>
      </p:sp>
      <p:sp>
        <p:nvSpPr>
          <p:cNvPr id="4171" name="TextBox4170"/>
          <p:cNvSpPr>
            <a:spLocks noGrp="1"/>
          </p:cNvSpPr>
          <p:nvPr>
            <p:ph/>
          </p:nvPr>
        </p:nvSpPr>
        <p:spPr>
          <a:xfrm>
            <a:off x="8585595" y="3147876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55,7 %</a:t>
            </a:r>
          </a:p>
        </p:txBody>
      </p:sp>
      <p:sp>
        <p:nvSpPr>
          <p:cNvPr id="4172" name="TextBox4171"/>
          <p:cNvSpPr>
            <a:spLocks noGrp="1"/>
          </p:cNvSpPr>
          <p:nvPr>
            <p:ph/>
          </p:nvPr>
        </p:nvSpPr>
        <p:spPr>
          <a:xfrm>
            <a:off x="498897" y="3401575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Obecné příjmy a výdaje z finančních operací</a:t>
            </a:r>
          </a:p>
        </p:txBody>
      </p:sp>
      <p:sp>
        <p:nvSpPr>
          <p:cNvPr id="4173" name="TextBox4172"/>
          <p:cNvSpPr>
            <a:spLocks noGrp="1"/>
          </p:cNvSpPr>
          <p:nvPr>
            <p:ph/>
          </p:nvPr>
        </p:nvSpPr>
        <p:spPr>
          <a:xfrm>
            <a:off x="498897" y="3628347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6310</a:t>
            </a:r>
          </a:p>
        </p:txBody>
      </p:sp>
      <p:sp>
        <p:nvSpPr>
          <p:cNvPr id="4174" name="TextBox4173"/>
          <p:cNvSpPr>
            <a:spLocks noGrp="1"/>
          </p:cNvSpPr>
          <p:nvPr>
            <p:ph/>
          </p:nvPr>
        </p:nvSpPr>
        <p:spPr>
          <a:xfrm>
            <a:off x="1133859" y="3628347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5163</a:t>
            </a:r>
          </a:p>
        </p:txBody>
      </p:sp>
      <p:sp>
        <p:nvSpPr>
          <p:cNvPr id="4175" name="TextBox4174"/>
          <p:cNvSpPr>
            <a:spLocks noGrp="1"/>
          </p:cNvSpPr>
          <p:nvPr>
            <p:ph/>
          </p:nvPr>
        </p:nvSpPr>
        <p:spPr>
          <a:xfrm>
            <a:off x="1746142" y="3628347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Služby peněžních ústavů</a:t>
            </a:r>
          </a:p>
        </p:txBody>
      </p:sp>
      <p:sp>
        <p:nvSpPr>
          <p:cNvPr id="4176" name="TextBox4175"/>
          <p:cNvSpPr>
            <a:spLocks noGrp="1"/>
          </p:cNvSpPr>
          <p:nvPr>
            <p:ph/>
          </p:nvPr>
        </p:nvSpPr>
        <p:spPr>
          <a:xfrm>
            <a:off x="5261105" y="3628347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4 500,00</a:t>
            </a:r>
          </a:p>
        </p:txBody>
      </p:sp>
      <p:sp>
        <p:nvSpPr>
          <p:cNvPr id="4177" name="TextBox4176"/>
          <p:cNvSpPr>
            <a:spLocks noGrp="1"/>
          </p:cNvSpPr>
          <p:nvPr>
            <p:ph/>
          </p:nvPr>
        </p:nvSpPr>
        <p:spPr>
          <a:xfrm>
            <a:off x="6372287" y="3628347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4 500,00</a:t>
            </a:r>
          </a:p>
        </p:txBody>
      </p:sp>
      <p:sp>
        <p:nvSpPr>
          <p:cNvPr id="4178" name="TextBox4177"/>
          <p:cNvSpPr>
            <a:spLocks noGrp="1"/>
          </p:cNvSpPr>
          <p:nvPr>
            <p:ph/>
          </p:nvPr>
        </p:nvSpPr>
        <p:spPr>
          <a:xfrm>
            <a:off x="7483469" y="3628347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FF0101"/>
                </a:solidFill>
                <a:latin typeface="Tahoma"/>
              </a:rPr>
              <a:t>4 564,60</a:t>
            </a:r>
          </a:p>
        </p:txBody>
      </p:sp>
      <p:sp>
        <p:nvSpPr>
          <p:cNvPr id="4179" name="TextBox4178"/>
          <p:cNvSpPr>
            <a:spLocks noGrp="1"/>
          </p:cNvSpPr>
          <p:nvPr>
            <p:ph/>
          </p:nvPr>
        </p:nvSpPr>
        <p:spPr>
          <a:xfrm>
            <a:off x="8594651" y="3673702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FF0101"/>
                </a:solidFill>
                <a:latin typeface="Tahoma"/>
              </a:rPr>
              <a:t>101,4 %</a:t>
            </a:r>
          </a:p>
        </p:txBody>
      </p:sp>
      <p:sp>
        <p:nvSpPr>
          <p:cNvPr id="4180" name="TextBox4179"/>
          <p:cNvSpPr>
            <a:spLocks noGrp="1"/>
          </p:cNvSpPr>
          <p:nvPr>
            <p:ph/>
          </p:nvPr>
        </p:nvSpPr>
        <p:spPr>
          <a:xfrm>
            <a:off x="5261105" y="3855119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4 500,00</a:t>
            </a:r>
          </a:p>
        </p:txBody>
      </p:sp>
      <p:sp>
        <p:nvSpPr>
          <p:cNvPr id="4181" name="TextBox4180"/>
          <p:cNvSpPr>
            <a:spLocks noGrp="1"/>
          </p:cNvSpPr>
          <p:nvPr>
            <p:ph/>
          </p:nvPr>
        </p:nvSpPr>
        <p:spPr>
          <a:xfrm>
            <a:off x="6372287" y="3855119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4 500,00</a:t>
            </a:r>
          </a:p>
        </p:txBody>
      </p:sp>
      <p:sp>
        <p:nvSpPr>
          <p:cNvPr id="4182" name="TextBox4181"/>
          <p:cNvSpPr>
            <a:spLocks noGrp="1"/>
          </p:cNvSpPr>
          <p:nvPr>
            <p:ph/>
          </p:nvPr>
        </p:nvSpPr>
        <p:spPr>
          <a:xfrm>
            <a:off x="7483469" y="3855119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FF0101"/>
                </a:solidFill>
                <a:latin typeface="Tahoma"/>
              </a:rPr>
              <a:t>4 564,60</a:t>
            </a:r>
          </a:p>
        </p:txBody>
      </p:sp>
      <p:sp>
        <p:nvSpPr>
          <p:cNvPr id="4183" name="TextBox4182"/>
          <p:cNvSpPr>
            <a:spLocks noGrp="1"/>
          </p:cNvSpPr>
          <p:nvPr>
            <p:ph/>
          </p:nvPr>
        </p:nvSpPr>
        <p:spPr>
          <a:xfrm>
            <a:off x="498897" y="3855119"/>
            <a:ext cx="4739531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6310:</a:t>
            </a:r>
          </a:p>
        </p:txBody>
      </p:sp>
      <p:sp>
        <p:nvSpPr>
          <p:cNvPr id="4184" name="TextBox4183"/>
          <p:cNvSpPr>
            <a:spLocks noGrp="1"/>
          </p:cNvSpPr>
          <p:nvPr>
            <p:ph/>
          </p:nvPr>
        </p:nvSpPr>
        <p:spPr>
          <a:xfrm>
            <a:off x="8585595" y="3918900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FF0101"/>
                </a:solidFill>
                <a:latin typeface="Tahoma"/>
              </a:rPr>
              <a:t>101,4 %</a:t>
            </a:r>
          </a:p>
        </p:txBody>
      </p:sp>
      <p:sp>
        <p:nvSpPr>
          <p:cNvPr id="4185" name="TextBox4184"/>
          <p:cNvSpPr>
            <a:spLocks noGrp="1"/>
          </p:cNvSpPr>
          <p:nvPr>
            <p:ph/>
          </p:nvPr>
        </p:nvSpPr>
        <p:spPr>
          <a:xfrm>
            <a:off x="498897" y="4172599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Pojištění funkčně nespecifikované</a:t>
            </a:r>
          </a:p>
        </p:txBody>
      </p:sp>
      <p:sp>
        <p:nvSpPr>
          <p:cNvPr id="4186" name="TextBox4185"/>
          <p:cNvSpPr>
            <a:spLocks noGrp="1"/>
          </p:cNvSpPr>
          <p:nvPr>
            <p:ph/>
          </p:nvPr>
        </p:nvSpPr>
        <p:spPr>
          <a:xfrm>
            <a:off x="498897" y="4399371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6320</a:t>
            </a:r>
          </a:p>
        </p:txBody>
      </p:sp>
      <p:sp>
        <p:nvSpPr>
          <p:cNvPr id="4187" name="TextBox4186"/>
          <p:cNvSpPr>
            <a:spLocks noGrp="1"/>
          </p:cNvSpPr>
          <p:nvPr>
            <p:ph/>
          </p:nvPr>
        </p:nvSpPr>
        <p:spPr>
          <a:xfrm>
            <a:off x="1133859" y="4399371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5163</a:t>
            </a:r>
          </a:p>
        </p:txBody>
      </p:sp>
      <p:sp>
        <p:nvSpPr>
          <p:cNvPr id="4188" name="TextBox4187"/>
          <p:cNvSpPr>
            <a:spLocks noGrp="1"/>
          </p:cNvSpPr>
          <p:nvPr>
            <p:ph/>
          </p:nvPr>
        </p:nvSpPr>
        <p:spPr>
          <a:xfrm>
            <a:off x="1746142" y="4399371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Služby peněžních ústavů</a:t>
            </a:r>
          </a:p>
        </p:txBody>
      </p:sp>
      <p:sp>
        <p:nvSpPr>
          <p:cNvPr id="4189" name="TextBox4188"/>
          <p:cNvSpPr>
            <a:spLocks noGrp="1"/>
          </p:cNvSpPr>
          <p:nvPr>
            <p:ph/>
          </p:nvPr>
        </p:nvSpPr>
        <p:spPr>
          <a:xfrm>
            <a:off x="5261105" y="4399371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190" name="TextBox4189"/>
          <p:cNvSpPr>
            <a:spLocks noGrp="1"/>
          </p:cNvSpPr>
          <p:nvPr>
            <p:ph/>
          </p:nvPr>
        </p:nvSpPr>
        <p:spPr>
          <a:xfrm>
            <a:off x="6372287" y="4399371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1 470,00</a:t>
            </a:r>
          </a:p>
        </p:txBody>
      </p:sp>
      <p:sp>
        <p:nvSpPr>
          <p:cNvPr id="4191" name="TextBox4190"/>
          <p:cNvSpPr>
            <a:spLocks noGrp="1"/>
          </p:cNvSpPr>
          <p:nvPr>
            <p:ph/>
          </p:nvPr>
        </p:nvSpPr>
        <p:spPr>
          <a:xfrm>
            <a:off x="7483469" y="4399371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1 416,00</a:t>
            </a:r>
          </a:p>
        </p:txBody>
      </p:sp>
      <p:sp>
        <p:nvSpPr>
          <p:cNvPr id="4192" name="TextBox4191"/>
          <p:cNvSpPr>
            <a:spLocks noGrp="1"/>
          </p:cNvSpPr>
          <p:nvPr>
            <p:ph/>
          </p:nvPr>
        </p:nvSpPr>
        <p:spPr>
          <a:xfrm>
            <a:off x="8594651" y="4444726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96,3 %</a:t>
            </a:r>
          </a:p>
        </p:txBody>
      </p:sp>
      <p:sp>
        <p:nvSpPr>
          <p:cNvPr id="4193" name="TextBox4192"/>
          <p:cNvSpPr>
            <a:spLocks noGrp="1"/>
          </p:cNvSpPr>
          <p:nvPr>
            <p:ph/>
          </p:nvPr>
        </p:nvSpPr>
        <p:spPr>
          <a:xfrm>
            <a:off x="5261105" y="4626143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194" name="TextBox4193"/>
          <p:cNvSpPr>
            <a:spLocks noGrp="1"/>
          </p:cNvSpPr>
          <p:nvPr>
            <p:ph/>
          </p:nvPr>
        </p:nvSpPr>
        <p:spPr>
          <a:xfrm>
            <a:off x="6372287" y="4626143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1 470,00</a:t>
            </a:r>
          </a:p>
        </p:txBody>
      </p:sp>
      <p:sp>
        <p:nvSpPr>
          <p:cNvPr id="4195" name="TextBox4194"/>
          <p:cNvSpPr>
            <a:spLocks noGrp="1"/>
          </p:cNvSpPr>
          <p:nvPr>
            <p:ph/>
          </p:nvPr>
        </p:nvSpPr>
        <p:spPr>
          <a:xfrm>
            <a:off x="7483469" y="4626143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1 416,00</a:t>
            </a:r>
          </a:p>
        </p:txBody>
      </p:sp>
      <p:sp>
        <p:nvSpPr>
          <p:cNvPr id="4196" name="TextBox4195"/>
          <p:cNvSpPr>
            <a:spLocks noGrp="1"/>
          </p:cNvSpPr>
          <p:nvPr>
            <p:ph/>
          </p:nvPr>
        </p:nvSpPr>
        <p:spPr>
          <a:xfrm>
            <a:off x="498897" y="4626143"/>
            <a:ext cx="4739531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6320:</a:t>
            </a:r>
          </a:p>
        </p:txBody>
      </p:sp>
      <p:sp>
        <p:nvSpPr>
          <p:cNvPr id="4197" name="TextBox4196"/>
          <p:cNvSpPr>
            <a:spLocks noGrp="1"/>
          </p:cNvSpPr>
          <p:nvPr>
            <p:ph/>
          </p:nvPr>
        </p:nvSpPr>
        <p:spPr>
          <a:xfrm>
            <a:off x="8585595" y="4689924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96,3 %</a:t>
            </a:r>
          </a:p>
        </p:txBody>
      </p:sp>
      <p:sp>
        <p:nvSpPr>
          <p:cNvPr id="4198" name="TextBox4197"/>
          <p:cNvSpPr>
            <a:spLocks noGrp="1"/>
          </p:cNvSpPr>
          <p:nvPr>
            <p:ph/>
          </p:nvPr>
        </p:nvSpPr>
        <p:spPr>
          <a:xfrm>
            <a:off x="498897" y="4943623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Převody vlastním fondům v rozpočtech územní úrovně</a:t>
            </a:r>
          </a:p>
        </p:txBody>
      </p:sp>
      <p:sp>
        <p:nvSpPr>
          <p:cNvPr id="4199" name="TextBox4198"/>
          <p:cNvSpPr>
            <a:spLocks noGrp="1"/>
          </p:cNvSpPr>
          <p:nvPr>
            <p:ph/>
          </p:nvPr>
        </p:nvSpPr>
        <p:spPr>
          <a:xfrm>
            <a:off x="498897" y="5170395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6330</a:t>
            </a:r>
          </a:p>
        </p:txBody>
      </p:sp>
      <p:sp>
        <p:nvSpPr>
          <p:cNvPr id="4200" name="TextBox4199"/>
          <p:cNvSpPr>
            <a:spLocks noGrp="1"/>
          </p:cNvSpPr>
          <p:nvPr>
            <p:ph/>
          </p:nvPr>
        </p:nvSpPr>
        <p:spPr>
          <a:xfrm>
            <a:off x="1133859" y="5170395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5345</a:t>
            </a:r>
          </a:p>
        </p:txBody>
      </p:sp>
      <p:sp>
        <p:nvSpPr>
          <p:cNvPr id="4201" name="TextBox4200"/>
          <p:cNvSpPr>
            <a:spLocks noGrp="1"/>
          </p:cNvSpPr>
          <p:nvPr>
            <p:ph/>
          </p:nvPr>
        </p:nvSpPr>
        <p:spPr>
          <a:xfrm>
            <a:off x="1746142" y="5170395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Převody vlastním rozpočtovým účtům</a:t>
            </a:r>
          </a:p>
        </p:txBody>
      </p:sp>
      <p:sp>
        <p:nvSpPr>
          <p:cNvPr id="4202" name="TextBox4201"/>
          <p:cNvSpPr>
            <a:spLocks noGrp="1"/>
          </p:cNvSpPr>
          <p:nvPr>
            <p:ph/>
          </p:nvPr>
        </p:nvSpPr>
        <p:spPr>
          <a:xfrm>
            <a:off x="5261105" y="5170395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203" name="TextBox4202"/>
          <p:cNvSpPr>
            <a:spLocks noGrp="1"/>
          </p:cNvSpPr>
          <p:nvPr>
            <p:ph/>
          </p:nvPr>
        </p:nvSpPr>
        <p:spPr>
          <a:xfrm>
            <a:off x="6372287" y="5170395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4 513 324,92</a:t>
            </a:r>
          </a:p>
        </p:txBody>
      </p:sp>
      <p:sp>
        <p:nvSpPr>
          <p:cNvPr id="4204" name="TextBox4203"/>
          <p:cNvSpPr>
            <a:spLocks noGrp="1"/>
          </p:cNvSpPr>
          <p:nvPr>
            <p:ph/>
          </p:nvPr>
        </p:nvSpPr>
        <p:spPr>
          <a:xfrm>
            <a:off x="7483469" y="5170395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3 613 324,92</a:t>
            </a:r>
          </a:p>
        </p:txBody>
      </p:sp>
      <p:sp>
        <p:nvSpPr>
          <p:cNvPr id="4205" name="TextBox4204"/>
          <p:cNvSpPr>
            <a:spLocks noGrp="1"/>
          </p:cNvSpPr>
          <p:nvPr>
            <p:ph/>
          </p:nvPr>
        </p:nvSpPr>
        <p:spPr>
          <a:xfrm>
            <a:off x="8594651" y="5215750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80,1 %</a:t>
            </a:r>
          </a:p>
        </p:txBody>
      </p:sp>
      <p:sp>
        <p:nvSpPr>
          <p:cNvPr id="4206" name="TextBox4205"/>
          <p:cNvSpPr>
            <a:spLocks noGrp="1"/>
          </p:cNvSpPr>
          <p:nvPr>
            <p:ph/>
          </p:nvPr>
        </p:nvSpPr>
        <p:spPr>
          <a:xfrm>
            <a:off x="5261105" y="5397167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207" name="TextBox4206"/>
          <p:cNvSpPr>
            <a:spLocks noGrp="1"/>
          </p:cNvSpPr>
          <p:nvPr>
            <p:ph/>
          </p:nvPr>
        </p:nvSpPr>
        <p:spPr>
          <a:xfrm>
            <a:off x="6372287" y="5397167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4 513 324,92</a:t>
            </a:r>
          </a:p>
        </p:txBody>
      </p:sp>
      <p:sp>
        <p:nvSpPr>
          <p:cNvPr id="4208" name="TextBox4207"/>
          <p:cNvSpPr>
            <a:spLocks noGrp="1"/>
          </p:cNvSpPr>
          <p:nvPr>
            <p:ph/>
          </p:nvPr>
        </p:nvSpPr>
        <p:spPr>
          <a:xfrm>
            <a:off x="7483469" y="5397167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3 613 324,92</a:t>
            </a:r>
          </a:p>
        </p:txBody>
      </p:sp>
      <p:sp>
        <p:nvSpPr>
          <p:cNvPr id="4209" name="TextBox4208"/>
          <p:cNvSpPr>
            <a:spLocks noGrp="1"/>
          </p:cNvSpPr>
          <p:nvPr>
            <p:ph/>
          </p:nvPr>
        </p:nvSpPr>
        <p:spPr>
          <a:xfrm>
            <a:off x="498897" y="5397167"/>
            <a:ext cx="4739531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6330:</a:t>
            </a:r>
          </a:p>
        </p:txBody>
      </p:sp>
      <p:sp>
        <p:nvSpPr>
          <p:cNvPr id="4210" name="TextBox4209"/>
          <p:cNvSpPr>
            <a:spLocks noGrp="1"/>
          </p:cNvSpPr>
          <p:nvPr>
            <p:ph/>
          </p:nvPr>
        </p:nvSpPr>
        <p:spPr>
          <a:xfrm>
            <a:off x="8585595" y="5460948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80,1 %</a:t>
            </a:r>
          </a:p>
        </p:txBody>
      </p:sp>
      <p:sp>
        <p:nvSpPr>
          <p:cNvPr id="4211" name="TextBox4210"/>
          <p:cNvSpPr>
            <a:spLocks noGrp="1"/>
          </p:cNvSpPr>
          <p:nvPr>
            <p:ph/>
          </p:nvPr>
        </p:nvSpPr>
        <p:spPr>
          <a:xfrm>
            <a:off x="498897" y="5714647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Ostatní finanční operace</a:t>
            </a:r>
          </a:p>
        </p:txBody>
      </p:sp>
      <p:sp>
        <p:nvSpPr>
          <p:cNvPr id="4212" name="TextBox4211"/>
          <p:cNvSpPr>
            <a:spLocks noGrp="1"/>
          </p:cNvSpPr>
          <p:nvPr>
            <p:ph/>
          </p:nvPr>
        </p:nvSpPr>
        <p:spPr>
          <a:xfrm>
            <a:off x="498897" y="5941419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6399</a:t>
            </a:r>
          </a:p>
        </p:txBody>
      </p:sp>
      <p:sp>
        <p:nvSpPr>
          <p:cNvPr id="4213" name="TextBox4212"/>
          <p:cNvSpPr>
            <a:spLocks noGrp="1"/>
          </p:cNvSpPr>
          <p:nvPr>
            <p:ph/>
          </p:nvPr>
        </p:nvSpPr>
        <p:spPr>
          <a:xfrm>
            <a:off x="1133859" y="5941419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5362</a:t>
            </a:r>
          </a:p>
        </p:txBody>
      </p:sp>
      <p:sp>
        <p:nvSpPr>
          <p:cNvPr id="4214" name="TextBox4213"/>
          <p:cNvSpPr>
            <a:spLocks noGrp="1"/>
          </p:cNvSpPr>
          <p:nvPr>
            <p:ph/>
          </p:nvPr>
        </p:nvSpPr>
        <p:spPr>
          <a:xfrm>
            <a:off x="1746142" y="5941419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Platby daní a poplatků státnímu rozpočtu</a:t>
            </a:r>
          </a:p>
        </p:txBody>
      </p:sp>
      <p:sp>
        <p:nvSpPr>
          <p:cNvPr id="4215" name="TextBox4214"/>
          <p:cNvSpPr>
            <a:spLocks noGrp="1"/>
          </p:cNvSpPr>
          <p:nvPr>
            <p:ph/>
          </p:nvPr>
        </p:nvSpPr>
        <p:spPr>
          <a:xfrm>
            <a:off x="5261105" y="5941419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80 000,00</a:t>
            </a:r>
          </a:p>
        </p:txBody>
      </p:sp>
      <p:sp>
        <p:nvSpPr>
          <p:cNvPr id="4216" name="TextBox4215"/>
          <p:cNvSpPr>
            <a:spLocks noGrp="1"/>
          </p:cNvSpPr>
          <p:nvPr>
            <p:ph/>
          </p:nvPr>
        </p:nvSpPr>
        <p:spPr>
          <a:xfrm>
            <a:off x="6372287" y="5941419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80 000,00</a:t>
            </a:r>
          </a:p>
        </p:txBody>
      </p:sp>
      <p:sp>
        <p:nvSpPr>
          <p:cNvPr id="4217" name="TextBox4216"/>
          <p:cNvSpPr>
            <a:spLocks noGrp="1"/>
          </p:cNvSpPr>
          <p:nvPr>
            <p:ph/>
          </p:nvPr>
        </p:nvSpPr>
        <p:spPr>
          <a:xfrm>
            <a:off x="7483469" y="5941419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1 571,00</a:t>
            </a:r>
          </a:p>
        </p:txBody>
      </p:sp>
      <p:sp>
        <p:nvSpPr>
          <p:cNvPr id="4218" name="TextBox4217"/>
          <p:cNvSpPr>
            <a:spLocks noGrp="1"/>
          </p:cNvSpPr>
          <p:nvPr>
            <p:ph/>
          </p:nvPr>
        </p:nvSpPr>
        <p:spPr>
          <a:xfrm>
            <a:off x="8594651" y="5986774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2 %</a:t>
            </a:r>
          </a:p>
        </p:txBody>
      </p:sp>
      <p:sp>
        <p:nvSpPr>
          <p:cNvPr id="4219" name="TextBox4218"/>
          <p:cNvSpPr>
            <a:spLocks noGrp="1"/>
          </p:cNvSpPr>
          <p:nvPr>
            <p:ph/>
          </p:nvPr>
        </p:nvSpPr>
        <p:spPr>
          <a:xfrm>
            <a:off x="5261105" y="6168191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80 000,00</a:t>
            </a:r>
          </a:p>
        </p:txBody>
      </p:sp>
      <p:sp>
        <p:nvSpPr>
          <p:cNvPr id="4220" name="TextBox4219"/>
          <p:cNvSpPr>
            <a:spLocks noGrp="1"/>
          </p:cNvSpPr>
          <p:nvPr>
            <p:ph/>
          </p:nvPr>
        </p:nvSpPr>
        <p:spPr>
          <a:xfrm>
            <a:off x="6372287" y="6168191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80 000,00</a:t>
            </a:r>
          </a:p>
        </p:txBody>
      </p:sp>
      <p:sp>
        <p:nvSpPr>
          <p:cNvPr id="4221" name="TextBox4220"/>
          <p:cNvSpPr>
            <a:spLocks noGrp="1"/>
          </p:cNvSpPr>
          <p:nvPr>
            <p:ph/>
          </p:nvPr>
        </p:nvSpPr>
        <p:spPr>
          <a:xfrm>
            <a:off x="7483469" y="6168191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1 571,00</a:t>
            </a:r>
          </a:p>
        </p:txBody>
      </p:sp>
      <p:sp>
        <p:nvSpPr>
          <p:cNvPr id="4222" name="TextBox4221"/>
          <p:cNvSpPr>
            <a:spLocks noGrp="1"/>
          </p:cNvSpPr>
          <p:nvPr>
            <p:ph/>
          </p:nvPr>
        </p:nvSpPr>
        <p:spPr>
          <a:xfrm>
            <a:off x="498897" y="6168191"/>
            <a:ext cx="4739531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6399:</a:t>
            </a:r>
          </a:p>
        </p:txBody>
      </p:sp>
      <p:sp>
        <p:nvSpPr>
          <p:cNvPr id="4223" name="TextBox4222"/>
          <p:cNvSpPr>
            <a:spLocks noGrp="1"/>
          </p:cNvSpPr>
          <p:nvPr>
            <p:ph/>
          </p:nvPr>
        </p:nvSpPr>
        <p:spPr>
          <a:xfrm>
            <a:off x="8585595" y="6231972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2 %</a:t>
            </a:r>
          </a:p>
        </p:txBody>
      </p:sp>
      <p:sp>
        <p:nvSpPr>
          <p:cNvPr id="4224" name="TextBox4223"/>
          <p:cNvSpPr>
            <a:spLocks noGrp="1"/>
          </p:cNvSpPr>
          <p:nvPr>
            <p:ph/>
          </p:nvPr>
        </p:nvSpPr>
        <p:spPr>
          <a:xfrm>
            <a:off x="498897" y="6485671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Finanční vypořádání minulých let</a:t>
            </a:r>
          </a:p>
        </p:txBody>
      </p:sp>
      <p:sp>
        <p:nvSpPr>
          <p:cNvPr id="4225" name="TextBox4224"/>
          <p:cNvSpPr>
            <a:spLocks noGrp="1"/>
          </p:cNvSpPr>
          <p:nvPr>
            <p:ph/>
          </p:nvPr>
        </p:nvSpPr>
        <p:spPr>
          <a:xfrm>
            <a:off x="498897" y="6712443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6402</a:t>
            </a:r>
          </a:p>
        </p:txBody>
      </p:sp>
      <p:sp>
        <p:nvSpPr>
          <p:cNvPr id="4226" name="TextBox4225"/>
          <p:cNvSpPr>
            <a:spLocks noGrp="1"/>
          </p:cNvSpPr>
          <p:nvPr>
            <p:ph/>
          </p:nvPr>
        </p:nvSpPr>
        <p:spPr>
          <a:xfrm>
            <a:off x="1133859" y="6712443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5364</a:t>
            </a:r>
          </a:p>
        </p:txBody>
      </p:sp>
      <p:sp>
        <p:nvSpPr>
          <p:cNvPr id="4227" name="TextBox4226"/>
          <p:cNvSpPr>
            <a:spLocks noGrp="1"/>
          </p:cNvSpPr>
          <p:nvPr>
            <p:ph/>
          </p:nvPr>
        </p:nvSpPr>
        <p:spPr>
          <a:xfrm>
            <a:off x="1746142" y="6712443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Vratky VRÚÚ transferů poskyt. v minulých rozp.obd.</a:t>
            </a:r>
          </a:p>
        </p:txBody>
      </p:sp>
      <p:sp>
        <p:nvSpPr>
          <p:cNvPr id="4228" name="TextBox4227"/>
          <p:cNvSpPr>
            <a:spLocks noGrp="1"/>
          </p:cNvSpPr>
          <p:nvPr>
            <p:ph/>
          </p:nvPr>
        </p:nvSpPr>
        <p:spPr>
          <a:xfrm>
            <a:off x="5261105" y="6712443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229" name="TextBox4228"/>
          <p:cNvSpPr>
            <a:spLocks noGrp="1"/>
          </p:cNvSpPr>
          <p:nvPr>
            <p:ph/>
          </p:nvPr>
        </p:nvSpPr>
        <p:spPr>
          <a:xfrm>
            <a:off x="6372287" y="6712443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30 045,00</a:t>
            </a:r>
          </a:p>
        </p:txBody>
      </p:sp>
      <p:sp>
        <p:nvSpPr>
          <p:cNvPr id="4230" name="TextBox4229"/>
          <p:cNvSpPr>
            <a:spLocks noGrp="1"/>
          </p:cNvSpPr>
          <p:nvPr>
            <p:ph/>
          </p:nvPr>
        </p:nvSpPr>
        <p:spPr>
          <a:xfrm>
            <a:off x="7483469" y="6712443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30 045,00</a:t>
            </a:r>
          </a:p>
        </p:txBody>
      </p:sp>
      <p:sp>
        <p:nvSpPr>
          <p:cNvPr id="4231" name="TextBox4230"/>
          <p:cNvSpPr>
            <a:spLocks noGrp="1"/>
          </p:cNvSpPr>
          <p:nvPr>
            <p:ph/>
          </p:nvPr>
        </p:nvSpPr>
        <p:spPr>
          <a:xfrm>
            <a:off x="8594651" y="6757798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100 %</a:t>
            </a:r>
          </a:p>
        </p:txBody>
      </p:sp>
      <p:sp>
        <p:nvSpPr>
          <p:cNvPr id="4232" name="TextBox4231"/>
          <p:cNvSpPr>
            <a:spLocks noGrp="1"/>
          </p:cNvSpPr>
          <p:nvPr>
            <p:ph/>
          </p:nvPr>
        </p:nvSpPr>
        <p:spPr>
          <a:xfrm>
            <a:off x="5261105" y="6939215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233" name="TextBox4232"/>
          <p:cNvSpPr>
            <a:spLocks noGrp="1"/>
          </p:cNvSpPr>
          <p:nvPr>
            <p:ph/>
          </p:nvPr>
        </p:nvSpPr>
        <p:spPr>
          <a:xfrm>
            <a:off x="6372287" y="6939215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30 045,00</a:t>
            </a:r>
          </a:p>
        </p:txBody>
      </p:sp>
      <p:sp>
        <p:nvSpPr>
          <p:cNvPr id="4234" name="TextBox4233"/>
          <p:cNvSpPr>
            <a:spLocks noGrp="1"/>
          </p:cNvSpPr>
          <p:nvPr>
            <p:ph/>
          </p:nvPr>
        </p:nvSpPr>
        <p:spPr>
          <a:xfrm>
            <a:off x="7483469" y="6939215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30 045,00</a:t>
            </a:r>
          </a:p>
        </p:txBody>
      </p:sp>
      <p:sp>
        <p:nvSpPr>
          <p:cNvPr id="4235" name="TextBox4234"/>
          <p:cNvSpPr>
            <a:spLocks noGrp="1"/>
          </p:cNvSpPr>
          <p:nvPr>
            <p:ph/>
          </p:nvPr>
        </p:nvSpPr>
        <p:spPr>
          <a:xfrm>
            <a:off x="498897" y="6939215"/>
            <a:ext cx="4739531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6402:</a:t>
            </a:r>
          </a:p>
        </p:txBody>
      </p:sp>
      <p:sp>
        <p:nvSpPr>
          <p:cNvPr id="4236" name="TextBox4235"/>
          <p:cNvSpPr>
            <a:spLocks noGrp="1"/>
          </p:cNvSpPr>
          <p:nvPr>
            <p:ph/>
          </p:nvPr>
        </p:nvSpPr>
        <p:spPr>
          <a:xfrm>
            <a:off x="8585595" y="7002996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100 %</a:t>
            </a:r>
          </a:p>
        </p:txBody>
      </p:sp>
      <p:sp>
        <p:nvSpPr>
          <p:cNvPr id="4237" name="TextBox4236"/>
          <p:cNvSpPr>
            <a:spLocks noGrp="1"/>
          </p:cNvSpPr>
          <p:nvPr>
            <p:ph/>
          </p:nvPr>
        </p:nvSpPr>
        <p:spPr>
          <a:xfrm>
            <a:off x="498897" y="7256695"/>
            <a:ext cx="854929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Ostatní činnosti j.n.</a:t>
            </a:r>
          </a:p>
        </p:txBody>
      </p:sp>
      <p:sp>
        <p:nvSpPr>
          <p:cNvPr id="4238" name="TextBox4237"/>
          <p:cNvSpPr>
            <a:spLocks noGrp="1"/>
          </p:cNvSpPr>
          <p:nvPr>
            <p:ph/>
          </p:nvPr>
        </p:nvSpPr>
        <p:spPr>
          <a:xfrm>
            <a:off x="498897" y="7483467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6409</a:t>
            </a:r>
          </a:p>
        </p:txBody>
      </p:sp>
      <p:sp>
        <p:nvSpPr>
          <p:cNvPr id="4239" name="TextBox4238"/>
          <p:cNvSpPr>
            <a:spLocks noGrp="1"/>
          </p:cNvSpPr>
          <p:nvPr>
            <p:ph/>
          </p:nvPr>
        </p:nvSpPr>
        <p:spPr>
          <a:xfrm>
            <a:off x="1133859" y="7483467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5229</a:t>
            </a:r>
          </a:p>
        </p:txBody>
      </p:sp>
      <p:sp>
        <p:nvSpPr>
          <p:cNvPr id="4240" name="TextBox4239"/>
          <p:cNvSpPr>
            <a:spLocks noGrp="1"/>
          </p:cNvSpPr>
          <p:nvPr>
            <p:ph/>
          </p:nvPr>
        </p:nvSpPr>
        <p:spPr>
          <a:xfrm>
            <a:off x="1746142" y="7483467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Ostatní neinv.transfery nezisk.a podob.organizacím</a:t>
            </a:r>
          </a:p>
        </p:txBody>
      </p:sp>
      <p:sp>
        <p:nvSpPr>
          <p:cNvPr id="4241" name="TextBox4240"/>
          <p:cNvSpPr>
            <a:spLocks noGrp="1"/>
          </p:cNvSpPr>
          <p:nvPr>
            <p:ph/>
          </p:nvPr>
        </p:nvSpPr>
        <p:spPr>
          <a:xfrm>
            <a:off x="5261105" y="7483467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18 000,00</a:t>
            </a:r>
          </a:p>
        </p:txBody>
      </p:sp>
      <p:sp>
        <p:nvSpPr>
          <p:cNvPr id="4242" name="TextBox4241"/>
          <p:cNvSpPr>
            <a:spLocks noGrp="1"/>
          </p:cNvSpPr>
          <p:nvPr>
            <p:ph/>
          </p:nvPr>
        </p:nvSpPr>
        <p:spPr>
          <a:xfrm>
            <a:off x="6372287" y="7483467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18 000,00</a:t>
            </a:r>
          </a:p>
        </p:txBody>
      </p:sp>
      <p:sp>
        <p:nvSpPr>
          <p:cNvPr id="4243" name="TextBox4242"/>
          <p:cNvSpPr>
            <a:spLocks noGrp="1"/>
          </p:cNvSpPr>
          <p:nvPr>
            <p:ph/>
          </p:nvPr>
        </p:nvSpPr>
        <p:spPr>
          <a:xfrm>
            <a:off x="7483469" y="7483467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16 140,00</a:t>
            </a:r>
          </a:p>
        </p:txBody>
      </p:sp>
      <p:sp>
        <p:nvSpPr>
          <p:cNvPr id="4244" name="TextBox4243"/>
          <p:cNvSpPr>
            <a:spLocks noGrp="1"/>
          </p:cNvSpPr>
          <p:nvPr>
            <p:ph/>
          </p:nvPr>
        </p:nvSpPr>
        <p:spPr>
          <a:xfrm>
            <a:off x="8594651" y="7528822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89,7 %</a:t>
            </a:r>
          </a:p>
        </p:txBody>
      </p:sp>
      <p:sp>
        <p:nvSpPr>
          <p:cNvPr id="4245" name="TextBox4244"/>
          <p:cNvSpPr>
            <a:spLocks noGrp="1"/>
          </p:cNvSpPr>
          <p:nvPr>
            <p:ph/>
          </p:nvPr>
        </p:nvSpPr>
        <p:spPr>
          <a:xfrm>
            <a:off x="498897" y="7687562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6409</a:t>
            </a:r>
          </a:p>
        </p:txBody>
      </p:sp>
      <p:sp>
        <p:nvSpPr>
          <p:cNvPr id="4246" name="TextBox4245"/>
          <p:cNvSpPr>
            <a:spLocks noGrp="1"/>
          </p:cNvSpPr>
          <p:nvPr>
            <p:ph/>
          </p:nvPr>
        </p:nvSpPr>
        <p:spPr>
          <a:xfrm>
            <a:off x="1133859" y="7687562"/>
            <a:ext cx="589607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5329</a:t>
            </a:r>
          </a:p>
        </p:txBody>
      </p:sp>
      <p:sp>
        <p:nvSpPr>
          <p:cNvPr id="4247" name="TextBox4246"/>
          <p:cNvSpPr>
            <a:spLocks noGrp="1"/>
          </p:cNvSpPr>
          <p:nvPr>
            <p:ph/>
          </p:nvPr>
        </p:nvSpPr>
        <p:spPr>
          <a:xfrm>
            <a:off x="1746142" y="7687562"/>
            <a:ext cx="349228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Ostatní neinv.transfery veř.rozp.územní úrovně</a:t>
            </a:r>
          </a:p>
        </p:txBody>
      </p:sp>
      <p:sp>
        <p:nvSpPr>
          <p:cNvPr id="4248" name="TextBox4247"/>
          <p:cNvSpPr>
            <a:spLocks noGrp="1"/>
          </p:cNvSpPr>
          <p:nvPr>
            <p:ph/>
          </p:nvPr>
        </p:nvSpPr>
        <p:spPr>
          <a:xfrm>
            <a:off x="5261105" y="7687562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1 800,00</a:t>
            </a:r>
          </a:p>
        </p:txBody>
      </p:sp>
      <p:sp>
        <p:nvSpPr>
          <p:cNvPr id="4249" name="TextBox4248"/>
          <p:cNvSpPr>
            <a:spLocks noGrp="1"/>
          </p:cNvSpPr>
          <p:nvPr>
            <p:ph/>
          </p:nvPr>
        </p:nvSpPr>
        <p:spPr>
          <a:xfrm>
            <a:off x="6372287" y="7687562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1 800,00</a:t>
            </a:r>
          </a:p>
        </p:txBody>
      </p:sp>
      <p:sp>
        <p:nvSpPr>
          <p:cNvPr id="4250" name="TextBox4249"/>
          <p:cNvSpPr>
            <a:spLocks noGrp="1"/>
          </p:cNvSpPr>
          <p:nvPr>
            <p:ph/>
          </p:nvPr>
        </p:nvSpPr>
        <p:spPr>
          <a:xfrm>
            <a:off x="7483469" y="7687562"/>
            <a:ext cx="108850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1 626,00</a:t>
            </a:r>
          </a:p>
        </p:txBody>
      </p:sp>
      <p:sp>
        <p:nvSpPr>
          <p:cNvPr id="4251" name="TextBox4250"/>
          <p:cNvSpPr>
            <a:spLocks noGrp="1"/>
          </p:cNvSpPr>
          <p:nvPr>
            <p:ph/>
          </p:nvPr>
        </p:nvSpPr>
        <p:spPr>
          <a:xfrm>
            <a:off x="8594651" y="7732916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90,3 %</a:t>
            </a:r>
          </a:p>
        </p:txBody>
      </p:sp>
      <p:sp>
        <p:nvSpPr>
          <p:cNvPr id="4252" name="TextBox4251"/>
          <p:cNvSpPr>
            <a:spLocks noGrp="1"/>
          </p:cNvSpPr>
          <p:nvPr>
            <p:ph/>
          </p:nvPr>
        </p:nvSpPr>
        <p:spPr>
          <a:xfrm>
            <a:off x="5261105" y="7914333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19 800,00</a:t>
            </a:r>
          </a:p>
        </p:txBody>
      </p:sp>
      <p:sp>
        <p:nvSpPr>
          <p:cNvPr id="4253" name="TextBox4252"/>
          <p:cNvSpPr>
            <a:spLocks noGrp="1"/>
          </p:cNvSpPr>
          <p:nvPr>
            <p:ph/>
          </p:nvPr>
        </p:nvSpPr>
        <p:spPr>
          <a:xfrm>
            <a:off x="6372287" y="7914333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19 800,00</a:t>
            </a:r>
          </a:p>
        </p:txBody>
      </p:sp>
      <p:sp>
        <p:nvSpPr>
          <p:cNvPr id="4254" name="TextBox4253"/>
          <p:cNvSpPr>
            <a:spLocks noGrp="1"/>
          </p:cNvSpPr>
          <p:nvPr>
            <p:ph/>
          </p:nvPr>
        </p:nvSpPr>
        <p:spPr>
          <a:xfrm>
            <a:off x="7483469" y="7914333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17 766,00</a:t>
            </a:r>
          </a:p>
        </p:txBody>
      </p:sp>
      <p:sp>
        <p:nvSpPr>
          <p:cNvPr id="4255" name="TextBox4254"/>
          <p:cNvSpPr>
            <a:spLocks noGrp="1"/>
          </p:cNvSpPr>
          <p:nvPr>
            <p:ph/>
          </p:nvPr>
        </p:nvSpPr>
        <p:spPr>
          <a:xfrm>
            <a:off x="498897" y="7914333"/>
            <a:ext cx="4739531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Celkem za 6409:</a:t>
            </a:r>
          </a:p>
        </p:txBody>
      </p:sp>
      <p:sp>
        <p:nvSpPr>
          <p:cNvPr id="4256" name="TextBox4255"/>
          <p:cNvSpPr>
            <a:spLocks noGrp="1"/>
          </p:cNvSpPr>
          <p:nvPr>
            <p:ph/>
          </p:nvPr>
        </p:nvSpPr>
        <p:spPr>
          <a:xfrm>
            <a:off x="8585595" y="7978114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89,7 %</a:t>
            </a:r>
          </a:p>
        </p:txBody>
      </p:sp>
      <p:sp>
        <p:nvSpPr>
          <p:cNvPr id="4257" name="TextBox4256"/>
          <p:cNvSpPr>
            <a:spLocks noGrp="1"/>
          </p:cNvSpPr>
          <p:nvPr>
            <p:ph/>
          </p:nvPr>
        </p:nvSpPr>
        <p:spPr>
          <a:xfrm>
            <a:off x="5261105" y="8254491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5 856 553,00</a:t>
            </a:r>
          </a:p>
        </p:txBody>
      </p:sp>
      <p:sp>
        <p:nvSpPr>
          <p:cNvPr id="4258" name="TextBox4257"/>
          <p:cNvSpPr>
            <a:spLocks noGrp="1"/>
          </p:cNvSpPr>
          <p:nvPr>
            <p:ph/>
          </p:nvPr>
        </p:nvSpPr>
        <p:spPr>
          <a:xfrm>
            <a:off x="6372287" y="8254491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19 592 919,84</a:t>
            </a:r>
          </a:p>
        </p:txBody>
      </p:sp>
      <p:sp>
        <p:nvSpPr>
          <p:cNvPr id="4259" name="TextBox4258"/>
          <p:cNvSpPr>
            <a:spLocks noGrp="1"/>
          </p:cNvSpPr>
          <p:nvPr>
            <p:ph/>
          </p:nvPr>
        </p:nvSpPr>
        <p:spPr>
          <a:xfrm>
            <a:off x="7477469" y="8254491"/>
            <a:ext cx="1088504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12 307 461,17</a:t>
            </a:r>
          </a:p>
        </p:txBody>
      </p:sp>
      <p:sp>
        <p:nvSpPr>
          <p:cNvPr id="4260" name="TextBox4259"/>
          <p:cNvSpPr>
            <a:spLocks noGrp="1"/>
          </p:cNvSpPr>
          <p:nvPr>
            <p:ph/>
          </p:nvPr>
        </p:nvSpPr>
        <p:spPr>
          <a:xfrm>
            <a:off x="498897" y="8254491"/>
            <a:ext cx="4739531" cy="22677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1" i="0" smtClean="0">
                <a:solidFill>
                  <a:srgbClr val="010101"/>
                </a:solidFill>
                <a:latin typeface="Tahoma"/>
              </a:rPr>
              <a:t>Rozpočtové výdaje:</a:t>
            </a:r>
          </a:p>
        </p:txBody>
      </p:sp>
      <p:sp>
        <p:nvSpPr>
          <p:cNvPr id="4261" name="TextBox4260"/>
          <p:cNvSpPr>
            <a:spLocks noGrp="1"/>
          </p:cNvSpPr>
          <p:nvPr>
            <p:ph/>
          </p:nvPr>
        </p:nvSpPr>
        <p:spPr>
          <a:xfrm>
            <a:off x="8594970" y="8308811"/>
            <a:ext cx="476221" cy="13606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600" b="0" i="0" smtClean="0">
                <a:solidFill>
                  <a:srgbClr val="010101"/>
                </a:solidFill>
                <a:latin typeface="Tahoma"/>
              </a:rPr>
              <a:t>62,8 %</a:t>
            </a:r>
          </a:p>
        </p:txBody>
      </p:sp>
      <p:pic>
        <p:nvPicPr>
          <p:cNvPr id="4261" name="Picture4" descr="Picture4262"/>
          <p:cNvPicPr>
            <a:picLocks noChangeAspect="1"/>
          </p:cNvPicPr>
          <p:nvPr/>
        </p:nvPicPr>
        <p:blipFill>
          <a:blip r:embed="rIdp4261" cstate="print"/>
          <a:stretch>
            <a:fillRect/>
          </a:stretch>
        </p:blipFill>
        <p:spPr>
          <a:xfrm>
            <a:off x="4217253" y="12648554"/>
            <a:ext cx="1089909" cy="341285"/>
          </a:xfrm>
          <a:prstGeom prst="rect">
            <a:avLst/>
          </a:prstGeom>
          <a:noFill/>
        </p:spPr>
      </p:pic>
      <p:sp>
        <p:nvSpPr>
          <p:cNvPr id="4263" name="TextBox4262"/>
          <p:cNvSpPr>
            <a:spLocks noGrp="1"/>
          </p:cNvSpPr>
          <p:nvPr>
            <p:ph/>
          </p:nvPr>
        </p:nvSpPr>
        <p:spPr>
          <a:xfrm>
            <a:off x="4260189" y="12669582"/>
            <a:ext cx="1004037" cy="29108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700" b="0" i="0" smtClean="0">
                <a:solidFill>
                  <a:srgbClr val="010101"/>
                </a:solidFill>
                <a:latin typeface="tahoma"/>
              </a:rPr>
              <a:t>Strana
6 z 16</a:t>
            </a:r>
          </a:p>
        </p:txBody>
      </p:sp>
      <p:sp>
        <p:nvSpPr>
          <p:cNvPr id="4264" name="TextBox4263"/>
          <p:cNvSpPr>
            <a:spLocks noGrp="1"/>
          </p:cNvSpPr>
          <p:nvPr>
            <p:ph/>
          </p:nvPr>
        </p:nvSpPr>
        <p:spPr>
          <a:xfrm>
            <a:off x="8000780" y="12657582"/>
            <a:ext cx="1070092" cy="291121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700" b="0" i="0" smtClean="0">
                <a:solidFill>
                  <a:srgbClr val="010101"/>
                </a:solidFill>
                <a:latin typeface="Tahoma"/>
              </a:rPr>
              <a:t>4.12.2017
14:21:00</a:t>
            </a:r>
          </a:p>
        </p:txBody>
      </p:sp>
      <p:sp>
        <p:nvSpPr>
          <p:cNvPr id="4265" name="TextBox4264"/>
          <p:cNvSpPr>
            <a:spLocks noGrp="1"/>
          </p:cNvSpPr>
          <p:nvPr>
            <p:ph/>
          </p:nvPr>
        </p:nvSpPr>
        <p:spPr>
          <a:xfrm>
            <a:off x="453543" y="12663585"/>
            <a:ext cx="3657248" cy="291121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700" b="0" i="0" smtClean="0">
                <a:solidFill>
                  <a:srgbClr val="010101"/>
                </a:solidFill>
                <a:latin typeface="Tahoma"/>
              </a:rPr>
              <a:t>Z dat systému GINIS Express vytiskl Jana Nepožitková
Finanční okruhy - Účetnictví 6.07.0 (Stařechovice), verze: 2017.02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6" name="TextBox4265"/>
          <p:cNvSpPr>
            <a:spLocks noGrp="1"/>
          </p:cNvSpPr>
          <p:nvPr>
            <p:ph/>
          </p:nvPr>
        </p:nvSpPr>
        <p:spPr>
          <a:xfrm>
            <a:off x="498897" y="476220"/>
            <a:ext cx="7914336" cy="249449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1200" b="1" i="0" smtClean="0">
                <a:solidFill>
                  <a:srgbClr val="010101"/>
                </a:solidFill>
                <a:latin typeface="Tahoma"/>
              </a:rPr>
              <a:t>III. Financování - třída 8</a:t>
            </a:r>
          </a:p>
        </p:txBody>
      </p:sp>
      <p:sp>
        <p:nvSpPr>
          <p:cNvPr id="4267" name="TextBox4266"/>
          <p:cNvSpPr>
            <a:spLocks noGrp="1"/>
          </p:cNvSpPr>
          <p:nvPr>
            <p:ph/>
          </p:nvPr>
        </p:nvSpPr>
        <p:spPr>
          <a:xfrm>
            <a:off x="498897" y="793701"/>
            <a:ext cx="4285988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Název</a:t>
            </a:r>
          </a:p>
        </p:txBody>
      </p:sp>
      <p:cxnSp>
        <p:nvCxnSpPr>
          <p:cNvPr id="4268" name="Line4267"/>
          <p:cNvCxnSpPr/>
          <p:nvPr/>
        </p:nvCxnSpPr>
        <p:spPr>
          <a:xfrm>
            <a:off x="498897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69" name="Line4268"/>
          <p:cNvCxnSpPr/>
          <p:nvPr/>
        </p:nvCxnSpPr>
        <p:spPr>
          <a:xfrm>
            <a:off x="4784884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70" name="Line4269"/>
          <p:cNvCxnSpPr/>
          <p:nvPr/>
        </p:nvCxnSpPr>
        <p:spPr>
          <a:xfrm>
            <a:off x="498897" y="793701"/>
            <a:ext cx="4285988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71" name="Line4270"/>
          <p:cNvCxnSpPr/>
          <p:nvPr/>
        </p:nvCxnSpPr>
        <p:spPr>
          <a:xfrm>
            <a:off x="498897" y="1156535"/>
            <a:ext cx="4285988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72" name="TextBox4271"/>
          <p:cNvSpPr>
            <a:spLocks noGrp="1"/>
          </p:cNvSpPr>
          <p:nvPr>
            <p:ph/>
          </p:nvPr>
        </p:nvSpPr>
        <p:spPr>
          <a:xfrm>
            <a:off x="5238428" y="793701"/>
            <a:ext cx="1247245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Schválený
rozpočet</a:t>
            </a:r>
          </a:p>
        </p:txBody>
      </p:sp>
      <p:cxnSp>
        <p:nvCxnSpPr>
          <p:cNvPr id="4273" name="Line4272"/>
          <p:cNvCxnSpPr/>
          <p:nvPr/>
        </p:nvCxnSpPr>
        <p:spPr>
          <a:xfrm>
            <a:off x="5238428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74" name="Line4273"/>
          <p:cNvCxnSpPr/>
          <p:nvPr/>
        </p:nvCxnSpPr>
        <p:spPr>
          <a:xfrm>
            <a:off x="6485672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75" name="Line4274"/>
          <p:cNvCxnSpPr/>
          <p:nvPr/>
        </p:nvCxnSpPr>
        <p:spPr>
          <a:xfrm>
            <a:off x="5238428" y="793701"/>
            <a:ext cx="124724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76" name="Line4275"/>
          <p:cNvCxnSpPr/>
          <p:nvPr/>
        </p:nvCxnSpPr>
        <p:spPr>
          <a:xfrm>
            <a:off x="5238428" y="1156535"/>
            <a:ext cx="124724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77" name="TextBox4276"/>
          <p:cNvSpPr>
            <a:spLocks noGrp="1"/>
          </p:cNvSpPr>
          <p:nvPr>
            <p:ph/>
          </p:nvPr>
        </p:nvSpPr>
        <p:spPr>
          <a:xfrm>
            <a:off x="6485673" y="793701"/>
            <a:ext cx="1247245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Rozpočet
po změnách</a:t>
            </a:r>
          </a:p>
        </p:txBody>
      </p:sp>
      <p:cxnSp>
        <p:nvCxnSpPr>
          <p:cNvPr id="4278" name="Line4277"/>
          <p:cNvCxnSpPr/>
          <p:nvPr/>
        </p:nvCxnSpPr>
        <p:spPr>
          <a:xfrm>
            <a:off x="6485673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79" name="Line4278"/>
          <p:cNvCxnSpPr/>
          <p:nvPr/>
        </p:nvCxnSpPr>
        <p:spPr>
          <a:xfrm>
            <a:off x="7732917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80" name="Line4279"/>
          <p:cNvCxnSpPr/>
          <p:nvPr/>
        </p:nvCxnSpPr>
        <p:spPr>
          <a:xfrm>
            <a:off x="6485673" y="793701"/>
            <a:ext cx="124724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81" name="Line4280"/>
          <p:cNvCxnSpPr/>
          <p:nvPr/>
        </p:nvCxnSpPr>
        <p:spPr>
          <a:xfrm>
            <a:off x="6485673" y="1156535"/>
            <a:ext cx="124724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82" name="TextBox4281"/>
          <p:cNvSpPr>
            <a:spLocks noGrp="1"/>
          </p:cNvSpPr>
          <p:nvPr>
            <p:ph/>
          </p:nvPr>
        </p:nvSpPr>
        <p:spPr>
          <a:xfrm>
            <a:off x="7732918" y="793701"/>
            <a:ext cx="1247245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Výsledek
od počátku roku</a:t>
            </a:r>
          </a:p>
        </p:txBody>
      </p:sp>
      <p:cxnSp>
        <p:nvCxnSpPr>
          <p:cNvPr id="4283" name="Line4282"/>
          <p:cNvCxnSpPr/>
          <p:nvPr/>
        </p:nvCxnSpPr>
        <p:spPr>
          <a:xfrm>
            <a:off x="7732918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84" name="Line4283"/>
          <p:cNvCxnSpPr/>
          <p:nvPr/>
        </p:nvCxnSpPr>
        <p:spPr>
          <a:xfrm>
            <a:off x="8980162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85" name="Line4284"/>
          <p:cNvCxnSpPr/>
          <p:nvPr/>
        </p:nvCxnSpPr>
        <p:spPr>
          <a:xfrm>
            <a:off x="7732918" y="793701"/>
            <a:ext cx="124724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86" name="Line4285"/>
          <p:cNvCxnSpPr/>
          <p:nvPr/>
        </p:nvCxnSpPr>
        <p:spPr>
          <a:xfrm>
            <a:off x="7732918" y="1156535"/>
            <a:ext cx="124724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87" name="TextBox4286"/>
          <p:cNvSpPr>
            <a:spLocks noGrp="1"/>
          </p:cNvSpPr>
          <p:nvPr>
            <p:ph/>
          </p:nvPr>
        </p:nvSpPr>
        <p:spPr>
          <a:xfrm>
            <a:off x="498897" y="1156536"/>
            <a:ext cx="428598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text</a:t>
            </a:r>
          </a:p>
        </p:txBody>
      </p:sp>
      <p:cxnSp>
        <p:nvCxnSpPr>
          <p:cNvPr id="4288" name="Line4287"/>
          <p:cNvCxnSpPr/>
          <p:nvPr/>
        </p:nvCxnSpPr>
        <p:spPr>
          <a:xfrm>
            <a:off x="498897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89" name="Line4288"/>
          <p:cNvCxnSpPr/>
          <p:nvPr/>
        </p:nvCxnSpPr>
        <p:spPr>
          <a:xfrm>
            <a:off x="4784884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90" name="Line4289"/>
          <p:cNvCxnSpPr/>
          <p:nvPr/>
        </p:nvCxnSpPr>
        <p:spPr>
          <a:xfrm>
            <a:off x="498897" y="1156536"/>
            <a:ext cx="4285988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91" name="Line4290"/>
          <p:cNvCxnSpPr/>
          <p:nvPr/>
        </p:nvCxnSpPr>
        <p:spPr>
          <a:xfrm>
            <a:off x="498897" y="1360630"/>
            <a:ext cx="4285988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92" name="TextBox4291"/>
          <p:cNvSpPr>
            <a:spLocks noGrp="1"/>
          </p:cNvSpPr>
          <p:nvPr>
            <p:ph/>
          </p:nvPr>
        </p:nvSpPr>
        <p:spPr>
          <a:xfrm>
            <a:off x="5238428" y="1156536"/>
            <a:ext cx="124724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1</a:t>
            </a:r>
          </a:p>
        </p:txBody>
      </p:sp>
      <p:cxnSp>
        <p:nvCxnSpPr>
          <p:cNvPr id="4293" name="Line4292"/>
          <p:cNvCxnSpPr/>
          <p:nvPr/>
        </p:nvCxnSpPr>
        <p:spPr>
          <a:xfrm>
            <a:off x="5238428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94" name="Line4293"/>
          <p:cNvCxnSpPr/>
          <p:nvPr/>
        </p:nvCxnSpPr>
        <p:spPr>
          <a:xfrm>
            <a:off x="6485672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95" name="Line4294"/>
          <p:cNvCxnSpPr/>
          <p:nvPr/>
        </p:nvCxnSpPr>
        <p:spPr>
          <a:xfrm>
            <a:off x="5238428" y="1156536"/>
            <a:ext cx="124724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96" name="Line4295"/>
          <p:cNvCxnSpPr/>
          <p:nvPr/>
        </p:nvCxnSpPr>
        <p:spPr>
          <a:xfrm>
            <a:off x="5238428" y="1360630"/>
            <a:ext cx="124724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97" name="TextBox4296"/>
          <p:cNvSpPr>
            <a:spLocks noGrp="1"/>
          </p:cNvSpPr>
          <p:nvPr>
            <p:ph/>
          </p:nvPr>
        </p:nvSpPr>
        <p:spPr>
          <a:xfrm>
            <a:off x="6485673" y="1156536"/>
            <a:ext cx="124724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2</a:t>
            </a:r>
          </a:p>
        </p:txBody>
      </p:sp>
      <p:cxnSp>
        <p:nvCxnSpPr>
          <p:cNvPr id="4298" name="Line4297"/>
          <p:cNvCxnSpPr/>
          <p:nvPr/>
        </p:nvCxnSpPr>
        <p:spPr>
          <a:xfrm>
            <a:off x="6485673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99" name="Line4298"/>
          <p:cNvCxnSpPr/>
          <p:nvPr/>
        </p:nvCxnSpPr>
        <p:spPr>
          <a:xfrm>
            <a:off x="7732917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00" name="Line4299"/>
          <p:cNvCxnSpPr/>
          <p:nvPr/>
        </p:nvCxnSpPr>
        <p:spPr>
          <a:xfrm>
            <a:off x="6485673" y="1156536"/>
            <a:ext cx="124724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01" name="Line4300"/>
          <p:cNvCxnSpPr/>
          <p:nvPr/>
        </p:nvCxnSpPr>
        <p:spPr>
          <a:xfrm>
            <a:off x="6485673" y="1360630"/>
            <a:ext cx="124724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02" name="TextBox4301"/>
          <p:cNvSpPr>
            <a:spLocks noGrp="1"/>
          </p:cNvSpPr>
          <p:nvPr>
            <p:ph/>
          </p:nvPr>
        </p:nvSpPr>
        <p:spPr>
          <a:xfrm>
            <a:off x="7732918" y="1156536"/>
            <a:ext cx="124724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3</a:t>
            </a:r>
          </a:p>
        </p:txBody>
      </p:sp>
      <p:cxnSp>
        <p:nvCxnSpPr>
          <p:cNvPr id="4303" name="Line4302"/>
          <p:cNvCxnSpPr/>
          <p:nvPr/>
        </p:nvCxnSpPr>
        <p:spPr>
          <a:xfrm>
            <a:off x="7732918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04" name="Line4303"/>
          <p:cNvCxnSpPr/>
          <p:nvPr/>
        </p:nvCxnSpPr>
        <p:spPr>
          <a:xfrm>
            <a:off x="8980162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05" name="Line4304"/>
          <p:cNvCxnSpPr/>
          <p:nvPr/>
        </p:nvCxnSpPr>
        <p:spPr>
          <a:xfrm>
            <a:off x="7732918" y="1156536"/>
            <a:ext cx="124724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06" name="Line4305"/>
          <p:cNvCxnSpPr/>
          <p:nvPr/>
        </p:nvCxnSpPr>
        <p:spPr>
          <a:xfrm>
            <a:off x="7732918" y="1360630"/>
            <a:ext cx="1247245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07" name="TextBox4306"/>
          <p:cNvSpPr>
            <a:spLocks noGrp="1"/>
          </p:cNvSpPr>
          <p:nvPr>
            <p:ph/>
          </p:nvPr>
        </p:nvSpPr>
        <p:spPr>
          <a:xfrm>
            <a:off x="4784884" y="793701"/>
            <a:ext cx="453544" cy="36283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Číslo řádku</a:t>
            </a:r>
          </a:p>
        </p:txBody>
      </p:sp>
      <p:cxnSp>
        <p:nvCxnSpPr>
          <p:cNvPr id="4308" name="Line4307"/>
          <p:cNvCxnSpPr/>
          <p:nvPr/>
        </p:nvCxnSpPr>
        <p:spPr>
          <a:xfrm>
            <a:off x="4784884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09" name="Line4308"/>
          <p:cNvCxnSpPr/>
          <p:nvPr/>
        </p:nvCxnSpPr>
        <p:spPr>
          <a:xfrm>
            <a:off x="5238427" y="793701"/>
            <a:ext cx="0" cy="36283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10" name="Line4309"/>
          <p:cNvCxnSpPr/>
          <p:nvPr/>
        </p:nvCxnSpPr>
        <p:spPr>
          <a:xfrm>
            <a:off x="4784884" y="793701"/>
            <a:ext cx="453544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11" name="Line4310"/>
          <p:cNvCxnSpPr/>
          <p:nvPr/>
        </p:nvCxnSpPr>
        <p:spPr>
          <a:xfrm>
            <a:off x="4784884" y="1156535"/>
            <a:ext cx="453544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12" name="TextBox4311"/>
          <p:cNvSpPr>
            <a:spLocks noGrp="1"/>
          </p:cNvSpPr>
          <p:nvPr>
            <p:ph/>
          </p:nvPr>
        </p:nvSpPr>
        <p:spPr>
          <a:xfrm>
            <a:off x="4784884" y="1156536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1" smtClean="0">
                <a:solidFill>
                  <a:srgbClr val="010101"/>
                </a:solidFill>
                <a:latin typeface="Tahoma"/>
              </a:rPr>
              <a:t>r</a:t>
            </a:r>
          </a:p>
        </p:txBody>
      </p:sp>
      <p:cxnSp>
        <p:nvCxnSpPr>
          <p:cNvPr id="4313" name="Line4312"/>
          <p:cNvCxnSpPr/>
          <p:nvPr/>
        </p:nvCxnSpPr>
        <p:spPr>
          <a:xfrm>
            <a:off x="4784884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14" name="Line4313"/>
          <p:cNvCxnSpPr/>
          <p:nvPr/>
        </p:nvCxnSpPr>
        <p:spPr>
          <a:xfrm>
            <a:off x="5238427" y="1156536"/>
            <a:ext cx="0" cy="204095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15" name="Line4314"/>
          <p:cNvCxnSpPr/>
          <p:nvPr/>
        </p:nvCxnSpPr>
        <p:spPr>
          <a:xfrm>
            <a:off x="4784884" y="1156536"/>
            <a:ext cx="453544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16" name="Line4315"/>
          <p:cNvCxnSpPr/>
          <p:nvPr/>
        </p:nvCxnSpPr>
        <p:spPr>
          <a:xfrm>
            <a:off x="4784884" y="1360630"/>
            <a:ext cx="453544" cy="0"/>
          </a:xfrm>
          <a:prstGeom prst="line">
            <a:avLst/>
          </a:prstGeom>
          <a:ln w="12000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17" name="TextBox4316"/>
          <p:cNvSpPr>
            <a:spLocks noGrp="1"/>
          </p:cNvSpPr>
          <p:nvPr>
            <p:ph/>
          </p:nvPr>
        </p:nvSpPr>
        <p:spPr>
          <a:xfrm>
            <a:off x="498897" y="1700788"/>
            <a:ext cx="401386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Krátkodobé vydané dluhopisy</a:t>
            </a:r>
          </a:p>
        </p:txBody>
      </p:sp>
      <p:sp>
        <p:nvSpPr>
          <p:cNvPr id="4318" name="TextBox4317"/>
          <p:cNvSpPr>
            <a:spLocks noGrp="1"/>
          </p:cNvSpPr>
          <p:nvPr>
            <p:ph/>
          </p:nvPr>
        </p:nvSpPr>
        <p:spPr>
          <a:xfrm>
            <a:off x="4762207" y="1700788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8111</a:t>
            </a:r>
          </a:p>
        </p:txBody>
      </p:sp>
      <p:sp>
        <p:nvSpPr>
          <p:cNvPr id="4319" name="TextBox4318"/>
          <p:cNvSpPr>
            <a:spLocks noGrp="1"/>
          </p:cNvSpPr>
          <p:nvPr>
            <p:ph/>
          </p:nvPr>
        </p:nvSpPr>
        <p:spPr>
          <a:xfrm>
            <a:off x="5238428" y="1700788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320" name="TextBox4319"/>
          <p:cNvSpPr>
            <a:spLocks noGrp="1"/>
          </p:cNvSpPr>
          <p:nvPr>
            <p:ph/>
          </p:nvPr>
        </p:nvSpPr>
        <p:spPr>
          <a:xfrm>
            <a:off x="6485673" y="1700788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321" name="TextBox4320"/>
          <p:cNvSpPr>
            <a:spLocks noGrp="1"/>
          </p:cNvSpPr>
          <p:nvPr>
            <p:ph/>
          </p:nvPr>
        </p:nvSpPr>
        <p:spPr>
          <a:xfrm>
            <a:off x="7732918" y="1700788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322" name="TextBox4321"/>
          <p:cNvSpPr>
            <a:spLocks noGrp="1"/>
          </p:cNvSpPr>
          <p:nvPr>
            <p:ph/>
          </p:nvPr>
        </p:nvSpPr>
        <p:spPr>
          <a:xfrm>
            <a:off x="498897" y="1451339"/>
            <a:ext cx="845858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1" i="0" smtClean="0">
                <a:solidFill>
                  <a:srgbClr val="010101"/>
                </a:solidFill>
                <a:latin typeface="Tahoma"/>
              </a:rPr>
              <a:t>Krátkodobé financování z tuzemska</a:t>
            </a:r>
          </a:p>
        </p:txBody>
      </p:sp>
      <p:sp>
        <p:nvSpPr>
          <p:cNvPr id="4323" name="TextBox4322"/>
          <p:cNvSpPr>
            <a:spLocks noGrp="1"/>
          </p:cNvSpPr>
          <p:nvPr>
            <p:ph/>
          </p:nvPr>
        </p:nvSpPr>
        <p:spPr>
          <a:xfrm>
            <a:off x="4523436" y="1700788"/>
            <a:ext cx="249449" cy="20409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+</a:t>
            </a:r>
          </a:p>
        </p:txBody>
      </p:sp>
      <p:sp>
        <p:nvSpPr>
          <p:cNvPr id="4324" name="TextBox4323"/>
          <p:cNvSpPr>
            <a:spLocks noGrp="1"/>
          </p:cNvSpPr>
          <p:nvPr>
            <p:ph/>
          </p:nvPr>
        </p:nvSpPr>
        <p:spPr>
          <a:xfrm>
            <a:off x="498897" y="1904883"/>
            <a:ext cx="401386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Uhrazené splátky krátkodobých vydaných dluhopisů</a:t>
            </a:r>
          </a:p>
        </p:txBody>
      </p:sp>
      <p:sp>
        <p:nvSpPr>
          <p:cNvPr id="4325" name="TextBox4324"/>
          <p:cNvSpPr>
            <a:spLocks noGrp="1"/>
          </p:cNvSpPr>
          <p:nvPr>
            <p:ph/>
          </p:nvPr>
        </p:nvSpPr>
        <p:spPr>
          <a:xfrm>
            <a:off x="4762207" y="1904883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8112</a:t>
            </a:r>
          </a:p>
        </p:txBody>
      </p:sp>
      <p:sp>
        <p:nvSpPr>
          <p:cNvPr id="4326" name="TextBox4325"/>
          <p:cNvSpPr>
            <a:spLocks noGrp="1"/>
          </p:cNvSpPr>
          <p:nvPr>
            <p:ph/>
          </p:nvPr>
        </p:nvSpPr>
        <p:spPr>
          <a:xfrm>
            <a:off x="5238428" y="1904883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327" name="TextBox4326"/>
          <p:cNvSpPr>
            <a:spLocks noGrp="1"/>
          </p:cNvSpPr>
          <p:nvPr>
            <p:ph/>
          </p:nvPr>
        </p:nvSpPr>
        <p:spPr>
          <a:xfrm>
            <a:off x="6485673" y="1904883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328" name="TextBox4327"/>
          <p:cNvSpPr>
            <a:spLocks noGrp="1"/>
          </p:cNvSpPr>
          <p:nvPr>
            <p:ph/>
          </p:nvPr>
        </p:nvSpPr>
        <p:spPr>
          <a:xfrm>
            <a:off x="7732918" y="1904883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329" name="TextBox4328"/>
          <p:cNvSpPr>
            <a:spLocks noGrp="1"/>
          </p:cNvSpPr>
          <p:nvPr>
            <p:ph/>
          </p:nvPr>
        </p:nvSpPr>
        <p:spPr>
          <a:xfrm>
            <a:off x="4523436" y="1904883"/>
            <a:ext cx="249449" cy="20409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330" name="TextBox4329"/>
          <p:cNvSpPr>
            <a:spLocks noGrp="1"/>
          </p:cNvSpPr>
          <p:nvPr>
            <p:ph/>
          </p:nvPr>
        </p:nvSpPr>
        <p:spPr>
          <a:xfrm>
            <a:off x="498897" y="2108977"/>
            <a:ext cx="401386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Krátkodobé přijaté půjčené prostředky</a:t>
            </a:r>
          </a:p>
        </p:txBody>
      </p:sp>
      <p:sp>
        <p:nvSpPr>
          <p:cNvPr id="4331" name="TextBox4330"/>
          <p:cNvSpPr>
            <a:spLocks noGrp="1"/>
          </p:cNvSpPr>
          <p:nvPr>
            <p:ph/>
          </p:nvPr>
        </p:nvSpPr>
        <p:spPr>
          <a:xfrm>
            <a:off x="4762207" y="2108977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8113</a:t>
            </a:r>
          </a:p>
        </p:txBody>
      </p:sp>
      <p:sp>
        <p:nvSpPr>
          <p:cNvPr id="4332" name="TextBox4331"/>
          <p:cNvSpPr>
            <a:spLocks noGrp="1"/>
          </p:cNvSpPr>
          <p:nvPr>
            <p:ph/>
          </p:nvPr>
        </p:nvSpPr>
        <p:spPr>
          <a:xfrm>
            <a:off x="5238428" y="2108977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333" name="TextBox4332"/>
          <p:cNvSpPr>
            <a:spLocks noGrp="1"/>
          </p:cNvSpPr>
          <p:nvPr>
            <p:ph/>
          </p:nvPr>
        </p:nvSpPr>
        <p:spPr>
          <a:xfrm>
            <a:off x="6485673" y="2108977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334" name="TextBox4333"/>
          <p:cNvSpPr>
            <a:spLocks noGrp="1"/>
          </p:cNvSpPr>
          <p:nvPr>
            <p:ph/>
          </p:nvPr>
        </p:nvSpPr>
        <p:spPr>
          <a:xfrm>
            <a:off x="7732918" y="2108977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335" name="TextBox4334"/>
          <p:cNvSpPr>
            <a:spLocks noGrp="1"/>
          </p:cNvSpPr>
          <p:nvPr>
            <p:ph/>
          </p:nvPr>
        </p:nvSpPr>
        <p:spPr>
          <a:xfrm>
            <a:off x="4523436" y="2108977"/>
            <a:ext cx="249449" cy="20409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+</a:t>
            </a:r>
          </a:p>
        </p:txBody>
      </p:sp>
      <p:sp>
        <p:nvSpPr>
          <p:cNvPr id="4336" name="TextBox4335"/>
          <p:cNvSpPr>
            <a:spLocks noGrp="1"/>
          </p:cNvSpPr>
          <p:nvPr>
            <p:ph/>
          </p:nvPr>
        </p:nvSpPr>
        <p:spPr>
          <a:xfrm>
            <a:off x="498897" y="2313072"/>
            <a:ext cx="401386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Uhrazené splátky krátkodobých přijatých půjčených prostředků</a:t>
            </a:r>
          </a:p>
        </p:txBody>
      </p:sp>
      <p:sp>
        <p:nvSpPr>
          <p:cNvPr id="4337" name="TextBox4336"/>
          <p:cNvSpPr>
            <a:spLocks noGrp="1"/>
          </p:cNvSpPr>
          <p:nvPr>
            <p:ph/>
          </p:nvPr>
        </p:nvSpPr>
        <p:spPr>
          <a:xfrm>
            <a:off x="4762207" y="2313072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8114</a:t>
            </a:r>
          </a:p>
        </p:txBody>
      </p:sp>
      <p:sp>
        <p:nvSpPr>
          <p:cNvPr id="4338" name="TextBox4337"/>
          <p:cNvSpPr>
            <a:spLocks noGrp="1"/>
          </p:cNvSpPr>
          <p:nvPr>
            <p:ph/>
          </p:nvPr>
        </p:nvSpPr>
        <p:spPr>
          <a:xfrm>
            <a:off x="5238428" y="2313072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339" name="TextBox4338"/>
          <p:cNvSpPr>
            <a:spLocks noGrp="1"/>
          </p:cNvSpPr>
          <p:nvPr>
            <p:ph/>
          </p:nvPr>
        </p:nvSpPr>
        <p:spPr>
          <a:xfrm>
            <a:off x="6485673" y="2313072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340" name="TextBox4339"/>
          <p:cNvSpPr>
            <a:spLocks noGrp="1"/>
          </p:cNvSpPr>
          <p:nvPr>
            <p:ph/>
          </p:nvPr>
        </p:nvSpPr>
        <p:spPr>
          <a:xfrm>
            <a:off x="7732918" y="2313072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341" name="TextBox4340"/>
          <p:cNvSpPr>
            <a:spLocks noGrp="1"/>
          </p:cNvSpPr>
          <p:nvPr>
            <p:ph/>
          </p:nvPr>
        </p:nvSpPr>
        <p:spPr>
          <a:xfrm>
            <a:off x="4523436" y="2313072"/>
            <a:ext cx="249449" cy="20409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342" name="TextBox4341"/>
          <p:cNvSpPr>
            <a:spLocks noGrp="1"/>
          </p:cNvSpPr>
          <p:nvPr>
            <p:ph/>
          </p:nvPr>
        </p:nvSpPr>
        <p:spPr>
          <a:xfrm>
            <a:off x="498897" y="2517166"/>
            <a:ext cx="401386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Změna stavu krátkodobých prostředků na bankovních účtech</a:t>
            </a:r>
          </a:p>
        </p:txBody>
      </p:sp>
      <p:sp>
        <p:nvSpPr>
          <p:cNvPr id="4343" name="TextBox4342"/>
          <p:cNvSpPr>
            <a:spLocks noGrp="1"/>
          </p:cNvSpPr>
          <p:nvPr>
            <p:ph/>
          </p:nvPr>
        </p:nvSpPr>
        <p:spPr>
          <a:xfrm>
            <a:off x="4762207" y="2517166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8115</a:t>
            </a:r>
          </a:p>
        </p:txBody>
      </p:sp>
      <p:sp>
        <p:nvSpPr>
          <p:cNvPr id="4344" name="TextBox4343"/>
          <p:cNvSpPr>
            <a:spLocks noGrp="1"/>
          </p:cNvSpPr>
          <p:nvPr>
            <p:ph/>
          </p:nvPr>
        </p:nvSpPr>
        <p:spPr>
          <a:xfrm>
            <a:off x="5238428" y="2517166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399 339,00-</a:t>
            </a:r>
          </a:p>
        </p:txBody>
      </p:sp>
      <p:sp>
        <p:nvSpPr>
          <p:cNvPr id="4345" name="TextBox4344"/>
          <p:cNvSpPr>
            <a:spLocks noGrp="1"/>
          </p:cNvSpPr>
          <p:nvPr>
            <p:ph/>
          </p:nvPr>
        </p:nvSpPr>
        <p:spPr>
          <a:xfrm>
            <a:off x="6485673" y="2517166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1 737 745,92</a:t>
            </a:r>
          </a:p>
        </p:txBody>
      </p:sp>
      <p:sp>
        <p:nvSpPr>
          <p:cNvPr id="4346" name="TextBox4345"/>
          <p:cNvSpPr>
            <a:spLocks noGrp="1"/>
          </p:cNvSpPr>
          <p:nvPr>
            <p:ph/>
          </p:nvPr>
        </p:nvSpPr>
        <p:spPr>
          <a:xfrm>
            <a:off x="7732918" y="2517166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666 597,08</a:t>
            </a:r>
          </a:p>
        </p:txBody>
      </p:sp>
      <p:sp>
        <p:nvSpPr>
          <p:cNvPr id="4347" name="TextBox4346"/>
          <p:cNvSpPr>
            <a:spLocks noGrp="1"/>
          </p:cNvSpPr>
          <p:nvPr>
            <p:ph/>
          </p:nvPr>
        </p:nvSpPr>
        <p:spPr>
          <a:xfrm>
            <a:off x="4523436" y="2517166"/>
            <a:ext cx="249449" cy="20409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+/-</a:t>
            </a:r>
          </a:p>
        </p:txBody>
      </p:sp>
      <p:sp>
        <p:nvSpPr>
          <p:cNvPr id="4348" name="TextBox4347"/>
          <p:cNvSpPr>
            <a:spLocks noGrp="1"/>
          </p:cNvSpPr>
          <p:nvPr>
            <p:ph/>
          </p:nvPr>
        </p:nvSpPr>
        <p:spPr>
          <a:xfrm>
            <a:off x="498897" y="2721261"/>
            <a:ext cx="401386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Aktivní krátkodobé operace řízení likvidity - příjmy</a:t>
            </a:r>
          </a:p>
        </p:txBody>
      </p:sp>
      <p:sp>
        <p:nvSpPr>
          <p:cNvPr id="4349" name="TextBox4348"/>
          <p:cNvSpPr>
            <a:spLocks noGrp="1"/>
          </p:cNvSpPr>
          <p:nvPr>
            <p:ph/>
          </p:nvPr>
        </p:nvSpPr>
        <p:spPr>
          <a:xfrm>
            <a:off x="4762207" y="2721261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8117</a:t>
            </a:r>
          </a:p>
        </p:txBody>
      </p:sp>
      <p:sp>
        <p:nvSpPr>
          <p:cNvPr id="4350" name="TextBox4349"/>
          <p:cNvSpPr>
            <a:spLocks noGrp="1"/>
          </p:cNvSpPr>
          <p:nvPr>
            <p:ph/>
          </p:nvPr>
        </p:nvSpPr>
        <p:spPr>
          <a:xfrm>
            <a:off x="5238428" y="2721261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351" name="TextBox4350"/>
          <p:cNvSpPr>
            <a:spLocks noGrp="1"/>
          </p:cNvSpPr>
          <p:nvPr>
            <p:ph/>
          </p:nvPr>
        </p:nvSpPr>
        <p:spPr>
          <a:xfrm>
            <a:off x="6485673" y="2721261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352" name="TextBox4351"/>
          <p:cNvSpPr>
            <a:spLocks noGrp="1"/>
          </p:cNvSpPr>
          <p:nvPr>
            <p:ph/>
          </p:nvPr>
        </p:nvSpPr>
        <p:spPr>
          <a:xfrm>
            <a:off x="7732918" y="2721261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353" name="TextBox4352"/>
          <p:cNvSpPr>
            <a:spLocks noGrp="1"/>
          </p:cNvSpPr>
          <p:nvPr>
            <p:ph/>
          </p:nvPr>
        </p:nvSpPr>
        <p:spPr>
          <a:xfrm>
            <a:off x="4523436" y="2721261"/>
            <a:ext cx="249449" cy="20409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+</a:t>
            </a:r>
          </a:p>
        </p:txBody>
      </p:sp>
      <p:sp>
        <p:nvSpPr>
          <p:cNvPr id="4354" name="TextBox4353"/>
          <p:cNvSpPr>
            <a:spLocks noGrp="1"/>
          </p:cNvSpPr>
          <p:nvPr>
            <p:ph/>
          </p:nvPr>
        </p:nvSpPr>
        <p:spPr>
          <a:xfrm>
            <a:off x="498897" y="2925356"/>
            <a:ext cx="401386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Aktivní krátkodobé operace řízení likvidity - výdaje</a:t>
            </a:r>
          </a:p>
        </p:txBody>
      </p:sp>
      <p:sp>
        <p:nvSpPr>
          <p:cNvPr id="4355" name="TextBox4354"/>
          <p:cNvSpPr>
            <a:spLocks noGrp="1"/>
          </p:cNvSpPr>
          <p:nvPr>
            <p:ph/>
          </p:nvPr>
        </p:nvSpPr>
        <p:spPr>
          <a:xfrm>
            <a:off x="4762207" y="2925356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8118</a:t>
            </a:r>
          </a:p>
        </p:txBody>
      </p:sp>
      <p:sp>
        <p:nvSpPr>
          <p:cNvPr id="4356" name="TextBox4355"/>
          <p:cNvSpPr>
            <a:spLocks noGrp="1"/>
          </p:cNvSpPr>
          <p:nvPr>
            <p:ph/>
          </p:nvPr>
        </p:nvSpPr>
        <p:spPr>
          <a:xfrm>
            <a:off x="5238428" y="2925356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357" name="TextBox4356"/>
          <p:cNvSpPr>
            <a:spLocks noGrp="1"/>
          </p:cNvSpPr>
          <p:nvPr>
            <p:ph/>
          </p:nvPr>
        </p:nvSpPr>
        <p:spPr>
          <a:xfrm>
            <a:off x="6485673" y="2925356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358" name="TextBox4357"/>
          <p:cNvSpPr>
            <a:spLocks noGrp="1"/>
          </p:cNvSpPr>
          <p:nvPr>
            <p:ph/>
          </p:nvPr>
        </p:nvSpPr>
        <p:spPr>
          <a:xfrm>
            <a:off x="7732918" y="2925356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359" name="TextBox4358"/>
          <p:cNvSpPr>
            <a:spLocks noGrp="1"/>
          </p:cNvSpPr>
          <p:nvPr>
            <p:ph/>
          </p:nvPr>
        </p:nvSpPr>
        <p:spPr>
          <a:xfrm>
            <a:off x="4523436" y="2925356"/>
            <a:ext cx="249449" cy="204095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360" name="TextBox4359"/>
          <p:cNvSpPr>
            <a:spLocks noGrp="1"/>
          </p:cNvSpPr>
          <p:nvPr>
            <p:ph/>
          </p:nvPr>
        </p:nvSpPr>
        <p:spPr>
          <a:xfrm>
            <a:off x="498897" y="3424254"/>
            <a:ext cx="401386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Dlouhodobé vydané dluhopisy</a:t>
            </a:r>
          </a:p>
        </p:txBody>
      </p:sp>
      <p:sp>
        <p:nvSpPr>
          <p:cNvPr id="4361" name="TextBox4360"/>
          <p:cNvSpPr>
            <a:spLocks noGrp="1"/>
          </p:cNvSpPr>
          <p:nvPr>
            <p:ph/>
          </p:nvPr>
        </p:nvSpPr>
        <p:spPr>
          <a:xfrm>
            <a:off x="4762207" y="3424254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8121</a:t>
            </a:r>
          </a:p>
        </p:txBody>
      </p:sp>
      <p:sp>
        <p:nvSpPr>
          <p:cNvPr id="4362" name="TextBox4361"/>
          <p:cNvSpPr>
            <a:spLocks noGrp="1"/>
          </p:cNvSpPr>
          <p:nvPr>
            <p:ph/>
          </p:nvPr>
        </p:nvSpPr>
        <p:spPr>
          <a:xfrm>
            <a:off x="5238428" y="3424254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363" name="TextBox4362"/>
          <p:cNvSpPr>
            <a:spLocks noGrp="1"/>
          </p:cNvSpPr>
          <p:nvPr>
            <p:ph/>
          </p:nvPr>
        </p:nvSpPr>
        <p:spPr>
          <a:xfrm>
            <a:off x="6485673" y="3424254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364" name="TextBox4363"/>
          <p:cNvSpPr>
            <a:spLocks noGrp="1"/>
          </p:cNvSpPr>
          <p:nvPr>
            <p:ph/>
          </p:nvPr>
        </p:nvSpPr>
        <p:spPr>
          <a:xfrm>
            <a:off x="7732918" y="3424254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365" name="TextBox4364"/>
          <p:cNvSpPr>
            <a:spLocks noGrp="1"/>
          </p:cNvSpPr>
          <p:nvPr>
            <p:ph/>
          </p:nvPr>
        </p:nvSpPr>
        <p:spPr>
          <a:xfrm>
            <a:off x="498897" y="3174805"/>
            <a:ext cx="845858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1" i="0" smtClean="0">
                <a:solidFill>
                  <a:srgbClr val="010101"/>
                </a:solidFill>
                <a:latin typeface="Tahoma"/>
              </a:rPr>
              <a:t>Dlouhodobé financování z tuzemska</a:t>
            </a:r>
          </a:p>
        </p:txBody>
      </p:sp>
      <p:sp>
        <p:nvSpPr>
          <p:cNvPr id="4366" name="TextBox4365"/>
          <p:cNvSpPr>
            <a:spLocks noGrp="1"/>
          </p:cNvSpPr>
          <p:nvPr>
            <p:ph/>
          </p:nvPr>
        </p:nvSpPr>
        <p:spPr>
          <a:xfrm>
            <a:off x="4523436" y="3424254"/>
            <a:ext cx="24944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+</a:t>
            </a:r>
          </a:p>
        </p:txBody>
      </p:sp>
      <p:sp>
        <p:nvSpPr>
          <p:cNvPr id="4367" name="TextBox4366"/>
          <p:cNvSpPr>
            <a:spLocks noGrp="1"/>
          </p:cNvSpPr>
          <p:nvPr>
            <p:ph/>
          </p:nvPr>
        </p:nvSpPr>
        <p:spPr>
          <a:xfrm>
            <a:off x="498897" y="3628348"/>
            <a:ext cx="401386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Uhrazené splátky dlouhodobých vydaných dluhopisů</a:t>
            </a:r>
          </a:p>
        </p:txBody>
      </p:sp>
      <p:sp>
        <p:nvSpPr>
          <p:cNvPr id="4368" name="TextBox4367"/>
          <p:cNvSpPr>
            <a:spLocks noGrp="1"/>
          </p:cNvSpPr>
          <p:nvPr>
            <p:ph/>
          </p:nvPr>
        </p:nvSpPr>
        <p:spPr>
          <a:xfrm>
            <a:off x="4762207" y="3628348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8122</a:t>
            </a:r>
          </a:p>
        </p:txBody>
      </p:sp>
      <p:sp>
        <p:nvSpPr>
          <p:cNvPr id="4369" name="TextBox4368"/>
          <p:cNvSpPr>
            <a:spLocks noGrp="1"/>
          </p:cNvSpPr>
          <p:nvPr>
            <p:ph/>
          </p:nvPr>
        </p:nvSpPr>
        <p:spPr>
          <a:xfrm>
            <a:off x="5238428" y="3628348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370" name="TextBox4369"/>
          <p:cNvSpPr>
            <a:spLocks noGrp="1"/>
          </p:cNvSpPr>
          <p:nvPr>
            <p:ph/>
          </p:nvPr>
        </p:nvSpPr>
        <p:spPr>
          <a:xfrm>
            <a:off x="6485673" y="3628348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371" name="TextBox4370"/>
          <p:cNvSpPr>
            <a:spLocks noGrp="1"/>
          </p:cNvSpPr>
          <p:nvPr>
            <p:ph/>
          </p:nvPr>
        </p:nvSpPr>
        <p:spPr>
          <a:xfrm>
            <a:off x="7732918" y="3628348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372" name="TextBox4371"/>
          <p:cNvSpPr>
            <a:spLocks noGrp="1"/>
          </p:cNvSpPr>
          <p:nvPr>
            <p:ph/>
          </p:nvPr>
        </p:nvSpPr>
        <p:spPr>
          <a:xfrm>
            <a:off x="4523436" y="3628348"/>
            <a:ext cx="24944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373" name="TextBox4372"/>
          <p:cNvSpPr>
            <a:spLocks noGrp="1"/>
          </p:cNvSpPr>
          <p:nvPr>
            <p:ph/>
          </p:nvPr>
        </p:nvSpPr>
        <p:spPr>
          <a:xfrm>
            <a:off x="498897" y="3832443"/>
            <a:ext cx="401386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Dlouhodobé přijaté půjčené prostředky</a:t>
            </a:r>
          </a:p>
        </p:txBody>
      </p:sp>
      <p:sp>
        <p:nvSpPr>
          <p:cNvPr id="4374" name="TextBox4373"/>
          <p:cNvSpPr>
            <a:spLocks noGrp="1"/>
          </p:cNvSpPr>
          <p:nvPr>
            <p:ph/>
          </p:nvPr>
        </p:nvSpPr>
        <p:spPr>
          <a:xfrm>
            <a:off x="4762207" y="3832443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8123</a:t>
            </a:r>
          </a:p>
        </p:txBody>
      </p:sp>
      <p:sp>
        <p:nvSpPr>
          <p:cNvPr id="4375" name="TextBox4374"/>
          <p:cNvSpPr>
            <a:spLocks noGrp="1"/>
          </p:cNvSpPr>
          <p:nvPr>
            <p:ph/>
          </p:nvPr>
        </p:nvSpPr>
        <p:spPr>
          <a:xfrm>
            <a:off x="5238428" y="3832443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376" name="TextBox4375"/>
          <p:cNvSpPr>
            <a:spLocks noGrp="1"/>
          </p:cNvSpPr>
          <p:nvPr>
            <p:ph/>
          </p:nvPr>
        </p:nvSpPr>
        <p:spPr>
          <a:xfrm>
            <a:off x="6485673" y="3832443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5 000 000,00</a:t>
            </a:r>
          </a:p>
        </p:txBody>
      </p:sp>
      <p:sp>
        <p:nvSpPr>
          <p:cNvPr id="4377" name="TextBox4376"/>
          <p:cNvSpPr>
            <a:spLocks noGrp="1"/>
          </p:cNvSpPr>
          <p:nvPr>
            <p:ph/>
          </p:nvPr>
        </p:nvSpPr>
        <p:spPr>
          <a:xfrm>
            <a:off x="7732918" y="3832443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981 593,83</a:t>
            </a:r>
          </a:p>
        </p:txBody>
      </p:sp>
      <p:sp>
        <p:nvSpPr>
          <p:cNvPr id="4378" name="TextBox4377"/>
          <p:cNvSpPr>
            <a:spLocks noGrp="1"/>
          </p:cNvSpPr>
          <p:nvPr>
            <p:ph/>
          </p:nvPr>
        </p:nvSpPr>
        <p:spPr>
          <a:xfrm>
            <a:off x="4523436" y="3832443"/>
            <a:ext cx="24944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+</a:t>
            </a:r>
          </a:p>
        </p:txBody>
      </p:sp>
      <p:sp>
        <p:nvSpPr>
          <p:cNvPr id="4379" name="TextBox4378"/>
          <p:cNvSpPr>
            <a:spLocks noGrp="1"/>
          </p:cNvSpPr>
          <p:nvPr>
            <p:ph/>
          </p:nvPr>
        </p:nvSpPr>
        <p:spPr>
          <a:xfrm>
            <a:off x="498897" y="4036538"/>
            <a:ext cx="401386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Uhrazené splátky dlouhodob. přijatých půjčených prostředků</a:t>
            </a:r>
          </a:p>
        </p:txBody>
      </p:sp>
      <p:sp>
        <p:nvSpPr>
          <p:cNvPr id="4380" name="TextBox4379"/>
          <p:cNvSpPr>
            <a:spLocks noGrp="1"/>
          </p:cNvSpPr>
          <p:nvPr>
            <p:ph/>
          </p:nvPr>
        </p:nvSpPr>
        <p:spPr>
          <a:xfrm>
            <a:off x="4762207" y="4036538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8124</a:t>
            </a:r>
          </a:p>
        </p:txBody>
      </p:sp>
      <p:sp>
        <p:nvSpPr>
          <p:cNvPr id="4381" name="TextBox4380"/>
          <p:cNvSpPr>
            <a:spLocks noGrp="1"/>
          </p:cNvSpPr>
          <p:nvPr>
            <p:ph/>
          </p:nvPr>
        </p:nvSpPr>
        <p:spPr>
          <a:xfrm>
            <a:off x="5238428" y="4036538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382" name="TextBox4381"/>
          <p:cNvSpPr>
            <a:spLocks noGrp="1"/>
          </p:cNvSpPr>
          <p:nvPr>
            <p:ph/>
          </p:nvPr>
        </p:nvSpPr>
        <p:spPr>
          <a:xfrm>
            <a:off x="6485673" y="4036538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383" name="TextBox4382"/>
          <p:cNvSpPr>
            <a:spLocks noGrp="1"/>
          </p:cNvSpPr>
          <p:nvPr>
            <p:ph/>
          </p:nvPr>
        </p:nvSpPr>
        <p:spPr>
          <a:xfrm>
            <a:off x="7732918" y="4036538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384" name="TextBox4383"/>
          <p:cNvSpPr>
            <a:spLocks noGrp="1"/>
          </p:cNvSpPr>
          <p:nvPr>
            <p:ph/>
          </p:nvPr>
        </p:nvSpPr>
        <p:spPr>
          <a:xfrm>
            <a:off x="4523436" y="4036538"/>
            <a:ext cx="24944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385" name="TextBox4384"/>
          <p:cNvSpPr>
            <a:spLocks noGrp="1"/>
          </p:cNvSpPr>
          <p:nvPr>
            <p:ph/>
          </p:nvPr>
        </p:nvSpPr>
        <p:spPr>
          <a:xfrm>
            <a:off x="498897" y="4240632"/>
            <a:ext cx="401386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Změna stavu dlouhodob. prostředků na bankovních účtech</a:t>
            </a:r>
          </a:p>
        </p:txBody>
      </p:sp>
      <p:sp>
        <p:nvSpPr>
          <p:cNvPr id="4386" name="TextBox4385"/>
          <p:cNvSpPr>
            <a:spLocks noGrp="1"/>
          </p:cNvSpPr>
          <p:nvPr>
            <p:ph/>
          </p:nvPr>
        </p:nvSpPr>
        <p:spPr>
          <a:xfrm>
            <a:off x="4762207" y="4240632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8125</a:t>
            </a:r>
          </a:p>
        </p:txBody>
      </p:sp>
      <p:sp>
        <p:nvSpPr>
          <p:cNvPr id="4387" name="TextBox4386"/>
          <p:cNvSpPr>
            <a:spLocks noGrp="1"/>
          </p:cNvSpPr>
          <p:nvPr>
            <p:ph/>
          </p:nvPr>
        </p:nvSpPr>
        <p:spPr>
          <a:xfrm>
            <a:off x="5238428" y="4240632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388" name="TextBox4387"/>
          <p:cNvSpPr>
            <a:spLocks noGrp="1"/>
          </p:cNvSpPr>
          <p:nvPr>
            <p:ph/>
          </p:nvPr>
        </p:nvSpPr>
        <p:spPr>
          <a:xfrm>
            <a:off x="6485673" y="4240632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389" name="TextBox4388"/>
          <p:cNvSpPr>
            <a:spLocks noGrp="1"/>
          </p:cNvSpPr>
          <p:nvPr>
            <p:ph/>
          </p:nvPr>
        </p:nvSpPr>
        <p:spPr>
          <a:xfrm>
            <a:off x="7732918" y="4240632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390" name="TextBox4389"/>
          <p:cNvSpPr>
            <a:spLocks noGrp="1"/>
          </p:cNvSpPr>
          <p:nvPr>
            <p:ph/>
          </p:nvPr>
        </p:nvSpPr>
        <p:spPr>
          <a:xfrm>
            <a:off x="4523436" y="4240632"/>
            <a:ext cx="24944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+/-</a:t>
            </a:r>
          </a:p>
        </p:txBody>
      </p:sp>
      <p:sp>
        <p:nvSpPr>
          <p:cNvPr id="4391" name="TextBox4390"/>
          <p:cNvSpPr>
            <a:spLocks noGrp="1"/>
          </p:cNvSpPr>
          <p:nvPr>
            <p:ph/>
          </p:nvPr>
        </p:nvSpPr>
        <p:spPr>
          <a:xfrm>
            <a:off x="498897" y="4444727"/>
            <a:ext cx="401386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Aktivní dlouhodobé operace řízení likvidity - příjmy </a:t>
            </a:r>
          </a:p>
        </p:txBody>
      </p:sp>
      <p:sp>
        <p:nvSpPr>
          <p:cNvPr id="4392" name="TextBox4391"/>
          <p:cNvSpPr>
            <a:spLocks noGrp="1"/>
          </p:cNvSpPr>
          <p:nvPr>
            <p:ph/>
          </p:nvPr>
        </p:nvSpPr>
        <p:spPr>
          <a:xfrm>
            <a:off x="4762207" y="4444727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8127</a:t>
            </a:r>
          </a:p>
        </p:txBody>
      </p:sp>
      <p:sp>
        <p:nvSpPr>
          <p:cNvPr id="4393" name="TextBox4392"/>
          <p:cNvSpPr>
            <a:spLocks noGrp="1"/>
          </p:cNvSpPr>
          <p:nvPr>
            <p:ph/>
          </p:nvPr>
        </p:nvSpPr>
        <p:spPr>
          <a:xfrm>
            <a:off x="5238428" y="4444727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394" name="TextBox4393"/>
          <p:cNvSpPr>
            <a:spLocks noGrp="1"/>
          </p:cNvSpPr>
          <p:nvPr>
            <p:ph/>
          </p:nvPr>
        </p:nvSpPr>
        <p:spPr>
          <a:xfrm>
            <a:off x="6485673" y="4444727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395" name="TextBox4394"/>
          <p:cNvSpPr>
            <a:spLocks noGrp="1"/>
          </p:cNvSpPr>
          <p:nvPr>
            <p:ph/>
          </p:nvPr>
        </p:nvSpPr>
        <p:spPr>
          <a:xfrm>
            <a:off x="7732918" y="4444727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396" name="TextBox4395"/>
          <p:cNvSpPr>
            <a:spLocks noGrp="1"/>
          </p:cNvSpPr>
          <p:nvPr>
            <p:ph/>
          </p:nvPr>
        </p:nvSpPr>
        <p:spPr>
          <a:xfrm>
            <a:off x="4523436" y="4444727"/>
            <a:ext cx="24944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+</a:t>
            </a:r>
          </a:p>
        </p:txBody>
      </p:sp>
      <p:sp>
        <p:nvSpPr>
          <p:cNvPr id="4397" name="TextBox4396"/>
          <p:cNvSpPr>
            <a:spLocks noGrp="1"/>
          </p:cNvSpPr>
          <p:nvPr>
            <p:ph/>
          </p:nvPr>
        </p:nvSpPr>
        <p:spPr>
          <a:xfrm>
            <a:off x="498897" y="4648821"/>
            <a:ext cx="401386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Aktivní dlouhodobé operace řízení likvidity - výdaje</a:t>
            </a:r>
          </a:p>
        </p:txBody>
      </p:sp>
      <p:sp>
        <p:nvSpPr>
          <p:cNvPr id="4398" name="TextBox4397"/>
          <p:cNvSpPr>
            <a:spLocks noGrp="1"/>
          </p:cNvSpPr>
          <p:nvPr>
            <p:ph/>
          </p:nvPr>
        </p:nvSpPr>
        <p:spPr>
          <a:xfrm>
            <a:off x="4762207" y="4648821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8128</a:t>
            </a:r>
          </a:p>
        </p:txBody>
      </p:sp>
      <p:sp>
        <p:nvSpPr>
          <p:cNvPr id="4399" name="TextBox4398"/>
          <p:cNvSpPr>
            <a:spLocks noGrp="1"/>
          </p:cNvSpPr>
          <p:nvPr>
            <p:ph/>
          </p:nvPr>
        </p:nvSpPr>
        <p:spPr>
          <a:xfrm>
            <a:off x="5238428" y="4648821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00" name="TextBox4399"/>
          <p:cNvSpPr>
            <a:spLocks noGrp="1"/>
          </p:cNvSpPr>
          <p:nvPr>
            <p:ph/>
          </p:nvPr>
        </p:nvSpPr>
        <p:spPr>
          <a:xfrm>
            <a:off x="6485673" y="4648821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01" name="TextBox4400"/>
          <p:cNvSpPr>
            <a:spLocks noGrp="1"/>
          </p:cNvSpPr>
          <p:nvPr>
            <p:ph/>
          </p:nvPr>
        </p:nvSpPr>
        <p:spPr>
          <a:xfrm>
            <a:off x="7732918" y="4648821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02" name="TextBox4401"/>
          <p:cNvSpPr>
            <a:spLocks noGrp="1"/>
          </p:cNvSpPr>
          <p:nvPr>
            <p:ph/>
          </p:nvPr>
        </p:nvSpPr>
        <p:spPr>
          <a:xfrm>
            <a:off x="4523436" y="4648821"/>
            <a:ext cx="24944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03" name="TextBox4402"/>
          <p:cNvSpPr>
            <a:spLocks noGrp="1"/>
          </p:cNvSpPr>
          <p:nvPr>
            <p:ph/>
          </p:nvPr>
        </p:nvSpPr>
        <p:spPr>
          <a:xfrm>
            <a:off x="498897" y="5147719"/>
            <a:ext cx="401386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Krátkodobé vydané dluhopisy</a:t>
            </a:r>
          </a:p>
        </p:txBody>
      </p:sp>
      <p:sp>
        <p:nvSpPr>
          <p:cNvPr id="4404" name="TextBox4403"/>
          <p:cNvSpPr>
            <a:spLocks noGrp="1"/>
          </p:cNvSpPr>
          <p:nvPr>
            <p:ph/>
          </p:nvPr>
        </p:nvSpPr>
        <p:spPr>
          <a:xfrm>
            <a:off x="4762207" y="5147719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8211</a:t>
            </a:r>
          </a:p>
        </p:txBody>
      </p:sp>
      <p:sp>
        <p:nvSpPr>
          <p:cNvPr id="4405" name="TextBox4404"/>
          <p:cNvSpPr>
            <a:spLocks noGrp="1"/>
          </p:cNvSpPr>
          <p:nvPr>
            <p:ph/>
          </p:nvPr>
        </p:nvSpPr>
        <p:spPr>
          <a:xfrm>
            <a:off x="5238428" y="5147719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06" name="TextBox4405"/>
          <p:cNvSpPr>
            <a:spLocks noGrp="1"/>
          </p:cNvSpPr>
          <p:nvPr>
            <p:ph/>
          </p:nvPr>
        </p:nvSpPr>
        <p:spPr>
          <a:xfrm>
            <a:off x="6485673" y="5147719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07" name="TextBox4406"/>
          <p:cNvSpPr>
            <a:spLocks noGrp="1"/>
          </p:cNvSpPr>
          <p:nvPr>
            <p:ph/>
          </p:nvPr>
        </p:nvSpPr>
        <p:spPr>
          <a:xfrm>
            <a:off x="7732918" y="5147719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08" name="TextBox4407"/>
          <p:cNvSpPr>
            <a:spLocks noGrp="1"/>
          </p:cNvSpPr>
          <p:nvPr>
            <p:ph/>
          </p:nvPr>
        </p:nvSpPr>
        <p:spPr>
          <a:xfrm>
            <a:off x="498897" y="4898270"/>
            <a:ext cx="845858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1" i="0" smtClean="0">
                <a:solidFill>
                  <a:srgbClr val="010101"/>
                </a:solidFill>
                <a:latin typeface="Tahoma"/>
              </a:rPr>
              <a:t>Krátkodobé financování ze zahraničí</a:t>
            </a:r>
          </a:p>
        </p:txBody>
      </p:sp>
      <p:sp>
        <p:nvSpPr>
          <p:cNvPr id="4409" name="TextBox4408"/>
          <p:cNvSpPr>
            <a:spLocks noGrp="1"/>
          </p:cNvSpPr>
          <p:nvPr>
            <p:ph/>
          </p:nvPr>
        </p:nvSpPr>
        <p:spPr>
          <a:xfrm>
            <a:off x="4523436" y="5147719"/>
            <a:ext cx="24944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+</a:t>
            </a:r>
          </a:p>
        </p:txBody>
      </p:sp>
      <p:sp>
        <p:nvSpPr>
          <p:cNvPr id="4410" name="TextBox4409"/>
          <p:cNvSpPr>
            <a:spLocks noGrp="1"/>
          </p:cNvSpPr>
          <p:nvPr>
            <p:ph/>
          </p:nvPr>
        </p:nvSpPr>
        <p:spPr>
          <a:xfrm>
            <a:off x="498897" y="5351814"/>
            <a:ext cx="401386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Uhrazené splátky krátkodobých vydaných dluhopisů</a:t>
            </a:r>
          </a:p>
        </p:txBody>
      </p:sp>
      <p:sp>
        <p:nvSpPr>
          <p:cNvPr id="4411" name="TextBox4410"/>
          <p:cNvSpPr>
            <a:spLocks noGrp="1"/>
          </p:cNvSpPr>
          <p:nvPr>
            <p:ph/>
          </p:nvPr>
        </p:nvSpPr>
        <p:spPr>
          <a:xfrm>
            <a:off x="4762207" y="5351814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8212</a:t>
            </a:r>
          </a:p>
        </p:txBody>
      </p:sp>
      <p:sp>
        <p:nvSpPr>
          <p:cNvPr id="4412" name="TextBox4411"/>
          <p:cNvSpPr>
            <a:spLocks noGrp="1"/>
          </p:cNvSpPr>
          <p:nvPr>
            <p:ph/>
          </p:nvPr>
        </p:nvSpPr>
        <p:spPr>
          <a:xfrm>
            <a:off x="5238428" y="5351814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13" name="TextBox4412"/>
          <p:cNvSpPr>
            <a:spLocks noGrp="1"/>
          </p:cNvSpPr>
          <p:nvPr>
            <p:ph/>
          </p:nvPr>
        </p:nvSpPr>
        <p:spPr>
          <a:xfrm>
            <a:off x="6485673" y="5351814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14" name="TextBox4413"/>
          <p:cNvSpPr>
            <a:spLocks noGrp="1"/>
          </p:cNvSpPr>
          <p:nvPr>
            <p:ph/>
          </p:nvPr>
        </p:nvSpPr>
        <p:spPr>
          <a:xfrm>
            <a:off x="7732918" y="5351814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15" name="TextBox4414"/>
          <p:cNvSpPr>
            <a:spLocks noGrp="1"/>
          </p:cNvSpPr>
          <p:nvPr>
            <p:ph/>
          </p:nvPr>
        </p:nvSpPr>
        <p:spPr>
          <a:xfrm>
            <a:off x="4523436" y="5351814"/>
            <a:ext cx="24944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16" name="TextBox4415"/>
          <p:cNvSpPr>
            <a:spLocks noGrp="1"/>
          </p:cNvSpPr>
          <p:nvPr>
            <p:ph/>
          </p:nvPr>
        </p:nvSpPr>
        <p:spPr>
          <a:xfrm>
            <a:off x="498897" y="5555909"/>
            <a:ext cx="401386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Krátkodobé přijaté půjčené prostředky</a:t>
            </a:r>
          </a:p>
        </p:txBody>
      </p:sp>
      <p:sp>
        <p:nvSpPr>
          <p:cNvPr id="4417" name="TextBox4416"/>
          <p:cNvSpPr>
            <a:spLocks noGrp="1"/>
          </p:cNvSpPr>
          <p:nvPr>
            <p:ph/>
          </p:nvPr>
        </p:nvSpPr>
        <p:spPr>
          <a:xfrm>
            <a:off x="4762207" y="5555909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8213</a:t>
            </a:r>
          </a:p>
        </p:txBody>
      </p:sp>
      <p:sp>
        <p:nvSpPr>
          <p:cNvPr id="4418" name="TextBox4417"/>
          <p:cNvSpPr>
            <a:spLocks noGrp="1"/>
          </p:cNvSpPr>
          <p:nvPr>
            <p:ph/>
          </p:nvPr>
        </p:nvSpPr>
        <p:spPr>
          <a:xfrm>
            <a:off x="5238428" y="5555909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19" name="TextBox4418"/>
          <p:cNvSpPr>
            <a:spLocks noGrp="1"/>
          </p:cNvSpPr>
          <p:nvPr>
            <p:ph/>
          </p:nvPr>
        </p:nvSpPr>
        <p:spPr>
          <a:xfrm>
            <a:off x="6485673" y="5555909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20" name="TextBox4419"/>
          <p:cNvSpPr>
            <a:spLocks noGrp="1"/>
          </p:cNvSpPr>
          <p:nvPr>
            <p:ph/>
          </p:nvPr>
        </p:nvSpPr>
        <p:spPr>
          <a:xfrm>
            <a:off x="7732918" y="5555909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21" name="TextBox4420"/>
          <p:cNvSpPr>
            <a:spLocks noGrp="1"/>
          </p:cNvSpPr>
          <p:nvPr>
            <p:ph/>
          </p:nvPr>
        </p:nvSpPr>
        <p:spPr>
          <a:xfrm>
            <a:off x="4523436" y="5555909"/>
            <a:ext cx="24944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+</a:t>
            </a:r>
          </a:p>
        </p:txBody>
      </p:sp>
      <p:sp>
        <p:nvSpPr>
          <p:cNvPr id="4422" name="TextBox4421"/>
          <p:cNvSpPr>
            <a:spLocks noGrp="1"/>
          </p:cNvSpPr>
          <p:nvPr>
            <p:ph/>
          </p:nvPr>
        </p:nvSpPr>
        <p:spPr>
          <a:xfrm>
            <a:off x="498897" y="5760003"/>
            <a:ext cx="401386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Uhrazené splátky krátkodobých přijatých půjčených prostředků</a:t>
            </a:r>
          </a:p>
        </p:txBody>
      </p:sp>
      <p:sp>
        <p:nvSpPr>
          <p:cNvPr id="4423" name="TextBox4422"/>
          <p:cNvSpPr>
            <a:spLocks noGrp="1"/>
          </p:cNvSpPr>
          <p:nvPr>
            <p:ph/>
          </p:nvPr>
        </p:nvSpPr>
        <p:spPr>
          <a:xfrm>
            <a:off x="4762207" y="5760003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8214</a:t>
            </a:r>
          </a:p>
        </p:txBody>
      </p:sp>
      <p:sp>
        <p:nvSpPr>
          <p:cNvPr id="4424" name="TextBox4423"/>
          <p:cNvSpPr>
            <a:spLocks noGrp="1"/>
          </p:cNvSpPr>
          <p:nvPr>
            <p:ph/>
          </p:nvPr>
        </p:nvSpPr>
        <p:spPr>
          <a:xfrm>
            <a:off x="5238428" y="5760003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25" name="TextBox4424"/>
          <p:cNvSpPr>
            <a:spLocks noGrp="1"/>
          </p:cNvSpPr>
          <p:nvPr>
            <p:ph/>
          </p:nvPr>
        </p:nvSpPr>
        <p:spPr>
          <a:xfrm>
            <a:off x="6485673" y="5760003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26" name="TextBox4425"/>
          <p:cNvSpPr>
            <a:spLocks noGrp="1"/>
          </p:cNvSpPr>
          <p:nvPr>
            <p:ph/>
          </p:nvPr>
        </p:nvSpPr>
        <p:spPr>
          <a:xfrm>
            <a:off x="7732918" y="5760003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27" name="TextBox4426"/>
          <p:cNvSpPr>
            <a:spLocks noGrp="1"/>
          </p:cNvSpPr>
          <p:nvPr>
            <p:ph/>
          </p:nvPr>
        </p:nvSpPr>
        <p:spPr>
          <a:xfrm>
            <a:off x="4523436" y="5760003"/>
            <a:ext cx="24944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28" name="TextBox4427"/>
          <p:cNvSpPr>
            <a:spLocks noGrp="1"/>
          </p:cNvSpPr>
          <p:nvPr>
            <p:ph/>
          </p:nvPr>
        </p:nvSpPr>
        <p:spPr>
          <a:xfrm>
            <a:off x="498897" y="5964098"/>
            <a:ext cx="401386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Změna stavu krátkodobých prostředků na bankovních účtech</a:t>
            </a:r>
          </a:p>
        </p:txBody>
      </p:sp>
      <p:sp>
        <p:nvSpPr>
          <p:cNvPr id="4429" name="TextBox4428"/>
          <p:cNvSpPr>
            <a:spLocks noGrp="1"/>
          </p:cNvSpPr>
          <p:nvPr>
            <p:ph/>
          </p:nvPr>
        </p:nvSpPr>
        <p:spPr>
          <a:xfrm>
            <a:off x="4762207" y="5964098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8215</a:t>
            </a:r>
          </a:p>
        </p:txBody>
      </p:sp>
      <p:sp>
        <p:nvSpPr>
          <p:cNvPr id="4430" name="TextBox4429"/>
          <p:cNvSpPr>
            <a:spLocks noGrp="1"/>
          </p:cNvSpPr>
          <p:nvPr>
            <p:ph/>
          </p:nvPr>
        </p:nvSpPr>
        <p:spPr>
          <a:xfrm>
            <a:off x="5238428" y="5964098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31" name="TextBox4430"/>
          <p:cNvSpPr>
            <a:spLocks noGrp="1"/>
          </p:cNvSpPr>
          <p:nvPr>
            <p:ph/>
          </p:nvPr>
        </p:nvSpPr>
        <p:spPr>
          <a:xfrm>
            <a:off x="6485673" y="5964098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32" name="TextBox4431"/>
          <p:cNvSpPr>
            <a:spLocks noGrp="1"/>
          </p:cNvSpPr>
          <p:nvPr>
            <p:ph/>
          </p:nvPr>
        </p:nvSpPr>
        <p:spPr>
          <a:xfrm>
            <a:off x="7732918" y="5964098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33" name="TextBox4432"/>
          <p:cNvSpPr>
            <a:spLocks noGrp="1"/>
          </p:cNvSpPr>
          <p:nvPr>
            <p:ph/>
          </p:nvPr>
        </p:nvSpPr>
        <p:spPr>
          <a:xfrm>
            <a:off x="4523436" y="5964098"/>
            <a:ext cx="24944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+/-</a:t>
            </a:r>
          </a:p>
        </p:txBody>
      </p:sp>
      <p:sp>
        <p:nvSpPr>
          <p:cNvPr id="4434" name="TextBox4433"/>
          <p:cNvSpPr>
            <a:spLocks noGrp="1"/>
          </p:cNvSpPr>
          <p:nvPr>
            <p:ph/>
          </p:nvPr>
        </p:nvSpPr>
        <p:spPr>
          <a:xfrm>
            <a:off x="498897" y="6168192"/>
            <a:ext cx="401386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Aktivní krátkodobé operace řízení likvidity - příjmy</a:t>
            </a:r>
          </a:p>
        </p:txBody>
      </p:sp>
      <p:sp>
        <p:nvSpPr>
          <p:cNvPr id="4435" name="TextBox4434"/>
          <p:cNvSpPr>
            <a:spLocks noGrp="1"/>
          </p:cNvSpPr>
          <p:nvPr>
            <p:ph/>
          </p:nvPr>
        </p:nvSpPr>
        <p:spPr>
          <a:xfrm>
            <a:off x="4762207" y="6168192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8217</a:t>
            </a:r>
          </a:p>
        </p:txBody>
      </p:sp>
      <p:sp>
        <p:nvSpPr>
          <p:cNvPr id="4436" name="TextBox4435"/>
          <p:cNvSpPr>
            <a:spLocks noGrp="1"/>
          </p:cNvSpPr>
          <p:nvPr>
            <p:ph/>
          </p:nvPr>
        </p:nvSpPr>
        <p:spPr>
          <a:xfrm>
            <a:off x="5238428" y="6168192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37" name="TextBox4436"/>
          <p:cNvSpPr>
            <a:spLocks noGrp="1"/>
          </p:cNvSpPr>
          <p:nvPr>
            <p:ph/>
          </p:nvPr>
        </p:nvSpPr>
        <p:spPr>
          <a:xfrm>
            <a:off x="6485673" y="6168192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38" name="TextBox4437"/>
          <p:cNvSpPr>
            <a:spLocks noGrp="1"/>
          </p:cNvSpPr>
          <p:nvPr>
            <p:ph/>
          </p:nvPr>
        </p:nvSpPr>
        <p:spPr>
          <a:xfrm>
            <a:off x="7732918" y="6168192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39" name="TextBox4438"/>
          <p:cNvSpPr>
            <a:spLocks noGrp="1"/>
          </p:cNvSpPr>
          <p:nvPr>
            <p:ph/>
          </p:nvPr>
        </p:nvSpPr>
        <p:spPr>
          <a:xfrm>
            <a:off x="4523436" y="6168192"/>
            <a:ext cx="24944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+</a:t>
            </a:r>
          </a:p>
        </p:txBody>
      </p:sp>
      <p:sp>
        <p:nvSpPr>
          <p:cNvPr id="4440" name="TextBox4439"/>
          <p:cNvSpPr>
            <a:spLocks noGrp="1"/>
          </p:cNvSpPr>
          <p:nvPr>
            <p:ph/>
          </p:nvPr>
        </p:nvSpPr>
        <p:spPr>
          <a:xfrm>
            <a:off x="498897" y="6372287"/>
            <a:ext cx="401386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Aktivní krátkodobé operace řízení likvidity - výdaje</a:t>
            </a:r>
          </a:p>
        </p:txBody>
      </p:sp>
      <p:sp>
        <p:nvSpPr>
          <p:cNvPr id="4441" name="TextBox4440"/>
          <p:cNvSpPr>
            <a:spLocks noGrp="1"/>
          </p:cNvSpPr>
          <p:nvPr>
            <p:ph/>
          </p:nvPr>
        </p:nvSpPr>
        <p:spPr>
          <a:xfrm>
            <a:off x="4762207" y="6372287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8218</a:t>
            </a:r>
          </a:p>
        </p:txBody>
      </p:sp>
      <p:sp>
        <p:nvSpPr>
          <p:cNvPr id="4442" name="TextBox4441"/>
          <p:cNvSpPr>
            <a:spLocks noGrp="1"/>
          </p:cNvSpPr>
          <p:nvPr>
            <p:ph/>
          </p:nvPr>
        </p:nvSpPr>
        <p:spPr>
          <a:xfrm>
            <a:off x="5238428" y="6372287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43" name="TextBox4442"/>
          <p:cNvSpPr>
            <a:spLocks noGrp="1"/>
          </p:cNvSpPr>
          <p:nvPr>
            <p:ph/>
          </p:nvPr>
        </p:nvSpPr>
        <p:spPr>
          <a:xfrm>
            <a:off x="6485673" y="6372287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44" name="TextBox4443"/>
          <p:cNvSpPr>
            <a:spLocks noGrp="1"/>
          </p:cNvSpPr>
          <p:nvPr>
            <p:ph/>
          </p:nvPr>
        </p:nvSpPr>
        <p:spPr>
          <a:xfrm>
            <a:off x="7732918" y="6372287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45" name="TextBox4444"/>
          <p:cNvSpPr>
            <a:spLocks noGrp="1"/>
          </p:cNvSpPr>
          <p:nvPr>
            <p:ph/>
          </p:nvPr>
        </p:nvSpPr>
        <p:spPr>
          <a:xfrm>
            <a:off x="4523436" y="6372287"/>
            <a:ext cx="24944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46" name="TextBox4445"/>
          <p:cNvSpPr>
            <a:spLocks noGrp="1"/>
          </p:cNvSpPr>
          <p:nvPr>
            <p:ph/>
          </p:nvPr>
        </p:nvSpPr>
        <p:spPr>
          <a:xfrm>
            <a:off x="498897" y="6871185"/>
            <a:ext cx="401386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Dlouhodobé vydané dluhopisy</a:t>
            </a:r>
          </a:p>
        </p:txBody>
      </p:sp>
      <p:sp>
        <p:nvSpPr>
          <p:cNvPr id="4447" name="TextBox4446"/>
          <p:cNvSpPr>
            <a:spLocks noGrp="1"/>
          </p:cNvSpPr>
          <p:nvPr>
            <p:ph/>
          </p:nvPr>
        </p:nvSpPr>
        <p:spPr>
          <a:xfrm>
            <a:off x="4762207" y="6871185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8221</a:t>
            </a:r>
          </a:p>
        </p:txBody>
      </p:sp>
      <p:sp>
        <p:nvSpPr>
          <p:cNvPr id="4448" name="TextBox4447"/>
          <p:cNvSpPr>
            <a:spLocks noGrp="1"/>
          </p:cNvSpPr>
          <p:nvPr>
            <p:ph/>
          </p:nvPr>
        </p:nvSpPr>
        <p:spPr>
          <a:xfrm>
            <a:off x="5238428" y="6871185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49" name="TextBox4448"/>
          <p:cNvSpPr>
            <a:spLocks noGrp="1"/>
          </p:cNvSpPr>
          <p:nvPr>
            <p:ph/>
          </p:nvPr>
        </p:nvSpPr>
        <p:spPr>
          <a:xfrm>
            <a:off x="6485673" y="6871185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50" name="TextBox4449"/>
          <p:cNvSpPr>
            <a:spLocks noGrp="1"/>
          </p:cNvSpPr>
          <p:nvPr>
            <p:ph/>
          </p:nvPr>
        </p:nvSpPr>
        <p:spPr>
          <a:xfrm>
            <a:off x="7732918" y="6871185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51" name="TextBox4450"/>
          <p:cNvSpPr>
            <a:spLocks noGrp="1"/>
          </p:cNvSpPr>
          <p:nvPr>
            <p:ph/>
          </p:nvPr>
        </p:nvSpPr>
        <p:spPr>
          <a:xfrm>
            <a:off x="498897" y="6621736"/>
            <a:ext cx="845858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1" i="0" smtClean="0">
                <a:solidFill>
                  <a:srgbClr val="010101"/>
                </a:solidFill>
                <a:latin typeface="Tahoma"/>
              </a:rPr>
              <a:t>Dlouhodobé financování ze zahraničí</a:t>
            </a:r>
          </a:p>
        </p:txBody>
      </p:sp>
      <p:sp>
        <p:nvSpPr>
          <p:cNvPr id="4452" name="TextBox4451"/>
          <p:cNvSpPr>
            <a:spLocks noGrp="1"/>
          </p:cNvSpPr>
          <p:nvPr>
            <p:ph/>
          </p:nvPr>
        </p:nvSpPr>
        <p:spPr>
          <a:xfrm>
            <a:off x="4523436" y="6871185"/>
            <a:ext cx="24944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+</a:t>
            </a:r>
          </a:p>
        </p:txBody>
      </p:sp>
      <p:sp>
        <p:nvSpPr>
          <p:cNvPr id="4453" name="TextBox4452"/>
          <p:cNvSpPr>
            <a:spLocks noGrp="1"/>
          </p:cNvSpPr>
          <p:nvPr>
            <p:ph/>
          </p:nvPr>
        </p:nvSpPr>
        <p:spPr>
          <a:xfrm>
            <a:off x="498897" y="7075280"/>
            <a:ext cx="401386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Uhrazené splátky dlouhodobých vydaných dluhopisů</a:t>
            </a:r>
          </a:p>
        </p:txBody>
      </p:sp>
      <p:sp>
        <p:nvSpPr>
          <p:cNvPr id="4454" name="TextBox4453"/>
          <p:cNvSpPr>
            <a:spLocks noGrp="1"/>
          </p:cNvSpPr>
          <p:nvPr>
            <p:ph/>
          </p:nvPr>
        </p:nvSpPr>
        <p:spPr>
          <a:xfrm>
            <a:off x="4762207" y="7075280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8222</a:t>
            </a:r>
          </a:p>
        </p:txBody>
      </p:sp>
      <p:sp>
        <p:nvSpPr>
          <p:cNvPr id="4455" name="TextBox4454"/>
          <p:cNvSpPr>
            <a:spLocks noGrp="1"/>
          </p:cNvSpPr>
          <p:nvPr>
            <p:ph/>
          </p:nvPr>
        </p:nvSpPr>
        <p:spPr>
          <a:xfrm>
            <a:off x="5238428" y="7075280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56" name="TextBox4455"/>
          <p:cNvSpPr>
            <a:spLocks noGrp="1"/>
          </p:cNvSpPr>
          <p:nvPr>
            <p:ph/>
          </p:nvPr>
        </p:nvSpPr>
        <p:spPr>
          <a:xfrm>
            <a:off x="6485673" y="7075280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57" name="TextBox4456"/>
          <p:cNvSpPr>
            <a:spLocks noGrp="1"/>
          </p:cNvSpPr>
          <p:nvPr>
            <p:ph/>
          </p:nvPr>
        </p:nvSpPr>
        <p:spPr>
          <a:xfrm>
            <a:off x="7732918" y="7075280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58" name="TextBox4457"/>
          <p:cNvSpPr>
            <a:spLocks noGrp="1"/>
          </p:cNvSpPr>
          <p:nvPr>
            <p:ph/>
          </p:nvPr>
        </p:nvSpPr>
        <p:spPr>
          <a:xfrm>
            <a:off x="4523436" y="7075280"/>
            <a:ext cx="24944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59" name="TextBox4458"/>
          <p:cNvSpPr>
            <a:spLocks noGrp="1"/>
          </p:cNvSpPr>
          <p:nvPr>
            <p:ph/>
          </p:nvPr>
        </p:nvSpPr>
        <p:spPr>
          <a:xfrm>
            <a:off x="498897" y="7279374"/>
            <a:ext cx="401386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Dlouhodobé přijaté půjčené prostředky</a:t>
            </a:r>
          </a:p>
        </p:txBody>
      </p:sp>
      <p:sp>
        <p:nvSpPr>
          <p:cNvPr id="4460" name="TextBox4459"/>
          <p:cNvSpPr>
            <a:spLocks noGrp="1"/>
          </p:cNvSpPr>
          <p:nvPr>
            <p:ph/>
          </p:nvPr>
        </p:nvSpPr>
        <p:spPr>
          <a:xfrm>
            <a:off x="4762207" y="7279374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8223</a:t>
            </a:r>
          </a:p>
        </p:txBody>
      </p:sp>
      <p:sp>
        <p:nvSpPr>
          <p:cNvPr id="4461" name="TextBox4460"/>
          <p:cNvSpPr>
            <a:spLocks noGrp="1"/>
          </p:cNvSpPr>
          <p:nvPr>
            <p:ph/>
          </p:nvPr>
        </p:nvSpPr>
        <p:spPr>
          <a:xfrm>
            <a:off x="5238428" y="7279374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62" name="TextBox4461"/>
          <p:cNvSpPr>
            <a:spLocks noGrp="1"/>
          </p:cNvSpPr>
          <p:nvPr>
            <p:ph/>
          </p:nvPr>
        </p:nvSpPr>
        <p:spPr>
          <a:xfrm>
            <a:off x="6485673" y="7279374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63" name="TextBox4462"/>
          <p:cNvSpPr>
            <a:spLocks noGrp="1"/>
          </p:cNvSpPr>
          <p:nvPr>
            <p:ph/>
          </p:nvPr>
        </p:nvSpPr>
        <p:spPr>
          <a:xfrm>
            <a:off x="7732918" y="7279374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64" name="TextBox4463"/>
          <p:cNvSpPr>
            <a:spLocks noGrp="1"/>
          </p:cNvSpPr>
          <p:nvPr>
            <p:ph/>
          </p:nvPr>
        </p:nvSpPr>
        <p:spPr>
          <a:xfrm>
            <a:off x="4523436" y="7279374"/>
            <a:ext cx="24944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+</a:t>
            </a:r>
          </a:p>
        </p:txBody>
      </p:sp>
      <p:sp>
        <p:nvSpPr>
          <p:cNvPr id="4465" name="TextBox4464"/>
          <p:cNvSpPr>
            <a:spLocks noGrp="1"/>
          </p:cNvSpPr>
          <p:nvPr>
            <p:ph/>
          </p:nvPr>
        </p:nvSpPr>
        <p:spPr>
          <a:xfrm>
            <a:off x="498897" y="7483469"/>
            <a:ext cx="401386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Uhrazené splátky dlouhodob. přijatých půjčených prostředků</a:t>
            </a:r>
          </a:p>
        </p:txBody>
      </p:sp>
      <p:sp>
        <p:nvSpPr>
          <p:cNvPr id="4466" name="TextBox4465"/>
          <p:cNvSpPr>
            <a:spLocks noGrp="1"/>
          </p:cNvSpPr>
          <p:nvPr>
            <p:ph/>
          </p:nvPr>
        </p:nvSpPr>
        <p:spPr>
          <a:xfrm>
            <a:off x="4762207" y="7483469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8224</a:t>
            </a:r>
          </a:p>
        </p:txBody>
      </p:sp>
      <p:sp>
        <p:nvSpPr>
          <p:cNvPr id="4467" name="TextBox4466"/>
          <p:cNvSpPr>
            <a:spLocks noGrp="1"/>
          </p:cNvSpPr>
          <p:nvPr>
            <p:ph/>
          </p:nvPr>
        </p:nvSpPr>
        <p:spPr>
          <a:xfrm>
            <a:off x="5238428" y="7483469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68" name="TextBox4467"/>
          <p:cNvSpPr>
            <a:spLocks noGrp="1"/>
          </p:cNvSpPr>
          <p:nvPr>
            <p:ph/>
          </p:nvPr>
        </p:nvSpPr>
        <p:spPr>
          <a:xfrm>
            <a:off x="6485673" y="7483469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69" name="TextBox4468"/>
          <p:cNvSpPr>
            <a:spLocks noGrp="1"/>
          </p:cNvSpPr>
          <p:nvPr>
            <p:ph/>
          </p:nvPr>
        </p:nvSpPr>
        <p:spPr>
          <a:xfrm>
            <a:off x="7732918" y="7483469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70" name="TextBox4469"/>
          <p:cNvSpPr>
            <a:spLocks noGrp="1"/>
          </p:cNvSpPr>
          <p:nvPr>
            <p:ph/>
          </p:nvPr>
        </p:nvSpPr>
        <p:spPr>
          <a:xfrm>
            <a:off x="4523436" y="7483469"/>
            <a:ext cx="24944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71" name="TextBox4470"/>
          <p:cNvSpPr>
            <a:spLocks noGrp="1"/>
          </p:cNvSpPr>
          <p:nvPr>
            <p:ph/>
          </p:nvPr>
        </p:nvSpPr>
        <p:spPr>
          <a:xfrm>
            <a:off x="498897" y="7687564"/>
            <a:ext cx="401386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Změna stavu dlouhodob. prostředků na bankovních účtech</a:t>
            </a:r>
          </a:p>
        </p:txBody>
      </p:sp>
      <p:sp>
        <p:nvSpPr>
          <p:cNvPr id="4472" name="TextBox4471"/>
          <p:cNvSpPr>
            <a:spLocks noGrp="1"/>
          </p:cNvSpPr>
          <p:nvPr>
            <p:ph/>
          </p:nvPr>
        </p:nvSpPr>
        <p:spPr>
          <a:xfrm>
            <a:off x="4762207" y="7687564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8225</a:t>
            </a:r>
          </a:p>
        </p:txBody>
      </p:sp>
      <p:sp>
        <p:nvSpPr>
          <p:cNvPr id="4473" name="TextBox4472"/>
          <p:cNvSpPr>
            <a:spLocks noGrp="1"/>
          </p:cNvSpPr>
          <p:nvPr>
            <p:ph/>
          </p:nvPr>
        </p:nvSpPr>
        <p:spPr>
          <a:xfrm>
            <a:off x="5238428" y="7687564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74" name="TextBox4473"/>
          <p:cNvSpPr>
            <a:spLocks noGrp="1"/>
          </p:cNvSpPr>
          <p:nvPr>
            <p:ph/>
          </p:nvPr>
        </p:nvSpPr>
        <p:spPr>
          <a:xfrm>
            <a:off x="6485673" y="7687564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75" name="TextBox4474"/>
          <p:cNvSpPr>
            <a:spLocks noGrp="1"/>
          </p:cNvSpPr>
          <p:nvPr>
            <p:ph/>
          </p:nvPr>
        </p:nvSpPr>
        <p:spPr>
          <a:xfrm>
            <a:off x="7732918" y="7687564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76" name="TextBox4475"/>
          <p:cNvSpPr>
            <a:spLocks noGrp="1"/>
          </p:cNvSpPr>
          <p:nvPr>
            <p:ph/>
          </p:nvPr>
        </p:nvSpPr>
        <p:spPr>
          <a:xfrm>
            <a:off x="4523436" y="7687564"/>
            <a:ext cx="24944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+/-</a:t>
            </a:r>
          </a:p>
        </p:txBody>
      </p:sp>
      <p:sp>
        <p:nvSpPr>
          <p:cNvPr id="4477" name="TextBox4476"/>
          <p:cNvSpPr>
            <a:spLocks noGrp="1"/>
          </p:cNvSpPr>
          <p:nvPr>
            <p:ph/>
          </p:nvPr>
        </p:nvSpPr>
        <p:spPr>
          <a:xfrm>
            <a:off x="498897" y="7891658"/>
            <a:ext cx="401386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Aktivní dlouhodobé operace řízení likvidity - příjmy </a:t>
            </a:r>
          </a:p>
        </p:txBody>
      </p:sp>
      <p:sp>
        <p:nvSpPr>
          <p:cNvPr id="4478" name="TextBox4477"/>
          <p:cNvSpPr>
            <a:spLocks noGrp="1"/>
          </p:cNvSpPr>
          <p:nvPr>
            <p:ph/>
          </p:nvPr>
        </p:nvSpPr>
        <p:spPr>
          <a:xfrm>
            <a:off x="4762207" y="7891658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8227</a:t>
            </a:r>
          </a:p>
        </p:txBody>
      </p:sp>
      <p:sp>
        <p:nvSpPr>
          <p:cNvPr id="4479" name="TextBox4478"/>
          <p:cNvSpPr>
            <a:spLocks noGrp="1"/>
          </p:cNvSpPr>
          <p:nvPr>
            <p:ph/>
          </p:nvPr>
        </p:nvSpPr>
        <p:spPr>
          <a:xfrm>
            <a:off x="5238428" y="7891658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80" name="TextBox4479"/>
          <p:cNvSpPr>
            <a:spLocks noGrp="1"/>
          </p:cNvSpPr>
          <p:nvPr>
            <p:ph/>
          </p:nvPr>
        </p:nvSpPr>
        <p:spPr>
          <a:xfrm>
            <a:off x="6485673" y="7891658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81" name="TextBox4480"/>
          <p:cNvSpPr>
            <a:spLocks noGrp="1"/>
          </p:cNvSpPr>
          <p:nvPr>
            <p:ph/>
          </p:nvPr>
        </p:nvSpPr>
        <p:spPr>
          <a:xfrm>
            <a:off x="7732918" y="7891658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82" name="TextBox4481"/>
          <p:cNvSpPr>
            <a:spLocks noGrp="1"/>
          </p:cNvSpPr>
          <p:nvPr>
            <p:ph/>
          </p:nvPr>
        </p:nvSpPr>
        <p:spPr>
          <a:xfrm>
            <a:off x="4523436" y="7891658"/>
            <a:ext cx="24944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+</a:t>
            </a:r>
          </a:p>
        </p:txBody>
      </p:sp>
      <p:sp>
        <p:nvSpPr>
          <p:cNvPr id="4483" name="TextBox4482"/>
          <p:cNvSpPr>
            <a:spLocks noGrp="1"/>
          </p:cNvSpPr>
          <p:nvPr>
            <p:ph/>
          </p:nvPr>
        </p:nvSpPr>
        <p:spPr>
          <a:xfrm>
            <a:off x="498897" y="8095753"/>
            <a:ext cx="401386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Aktivní dlouhodobé operace řízení likvidity - výdaje</a:t>
            </a:r>
          </a:p>
        </p:txBody>
      </p:sp>
      <p:sp>
        <p:nvSpPr>
          <p:cNvPr id="4484" name="TextBox4483"/>
          <p:cNvSpPr>
            <a:spLocks noGrp="1"/>
          </p:cNvSpPr>
          <p:nvPr>
            <p:ph/>
          </p:nvPr>
        </p:nvSpPr>
        <p:spPr>
          <a:xfrm>
            <a:off x="4762207" y="8095753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8228</a:t>
            </a:r>
          </a:p>
        </p:txBody>
      </p:sp>
      <p:sp>
        <p:nvSpPr>
          <p:cNvPr id="4485" name="TextBox4484"/>
          <p:cNvSpPr>
            <a:spLocks noGrp="1"/>
          </p:cNvSpPr>
          <p:nvPr>
            <p:ph/>
          </p:nvPr>
        </p:nvSpPr>
        <p:spPr>
          <a:xfrm>
            <a:off x="5238428" y="8095753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86" name="TextBox4485"/>
          <p:cNvSpPr>
            <a:spLocks noGrp="1"/>
          </p:cNvSpPr>
          <p:nvPr>
            <p:ph/>
          </p:nvPr>
        </p:nvSpPr>
        <p:spPr>
          <a:xfrm>
            <a:off x="6485673" y="8095753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87" name="TextBox4486"/>
          <p:cNvSpPr>
            <a:spLocks noGrp="1"/>
          </p:cNvSpPr>
          <p:nvPr>
            <p:ph/>
          </p:nvPr>
        </p:nvSpPr>
        <p:spPr>
          <a:xfrm>
            <a:off x="7732918" y="8095753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88" name="TextBox4487"/>
          <p:cNvSpPr>
            <a:spLocks noGrp="1"/>
          </p:cNvSpPr>
          <p:nvPr>
            <p:ph/>
          </p:nvPr>
        </p:nvSpPr>
        <p:spPr>
          <a:xfrm>
            <a:off x="4523436" y="8095753"/>
            <a:ext cx="24944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89" name="TextBox4488"/>
          <p:cNvSpPr>
            <a:spLocks noGrp="1"/>
          </p:cNvSpPr>
          <p:nvPr>
            <p:ph/>
          </p:nvPr>
        </p:nvSpPr>
        <p:spPr>
          <a:xfrm>
            <a:off x="498897" y="8594651"/>
            <a:ext cx="4013861" cy="385512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Operace z peněžních účtů organizace nemající charakter příjmů a výdajů vládního sektoru</a:t>
            </a:r>
          </a:p>
        </p:txBody>
      </p:sp>
      <p:sp>
        <p:nvSpPr>
          <p:cNvPr id="4490" name="TextBox4489"/>
          <p:cNvSpPr>
            <a:spLocks noGrp="1"/>
          </p:cNvSpPr>
          <p:nvPr>
            <p:ph/>
          </p:nvPr>
        </p:nvSpPr>
        <p:spPr>
          <a:xfrm>
            <a:off x="4762207" y="8594651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8901</a:t>
            </a:r>
          </a:p>
        </p:txBody>
      </p:sp>
      <p:sp>
        <p:nvSpPr>
          <p:cNvPr id="4491" name="TextBox4490"/>
          <p:cNvSpPr>
            <a:spLocks noGrp="1"/>
          </p:cNvSpPr>
          <p:nvPr>
            <p:ph/>
          </p:nvPr>
        </p:nvSpPr>
        <p:spPr>
          <a:xfrm>
            <a:off x="5238428" y="8594651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92" name="TextBox4491"/>
          <p:cNvSpPr>
            <a:spLocks noGrp="1"/>
          </p:cNvSpPr>
          <p:nvPr>
            <p:ph/>
          </p:nvPr>
        </p:nvSpPr>
        <p:spPr>
          <a:xfrm>
            <a:off x="6485673" y="8594651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93" name="TextBox4492"/>
          <p:cNvSpPr>
            <a:spLocks noGrp="1"/>
          </p:cNvSpPr>
          <p:nvPr>
            <p:ph/>
          </p:nvPr>
        </p:nvSpPr>
        <p:spPr>
          <a:xfrm>
            <a:off x="7732918" y="8594651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203 063,00-</a:t>
            </a:r>
          </a:p>
        </p:txBody>
      </p:sp>
      <p:sp>
        <p:nvSpPr>
          <p:cNvPr id="4494" name="TextBox4493"/>
          <p:cNvSpPr>
            <a:spLocks noGrp="1"/>
          </p:cNvSpPr>
          <p:nvPr>
            <p:ph/>
          </p:nvPr>
        </p:nvSpPr>
        <p:spPr>
          <a:xfrm>
            <a:off x="498897" y="8345202"/>
            <a:ext cx="845858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1" i="0" smtClean="0">
                <a:solidFill>
                  <a:srgbClr val="010101"/>
                </a:solidFill>
                <a:latin typeface="Tahoma"/>
              </a:rPr>
              <a:t>Opravné položky k peněžním operacím</a:t>
            </a:r>
          </a:p>
        </p:txBody>
      </p:sp>
      <p:sp>
        <p:nvSpPr>
          <p:cNvPr id="4495" name="TextBox4494"/>
          <p:cNvSpPr>
            <a:spLocks noGrp="1"/>
          </p:cNvSpPr>
          <p:nvPr>
            <p:ph/>
          </p:nvPr>
        </p:nvSpPr>
        <p:spPr>
          <a:xfrm>
            <a:off x="4523436" y="8594651"/>
            <a:ext cx="24944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+/-</a:t>
            </a:r>
          </a:p>
        </p:txBody>
      </p:sp>
      <p:sp>
        <p:nvSpPr>
          <p:cNvPr id="4496" name="TextBox4495"/>
          <p:cNvSpPr>
            <a:spLocks noGrp="1"/>
          </p:cNvSpPr>
          <p:nvPr>
            <p:ph/>
          </p:nvPr>
        </p:nvSpPr>
        <p:spPr>
          <a:xfrm>
            <a:off x="498897" y="8980163"/>
            <a:ext cx="401386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Nerealizované kurzové rozdíly</a:t>
            </a:r>
          </a:p>
        </p:txBody>
      </p:sp>
      <p:sp>
        <p:nvSpPr>
          <p:cNvPr id="4497" name="TextBox4496"/>
          <p:cNvSpPr>
            <a:spLocks noGrp="1"/>
          </p:cNvSpPr>
          <p:nvPr>
            <p:ph/>
          </p:nvPr>
        </p:nvSpPr>
        <p:spPr>
          <a:xfrm>
            <a:off x="4762207" y="8980163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8902</a:t>
            </a:r>
          </a:p>
        </p:txBody>
      </p:sp>
      <p:sp>
        <p:nvSpPr>
          <p:cNvPr id="4498" name="TextBox4497"/>
          <p:cNvSpPr>
            <a:spLocks noGrp="1"/>
          </p:cNvSpPr>
          <p:nvPr>
            <p:ph/>
          </p:nvPr>
        </p:nvSpPr>
        <p:spPr>
          <a:xfrm>
            <a:off x="5238428" y="8980163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499" name="TextBox4498"/>
          <p:cNvSpPr>
            <a:spLocks noGrp="1"/>
          </p:cNvSpPr>
          <p:nvPr>
            <p:ph/>
          </p:nvPr>
        </p:nvSpPr>
        <p:spPr>
          <a:xfrm>
            <a:off x="6485673" y="8980163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500" name="TextBox4499"/>
          <p:cNvSpPr>
            <a:spLocks noGrp="1"/>
          </p:cNvSpPr>
          <p:nvPr>
            <p:ph/>
          </p:nvPr>
        </p:nvSpPr>
        <p:spPr>
          <a:xfrm>
            <a:off x="7732918" y="8980163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501" name="TextBox4500"/>
          <p:cNvSpPr>
            <a:spLocks noGrp="1"/>
          </p:cNvSpPr>
          <p:nvPr>
            <p:ph/>
          </p:nvPr>
        </p:nvSpPr>
        <p:spPr>
          <a:xfrm>
            <a:off x="4523436" y="8980163"/>
            <a:ext cx="24944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+/-</a:t>
            </a:r>
          </a:p>
        </p:txBody>
      </p:sp>
      <p:sp>
        <p:nvSpPr>
          <p:cNvPr id="4502" name="TextBox4501"/>
          <p:cNvSpPr>
            <a:spLocks noGrp="1"/>
          </p:cNvSpPr>
          <p:nvPr>
            <p:ph/>
          </p:nvPr>
        </p:nvSpPr>
        <p:spPr>
          <a:xfrm>
            <a:off x="498897" y="9445612"/>
            <a:ext cx="401386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1" i="0" smtClean="0">
                <a:solidFill>
                  <a:srgbClr val="010101"/>
                </a:solidFill>
                <a:latin typeface="Tahoma"/>
              </a:rPr>
              <a:t>Financování (součet za třídu 8)</a:t>
            </a:r>
          </a:p>
        </p:txBody>
      </p:sp>
      <p:sp>
        <p:nvSpPr>
          <p:cNvPr id="4503" name="TextBox4502"/>
          <p:cNvSpPr>
            <a:spLocks noGrp="1"/>
          </p:cNvSpPr>
          <p:nvPr>
            <p:ph/>
          </p:nvPr>
        </p:nvSpPr>
        <p:spPr>
          <a:xfrm>
            <a:off x="4762207" y="9445612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1" i="0" smtClean="0">
                <a:solidFill>
                  <a:srgbClr val="010101"/>
                </a:solidFill>
                <a:latin typeface="Tahoma"/>
              </a:rPr>
              <a:t>8000</a:t>
            </a:r>
          </a:p>
        </p:txBody>
      </p:sp>
      <p:sp>
        <p:nvSpPr>
          <p:cNvPr id="4504" name="TextBox4503"/>
          <p:cNvSpPr>
            <a:spLocks noGrp="1"/>
          </p:cNvSpPr>
          <p:nvPr>
            <p:ph/>
          </p:nvPr>
        </p:nvSpPr>
        <p:spPr>
          <a:xfrm>
            <a:off x="5238428" y="9445612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1" i="0" smtClean="0">
                <a:solidFill>
                  <a:srgbClr val="010101"/>
                </a:solidFill>
                <a:latin typeface="Tahoma"/>
              </a:rPr>
              <a:t>399 339,00-</a:t>
            </a:r>
          </a:p>
        </p:txBody>
      </p:sp>
      <p:sp>
        <p:nvSpPr>
          <p:cNvPr id="4505" name="TextBox4504"/>
          <p:cNvSpPr>
            <a:spLocks noGrp="1"/>
          </p:cNvSpPr>
          <p:nvPr>
            <p:ph/>
          </p:nvPr>
        </p:nvSpPr>
        <p:spPr>
          <a:xfrm>
            <a:off x="6485673" y="9445612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1" i="0" smtClean="0">
                <a:solidFill>
                  <a:srgbClr val="010101"/>
                </a:solidFill>
                <a:latin typeface="Tahoma"/>
              </a:rPr>
              <a:t>6 737 745,92</a:t>
            </a:r>
          </a:p>
        </p:txBody>
      </p:sp>
      <p:sp>
        <p:nvSpPr>
          <p:cNvPr id="4506" name="TextBox4505"/>
          <p:cNvSpPr>
            <a:spLocks noGrp="1"/>
          </p:cNvSpPr>
          <p:nvPr>
            <p:ph/>
          </p:nvPr>
        </p:nvSpPr>
        <p:spPr>
          <a:xfrm>
            <a:off x="7732918" y="9445612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1" i="0" smtClean="0">
                <a:solidFill>
                  <a:srgbClr val="010101"/>
                </a:solidFill>
                <a:latin typeface="Tahoma"/>
              </a:rPr>
              <a:t>1 445 127,91</a:t>
            </a:r>
          </a:p>
        </p:txBody>
      </p:sp>
      <p:sp>
        <p:nvSpPr>
          <p:cNvPr id="4507" name="TextBox4506"/>
          <p:cNvSpPr>
            <a:spLocks noGrp="1"/>
          </p:cNvSpPr>
          <p:nvPr>
            <p:ph/>
          </p:nvPr>
        </p:nvSpPr>
        <p:spPr>
          <a:xfrm>
            <a:off x="4535436" y="9445612"/>
            <a:ext cx="204095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1" i="0" smtClean="0">
                <a:solidFill>
                  <a:srgbClr val="010101"/>
                </a:solidFill>
                <a:latin typeface="Tahoma"/>
              </a:rPr>
              <a:t> </a:t>
            </a:r>
          </a:p>
        </p:txBody>
      </p:sp>
      <p:sp>
        <p:nvSpPr>
          <p:cNvPr id="4508" name="TextBox4507"/>
          <p:cNvSpPr>
            <a:spLocks noGrp="1"/>
          </p:cNvSpPr>
          <p:nvPr>
            <p:ph/>
          </p:nvPr>
        </p:nvSpPr>
        <p:spPr>
          <a:xfrm>
            <a:off x="501048" y="9184382"/>
            <a:ext cx="4013861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Nepřevedené částky vyrovnávající schodek</a:t>
            </a:r>
          </a:p>
        </p:txBody>
      </p:sp>
      <p:sp>
        <p:nvSpPr>
          <p:cNvPr id="4509" name="TextBox4508"/>
          <p:cNvSpPr>
            <a:spLocks noGrp="1"/>
          </p:cNvSpPr>
          <p:nvPr>
            <p:ph/>
          </p:nvPr>
        </p:nvSpPr>
        <p:spPr>
          <a:xfrm>
            <a:off x="4764358" y="9184382"/>
            <a:ext cx="453544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8905</a:t>
            </a:r>
          </a:p>
        </p:txBody>
      </p:sp>
      <p:sp>
        <p:nvSpPr>
          <p:cNvPr id="4510" name="TextBox4509"/>
          <p:cNvSpPr>
            <a:spLocks noGrp="1"/>
          </p:cNvSpPr>
          <p:nvPr>
            <p:ph/>
          </p:nvPr>
        </p:nvSpPr>
        <p:spPr>
          <a:xfrm>
            <a:off x="5240578" y="9184382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511" name="TextBox4510"/>
          <p:cNvSpPr>
            <a:spLocks noGrp="1"/>
          </p:cNvSpPr>
          <p:nvPr>
            <p:ph/>
          </p:nvPr>
        </p:nvSpPr>
        <p:spPr>
          <a:xfrm>
            <a:off x="6487823" y="9184382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512" name="TextBox4511"/>
          <p:cNvSpPr>
            <a:spLocks noGrp="1"/>
          </p:cNvSpPr>
          <p:nvPr>
            <p:ph/>
          </p:nvPr>
        </p:nvSpPr>
        <p:spPr>
          <a:xfrm>
            <a:off x="7735068" y="9184382"/>
            <a:ext cx="1224568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-</a:t>
            </a:r>
          </a:p>
        </p:txBody>
      </p:sp>
      <p:sp>
        <p:nvSpPr>
          <p:cNvPr id="4513" name="TextBox4512"/>
          <p:cNvSpPr>
            <a:spLocks noGrp="1"/>
          </p:cNvSpPr>
          <p:nvPr>
            <p:ph/>
          </p:nvPr>
        </p:nvSpPr>
        <p:spPr>
          <a:xfrm>
            <a:off x="4525586" y="9184382"/>
            <a:ext cx="249449" cy="204095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900" b="0" i="0" smtClean="0">
                <a:solidFill>
                  <a:srgbClr val="010101"/>
                </a:solidFill>
                <a:latin typeface="Tahoma"/>
              </a:rPr>
              <a:t>+/-</a:t>
            </a:r>
          </a:p>
        </p:txBody>
      </p:sp>
      <p:pic>
        <p:nvPicPr>
          <p:cNvPr id="4513" name="Picture4" descr="Picture4514"/>
          <p:cNvPicPr>
            <a:picLocks noChangeAspect="1"/>
          </p:cNvPicPr>
          <p:nvPr/>
        </p:nvPicPr>
        <p:blipFill>
          <a:blip r:embed="rIdp4513" cstate="print"/>
          <a:stretch>
            <a:fillRect/>
          </a:stretch>
        </p:blipFill>
        <p:spPr>
          <a:xfrm>
            <a:off x="4217253" y="12648554"/>
            <a:ext cx="1089909" cy="341285"/>
          </a:xfrm>
          <a:prstGeom prst="rect">
            <a:avLst/>
          </a:prstGeom>
          <a:noFill/>
        </p:spPr>
      </p:pic>
      <p:sp>
        <p:nvSpPr>
          <p:cNvPr id="4515" name="TextBox4514"/>
          <p:cNvSpPr>
            <a:spLocks noGrp="1"/>
          </p:cNvSpPr>
          <p:nvPr>
            <p:ph/>
          </p:nvPr>
        </p:nvSpPr>
        <p:spPr>
          <a:xfrm>
            <a:off x="4260189" y="12669582"/>
            <a:ext cx="1004037" cy="291083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ctr"/>
            <a:r>
              <a:rPr lang="en-US" sz="700" b="0" i="0" smtClean="0">
                <a:solidFill>
                  <a:srgbClr val="010101"/>
                </a:solidFill>
                <a:latin typeface="tahoma"/>
              </a:rPr>
              <a:t>Strana
7 z 16</a:t>
            </a:r>
          </a:p>
        </p:txBody>
      </p:sp>
      <p:sp>
        <p:nvSpPr>
          <p:cNvPr id="4516" name="TextBox4515"/>
          <p:cNvSpPr>
            <a:spLocks noGrp="1"/>
          </p:cNvSpPr>
          <p:nvPr>
            <p:ph/>
          </p:nvPr>
        </p:nvSpPr>
        <p:spPr>
          <a:xfrm>
            <a:off x="8000780" y="12657582"/>
            <a:ext cx="1070092" cy="291121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r"/>
            <a:r>
              <a:rPr lang="en-US" sz="700" b="0" i="0" smtClean="0">
                <a:solidFill>
                  <a:srgbClr val="010101"/>
                </a:solidFill>
                <a:latin typeface="Tahoma"/>
              </a:rPr>
              <a:t>4.12.2017
14:21:00</a:t>
            </a:r>
          </a:p>
        </p:txBody>
      </p:sp>
      <p:sp>
        <p:nvSpPr>
          <p:cNvPr id="4517" name="TextBox4516"/>
          <p:cNvSpPr>
            <a:spLocks noGrp="1"/>
          </p:cNvSpPr>
          <p:nvPr>
            <p:ph/>
          </p:nvPr>
        </p:nvSpPr>
        <p:spPr>
          <a:xfrm>
            <a:off x="453543" y="12663585"/>
            <a:ext cx="3657248" cy="291121"/>
          </a:xfrm>
          <a:prstGeom prst="rect">
            <a:avLst/>
          </a:prstGeom>
        </p:spPr>
        <p:txBody>
          <a:bodyPr vert="horz" lIns="45720" tIns="22860" rIns="45720" bIns="22860" rtlCol="0" anchor="t">
            <a:normAutofit/>
          </a:bodyPr>
          <a:lstStyle/>
          <a:p>
            <a:pPr algn="l"/>
            <a:r>
              <a:rPr lang="en-US" sz="700" b="0" i="0" smtClean="0">
                <a:solidFill>
                  <a:srgbClr val="010101"/>
                </a:solidFill>
                <a:latin typeface="Tahoma"/>
              </a:rPr>
              <a:t>Z dat systému GINIS Express vytiskl Jana Nepožitková
Finanční okruhy - Účetnictví 6.07.0 (Stařechovice), verze: 2017.02</a:t>
            </a:r>
          </a:p>
        </p:txBody>
      </p:sp>
    </p:spTree>
  </p:cSld>
  <p:clrMapOvr>
    <a:masterClrMapping/>
  </p:clrMapOvr>
</p:sld>
</file>

<file path=ppt/theme/theme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Arbitrary</PresentationFormat>
  <Paragraphs>0</Paragraphs>
  <Slides>1</Slides>
  <Notes>0</Notes>
  <HiddenSlides>0</HiddenSlides>
  <MMClips>0</MMClips>
  <ScaleCrop>false</ScaleCrop>
  <HeadingPairs>
    <vt:vector size="4" baseType="variant">
      <vt:variant>
        <vt:lpstr>Subject</vt:lpstr>
      </vt:variant>
      <vt:variant>
        <vt:i4>2</vt:i4>
      </vt:variant>
      <vt:variant>
        <vt:lpstr>Slide Headers</vt:lpstr>
      </vt:variant>
      <vt:variant>
        <vt:i4>1</vt:i4>
      </vt:variant>
    </vt:vector>
  </HeadingPairs>
  <TitlesOfParts>
    <vt:vector size="3" baseType="lpstr">
      <vt:lpstr>Office Theme</vt:lpstr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</cp:coreProperties>
</file>